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83" r:id="rId1"/>
  </p:sldMasterIdLst>
  <p:notesMasterIdLst>
    <p:notesMasterId r:id="rId3"/>
  </p:notesMasterIdLst>
  <p:handoutMasterIdLst>
    <p:handoutMasterId r:id="rId4"/>
  </p:handoutMasterIdLst>
  <p:sldIdLst>
    <p:sldId id="447" r:id="rId2"/>
  </p:sldIdLst>
  <p:sldSz cx="30279975" cy="42808525"/>
  <p:notesSz cx="6888163" cy="10020300"/>
  <p:defaultTextStyle>
    <a:defPPr>
      <a:defRPr lang="fr-FR"/>
    </a:defPPr>
    <a:lvl1pPr algn="l" rtl="0" fontAlgn="base">
      <a:spcBef>
        <a:spcPct val="0"/>
      </a:spcBef>
      <a:spcAft>
        <a:spcPct val="0"/>
      </a:spcAft>
      <a:defRPr sz="10800" b="1" kern="1200">
        <a:solidFill>
          <a:schemeClr val="tx1"/>
        </a:solidFill>
        <a:latin typeface="Times New Roman" pitchFamily="18" charset="0"/>
        <a:ea typeface="+mn-ea"/>
        <a:cs typeface="Arial" pitchFamily="34" charset="0"/>
      </a:defRPr>
    </a:lvl1pPr>
    <a:lvl2pPr marL="2087037" indent="-1629955" algn="l" rtl="0" fontAlgn="base">
      <a:spcBef>
        <a:spcPct val="0"/>
      </a:spcBef>
      <a:spcAft>
        <a:spcPct val="0"/>
      </a:spcAft>
      <a:defRPr sz="10800" b="1" kern="1200">
        <a:solidFill>
          <a:schemeClr val="tx1"/>
        </a:solidFill>
        <a:latin typeface="Times New Roman" pitchFamily="18" charset="0"/>
        <a:ea typeface="+mn-ea"/>
        <a:cs typeface="Arial" pitchFamily="34" charset="0"/>
      </a:defRPr>
    </a:lvl2pPr>
    <a:lvl3pPr marL="4174078" indent="-3259906" algn="l" rtl="0" fontAlgn="base">
      <a:spcBef>
        <a:spcPct val="0"/>
      </a:spcBef>
      <a:spcAft>
        <a:spcPct val="0"/>
      </a:spcAft>
      <a:defRPr sz="10800" b="1" kern="1200">
        <a:solidFill>
          <a:schemeClr val="tx1"/>
        </a:solidFill>
        <a:latin typeface="Times New Roman" pitchFamily="18" charset="0"/>
        <a:ea typeface="+mn-ea"/>
        <a:cs typeface="Arial" pitchFamily="34" charset="0"/>
      </a:defRPr>
    </a:lvl3pPr>
    <a:lvl4pPr marL="6262700" indent="-4891446" algn="l" rtl="0" fontAlgn="base">
      <a:spcBef>
        <a:spcPct val="0"/>
      </a:spcBef>
      <a:spcAft>
        <a:spcPct val="0"/>
      </a:spcAft>
      <a:defRPr sz="10800" b="1" kern="1200">
        <a:solidFill>
          <a:schemeClr val="tx1"/>
        </a:solidFill>
        <a:latin typeface="Times New Roman" pitchFamily="18" charset="0"/>
        <a:ea typeface="+mn-ea"/>
        <a:cs typeface="Arial" pitchFamily="34" charset="0"/>
      </a:defRPr>
    </a:lvl4pPr>
    <a:lvl5pPr marL="8349741" indent="-6521401" algn="l" rtl="0" fontAlgn="base">
      <a:spcBef>
        <a:spcPct val="0"/>
      </a:spcBef>
      <a:spcAft>
        <a:spcPct val="0"/>
      </a:spcAft>
      <a:defRPr sz="10800" b="1" kern="1200">
        <a:solidFill>
          <a:schemeClr val="tx1"/>
        </a:solidFill>
        <a:latin typeface="Times New Roman" pitchFamily="18" charset="0"/>
        <a:ea typeface="+mn-ea"/>
        <a:cs typeface="Arial" pitchFamily="34" charset="0"/>
      </a:defRPr>
    </a:lvl5pPr>
    <a:lvl6pPr marL="2285425" algn="l" defTabSz="914172" rtl="0" eaLnBrk="1" latinLnBrk="0" hangingPunct="1">
      <a:defRPr sz="10800" b="1" kern="1200">
        <a:solidFill>
          <a:schemeClr val="tx1"/>
        </a:solidFill>
        <a:latin typeface="Times New Roman" pitchFamily="18" charset="0"/>
        <a:ea typeface="+mn-ea"/>
        <a:cs typeface="Arial" pitchFamily="34" charset="0"/>
      </a:defRPr>
    </a:lvl6pPr>
    <a:lvl7pPr marL="2742511" algn="l" defTabSz="914172" rtl="0" eaLnBrk="1" latinLnBrk="0" hangingPunct="1">
      <a:defRPr sz="10800" b="1" kern="1200">
        <a:solidFill>
          <a:schemeClr val="tx1"/>
        </a:solidFill>
        <a:latin typeface="Times New Roman" pitchFamily="18" charset="0"/>
        <a:ea typeface="+mn-ea"/>
        <a:cs typeface="Arial" pitchFamily="34" charset="0"/>
      </a:defRPr>
    </a:lvl7pPr>
    <a:lvl8pPr marL="3199597" algn="l" defTabSz="914172" rtl="0" eaLnBrk="1" latinLnBrk="0" hangingPunct="1">
      <a:defRPr sz="10800" b="1" kern="1200">
        <a:solidFill>
          <a:schemeClr val="tx1"/>
        </a:solidFill>
        <a:latin typeface="Times New Roman" pitchFamily="18" charset="0"/>
        <a:ea typeface="+mn-ea"/>
        <a:cs typeface="Arial" pitchFamily="34" charset="0"/>
      </a:defRPr>
    </a:lvl8pPr>
    <a:lvl9pPr marL="3656683" algn="l" defTabSz="914172" rtl="0" eaLnBrk="1" latinLnBrk="0" hangingPunct="1">
      <a:defRPr sz="10800" b="1" kern="1200">
        <a:solidFill>
          <a:schemeClr val="tx1"/>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CF4"/>
    <a:srgbClr val="F8F8F8"/>
    <a:srgbClr val="1650F4"/>
    <a:srgbClr val="FFAFFF"/>
    <a:srgbClr val="FFFFCC"/>
    <a:srgbClr val="FFCC00"/>
    <a:srgbClr val="FFB3FF"/>
    <a:srgbClr val="00FF00"/>
    <a:srgbClr val="FBABF9"/>
    <a:srgbClr val="FF9D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5801" autoAdjust="0"/>
    <p:restoredTop sz="94444" autoAdjust="0"/>
  </p:normalViewPr>
  <p:slideViewPr>
    <p:cSldViewPr snapToGrid="0">
      <p:cViewPr>
        <p:scale>
          <a:sx n="33" d="100"/>
          <a:sy n="33" d="100"/>
        </p:scale>
        <p:origin x="-612" y="1152"/>
      </p:cViewPr>
      <p:guideLst>
        <p:guide orient="horz"/>
        <p:guide pos="95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25" d="100"/>
          <a:sy n="25" d="100"/>
        </p:scale>
        <p:origin x="-1260" y="-78"/>
      </p:cViewPr>
      <p:guideLst>
        <p:guide orient="horz" pos="3156"/>
        <p:guide pos="216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defTabSz="966788" eaLnBrk="0" hangingPunct="0">
              <a:defRPr sz="1300">
                <a:cs typeface="+mn-cs"/>
              </a:defRPr>
            </a:lvl1pPr>
          </a:lstStyle>
          <a:p>
            <a:pPr>
              <a:defRPr/>
            </a:pPr>
            <a:endParaRPr lang="fr-FR"/>
          </a:p>
        </p:txBody>
      </p:sp>
      <p:sp>
        <p:nvSpPr>
          <p:cNvPr id="229379" name="Rectangle 3"/>
          <p:cNvSpPr>
            <a:spLocks noGrp="1" noChangeArrowheads="1"/>
          </p:cNvSpPr>
          <p:nvPr>
            <p:ph type="dt" sz="quarter" idx="1"/>
          </p:nvPr>
        </p:nvSpPr>
        <p:spPr bwMode="auto">
          <a:xfrm>
            <a:off x="3903663"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algn="r" defTabSz="966788" eaLnBrk="0" hangingPunct="0">
              <a:defRPr sz="1300">
                <a:cs typeface="+mn-cs"/>
              </a:defRPr>
            </a:lvl1pPr>
          </a:lstStyle>
          <a:p>
            <a:pPr>
              <a:defRPr/>
            </a:pPr>
            <a:endParaRPr lang="fr-FR"/>
          </a:p>
        </p:txBody>
      </p:sp>
      <p:sp>
        <p:nvSpPr>
          <p:cNvPr id="229380" name="Rectangle 4"/>
          <p:cNvSpPr>
            <a:spLocks noGrp="1" noChangeArrowheads="1"/>
          </p:cNvSpPr>
          <p:nvPr>
            <p:ph type="ftr" sz="quarter" idx="2"/>
          </p:nvPr>
        </p:nvSpPr>
        <p:spPr bwMode="auto">
          <a:xfrm>
            <a:off x="0"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defTabSz="966788" eaLnBrk="0" hangingPunct="0">
              <a:defRPr sz="1300">
                <a:cs typeface="+mn-cs"/>
              </a:defRPr>
            </a:lvl1pPr>
          </a:lstStyle>
          <a:p>
            <a:pPr>
              <a:defRPr/>
            </a:pPr>
            <a:endParaRPr lang="fr-FR"/>
          </a:p>
        </p:txBody>
      </p:sp>
      <p:sp>
        <p:nvSpPr>
          <p:cNvPr id="229381" name="Rectangle 5"/>
          <p:cNvSpPr>
            <a:spLocks noGrp="1" noChangeArrowheads="1"/>
          </p:cNvSpPr>
          <p:nvPr>
            <p:ph type="sldNum" sz="quarter" idx="3"/>
          </p:nvPr>
        </p:nvSpPr>
        <p:spPr bwMode="auto">
          <a:xfrm>
            <a:off x="3903663"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algn="r" defTabSz="966788" eaLnBrk="0" hangingPunct="0">
              <a:defRPr sz="1300">
                <a:cs typeface="+mn-cs"/>
              </a:defRPr>
            </a:lvl1pPr>
          </a:lstStyle>
          <a:p>
            <a:pPr>
              <a:defRPr/>
            </a:pPr>
            <a:fld id="{A1D972C2-B01A-4D57-9AAE-D6190AB19AB5}"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defTabSz="966788" eaLnBrk="0" hangingPunct="0">
              <a:defRPr sz="1300" b="0">
                <a:cs typeface="+mn-cs"/>
              </a:defRPr>
            </a:lvl1pPr>
          </a:lstStyle>
          <a:p>
            <a:pPr>
              <a:defRPr/>
            </a:pPr>
            <a:endParaRPr lang="fr-FR"/>
          </a:p>
        </p:txBody>
      </p:sp>
      <p:sp>
        <p:nvSpPr>
          <p:cNvPr id="67587" name="Rectangle 3"/>
          <p:cNvSpPr>
            <a:spLocks noGrp="1" noChangeArrowheads="1"/>
          </p:cNvSpPr>
          <p:nvPr>
            <p:ph type="dt" idx="1"/>
          </p:nvPr>
        </p:nvSpPr>
        <p:spPr bwMode="auto">
          <a:xfrm>
            <a:off x="3903663"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algn="r" defTabSz="966788" eaLnBrk="0" hangingPunct="0">
              <a:defRPr sz="1300" b="0">
                <a:cs typeface="+mn-cs"/>
              </a:defRPr>
            </a:lvl1pPr>
          </a:lstStyle>
          <a:p>
            <a:pPr>
              <a:defRPr/>
            </a:pPr>
            <a:endParaRPr lang="fr-FR"/>
          </a:p>
        </p:txBody>
      </p:sp>
      <p:sp>
        <p:nvSpPr>
          <p:cNvPr id="6148" name="Rectangle 4"/>
          <p:cNvSpPr>
            <a:spLocks noGrp="1" noRot="1" noChangeAspect="1" noChangeArrowheads="1" noTextEdit="1"/>
          </p:cNvSpPr>
          <p:nvPr>
            <p:ph type="sldImg" idx="2"/>
          </p:nvPr>
        </p:nvSpPr>
        <p:spPr bwMode="auto">
          <a:xfrm>
            <a:off x="2116138" y="750888"/>
            <a:ext cx="2657475" cy="3757612"/>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919163" y="4759325"/>
            <a:ext cx="5049837" cy="4510088"/>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7590" name="Rectangle 6"/>
          <p:cNvSpPr>
            <a:spLocks noGrp="1" noChangeArrowheads="1"/>
          </p:cNvSpPr>
          <p:nvPr>
            <p:ph type="ftr" sz="quarter" idx="4"/>
          </p:nvPr>
        </p:nvSpPr>
        <p:spPr bwMode="auto">
          <a:xfrm>
            <a:off x="0"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defTabSz="966788" eaLnBrk="0" hangingPunct="0">
              <a:defRPr sz="1300" b="0">
                <a:cs typeface="+mn-cs"/>
              </a:defRPr>
            </a:lvl1pPr>
          </a:lstStyle>
          <a:p>
            <a:pPr>
              <a:defRPr/>
            </a:pPr>
            <a:endParaRPr lang="fr-FR"/>
          </a:p>
        </p:txBody>
      </p:sp>
      <p:sp>
        <p:nvSpPr>
          <p:cNvPr id="67591" name="Rectangle 7"/>
          <p:cNvSpPr>
            <a:spLocks noGrp="1" noChangeArrowheads="1"/>
          </p:cNvSpPr>
          <p:nvPr>
            <p:ph type="sldNum" sz="quarter" idx="5"/>
          </p:nvPr>
        </p:nvSpPr>
        <p:spPr bwMode="auto">
          <a:xfrm>
            <a:off x="3903663"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algn="r" defTabSz="966788" eaLnBrk="0" hangingPunct="0">
              <a:defRPr sz="1300" b="0">
                <a:cs typeface="+mn-cs"/>
              </a:defRPr>
            </a:lvl1pPr>
          </a:lstStyle>
          <a:p>
            <a:pPr>
              <a:defRPr/>
            </a:pPr>
            <a:fld id="{FC2E6CB4-4995-4729-8E63-4A845372B84B}"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5600" kern="1200">
        <a:solidFill>
          <a:schemeClr val="tx1"/>
        </a:solidFill>
        <a:latin typeface="Times New Roman" pitchFamily="18" charset="0"/>
        <a:ea typeface="+mn-ea"/>
        <a:cs typeface="+mn-cs"/>
      </a:defRPr>
    </a:lvl1pPr>
    <a:lvl2pPr marL="2087037" algn="l" rtl="0" eaLnBrk="0" fontAlgn="base" hangingPunct="0">
      <a:spcBef>
        <a:spcPct val="30000"/>
      </a:spcBef>
      <a:spcAft>
        <a:spcPct val="0"/>
      </a:spcAft>
      <a:defRPr sz="5600" kern="1200">
        <a:solidFill>
          <a:schemeClr val="tx1"/>
        </a:solidFill>
        <a:latin typeface="Times New Roman" pitchFamily="18" charset="0"/>
        <a:ea typeface="+mn-ea"/>
        <a:cs typeface="+mn-cs"/>
      </a:defRPr>
    </a:lvl2pPr>
    <a:lvl3pPr marL="4174078" algn="l" rtl="0" eaLnBrk="0" fontAlgn="base" hangingPunct="0">
      <a:spcBef>
        <a:spcPct val="30000"/>
      </a:spcBef>
      <a:spcAft>
        <a:spcPct val="0"/>
      </a:spcAft>
      <a:defRPr sz="5600" kern="1200">
        <a:solidFill>
          <a:schemeClr val="tx1"/>
        </a:solidFill>
        <a:latin typeface="Times New Roman" pitchFamily="18" charset="0"/>
        <a:ea typeface="+mn-ea"/>
        <a:cs typeface="+mn-cs"/>
      </a:defRPr>
    </a:lvl3pPr>
    <a:lvl4pPr marL="6262700" algn="l" rtl="0" eaLnBrk="0" fontAlgn="base" hangingPunct="0">
      <a:spcBef>
        <a:spcPct val="30000"/>
      </a:spcBef>
      <a:spcAft>
        <a:spcPct val="0"/>
      </a:spcAft>
      <a:defRPr sz="5600" kern="1200">
        <a:solidFill>
          <a:schemeClr val="tx1"/>
        </a:solidFill>
        <a:latin typeface="Times New Roman" pitchFamily="18" charset="0"/>
        <a:ea typeface="+mn-ea"/>
        <a:cs typeface="+mn-cs"/>
      </a:defRPr>
    </a:lvl4pPr>
    <a:lvl5pPr marL="8349741" algn="l" rtl="0" eaLnBrk="0" fontAlgn="base" hangingPunct="0">
      <a:spcBef>
        <a:spcPct val="30000"/>
      </a:spcBef>
      <a:spcAft>
        <a:spcPct val="0"/>
      </a:spcAft>
      <a:defRPr sz="5600" kern="1200">
        <a:solidFill>
          <a:schemeClr val="tx1"/>
        </a:solidFill>
        <a:latin typeface="Times New Roman" pitchFamily="18" charset="0"/>
        <a:ea typeface="+mn-ea"/>
        <a:cs typeface="+mn-cs"/>
      </a:defRPr>
    </a:lvl5pPr>
    <a:lvl6pPr marL="10438455" algn="l" defTabSz="4175383" rtl="0" eaLnBrk="1" latinLnBrk="0" hangingPunct="1">
      <a:defRPr sz="5600" kern="1200">
        <a:solidFill>
          <a:schemeClr val="tx1"/>
        </a:solidFill>
        <a:latin typeface="+mn-lt"/>
        <a:ea typeface="+mn-ea"/>
        <a:cs typeface="+mn-cs"/>
      </a:defRPr>
    </a:lvl6pPr>
    <a:lvl7pPr marL="12526145" algn="l" defTabSz="4175383" rtl="0" eaLnBrk="1" latinLnBrk="0" hangingPunct="1">
      <a:defRPr sz="5600" kern="1200">
        <a:solidFill>
          <a:schemeClr val="tx1"/>
        </a:solidFill>
        <a:latin typeface="+mn-lt"/>
        <a:ea typeface="+mn-ea"/>
        <a:cs typeface="+mn-cs"/>
      </a:defRPr>
    </a:lvl7pPr>
    <a:lvl8pPr marL="14613834" algn="l" defTabSz="4175383" rtl="0" eaLnBrk="1" latinLnBrk="0" hangingPunct="1">
      <a:defRPr sz="5600" kern="1200">
        <a:solidFill>
          <a:schemeClr val="tx1"/>
        </a:solidFill>
        <a:latin typeface="+mn-lt"/>
        <a:ea typeface="+mn-ea"/>
        <a:cs typeface="+mn-cs"/>
      </a:defRPr>
    </a:lvl8pPr>
    <a:lvl9pPr marL="16701527" algn="l" defTabSz="4175383" rtl="0" eaLnBrk="1" latinLnBrk="0" hangingPunct="1">
      <a:defRPr sz="5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C2E6CB4-4995-4729-8E63-4A845372B84B}" type="slidenum">
              <a:rPr lang="fr-FR" smtClean="0"/>
              <a:pPr>
                <a:defRPr/>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30279975" cy="42808525"/>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useBgFill="1">
        <p:nvSpPr>
          <p:cNvPr id="13" name="Rectangle à coins arrondis 12"/>
          <p:cNvSpPr/>
          <p:nvPr/>
        </p:nvSpPr>
        <p:spPr>
          <a:xfrm>
            <a:off x="216281" y="435423"/>
            <a:ext cx="29847406" cy="41773586"/>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9" name="Sous-titre 8"/>
          <p:cNvSpPr>
            <a:spLocks noGrp="1"/>
          </p:cNvSpPr>
          <p:nvPr>
            <p:ph type="subTitle" idx="1"/>
          </p:nvPr>
        </p:nvSpPr>
        <p:spPr>
          <a:xfrm>
            <a:off x="4289663" y="19977312"/>
            <a:ext cx="21195983" cy="9988656"/>
          </a:xfrm>
        </p:spPr>
        <p:txBody>
          <a:bodyPr/>
          <a:lstStyle>
            <a:lvl1pPr marL="0" indent="0" algn="ctr">
              <a:buNone/>
              <a:defRPr sz="11900">
                <a:solidFill>
                  <a:schemeClr val="tx2"/>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pPr>
              <a:defRPr/>
            </a:pPr>
            <a:endParaRPr lang="fr-FR"/>
          </a:p>
        </p:txBody>
      </p:sp>
      <p:sp>
        <p:nvSpPr>
          <p:cNvPr id="17" name="Espace réservé du pied de page 16"/>
          <p:cNvSpPr>
            <a:spLocks noGrp="1"/>
          </p:cNvSpPr>
          <p:nvPr>
            <p:ph type="ftr" sz="quarter" idx="11"/>
          </p:nvPr>
        </p:nvSpPr>
        <p:spPr/>
        <p:txBody>
          <a:bodyPr/>
          <a:lstStyle/>
          <a:p>
            <a:pPr>
              <a:defRPr/>
            </a:pPr>
            <a:endParaRPr lang="fr-FR"/>
          </a:p>
        </p:txBody>
      </p:sp>
      <p:sp>
        <p:nvSpPr>
          <p:cNvPr id="29" name="Espace réservé du numéro de diapositive 28"/>
          <p:cNvSpPr>
            <a:spLocks noGrp="1"/>
          </p:cNvSpPr>
          <p:nvPr>
            <p:ph type="sldNum" sz="quarter" idx="12"/>
          </p:nvPr>
        </p:nvSpPr>
        <p:spPr/>
        <p:txBody>
          <a:bodyPr lIns="0" tIns="0" rIns="0" bIns="0">
            <a:noAutofit/>
          </a:bodyPr>
          <a:lstStyle>
            <a:lvl1pPr>
              <a:defRPr sz="6400">
                <a:solidFill>
                  <a:srgbClr val="FFFFFF"/>
                </a:solidFill>
              </a:defRPr>
            </a:lvl1pPr>
          </a:lstStyle>
          <a:p>
            <a:pPr>
              <a:defRPr/>
            </a:pPr>
            <a:fld id="{823786C0-10E2-4BBE-9B0B-234FF6160AC1}" type="slidenum">
              <a:rPr lang="fr-FR" smtClean="0"/>
              <a:pPr>
                <a:defRPr/>
              </a:pPr>
              <a:t>‹N°›</a:t>
            </a:fld>
            <a:endParaRPr lang="fr-FR"/>
          </a:p>
        </p:txBody>
      </p:sp>
      <p:sp>
        <p:nvSpPr>
          <p:cNvPr id="7" name="Rectangle 6"/>
          <p:cNvSpPr/>
          <p:nvPr/>
        </p:nvSpPr>
        <p:spPr>
          <a:xfrm>
            <a:off x="208395" y="9046741"/>
            <a:ext cx="29874444" cy="953391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10" name="Rectangle 9"/>
          <p:cNvSpPr/>
          <p:nvPr/>
        </p:nvSpPr>
        <p:spPr>
          <a:xfrm>
            <a:off x="208395" y="8718507"/>
            <a:ext cx="29874444" cy="752676"/>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11" name="Rectangle 10"/>
          <p:cNvSpPr/>
          <p:nvPr/>
        </p:nvSpPr>
        <p:spPr>
          <a:xfrm>
            <a:off x="208395" y="18580629"/>
            <a:ext cx="29874444" cy="68995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8" name="Titre 7"/>
          <p:cNvSpPr>
            <a:spLocks noGrp="1"/>
          </p:cNvSpPr>
          <p:nvPr>
            <p:ph type="ctrTitle"/>
          </p:nvPr>
        </p:nvSpPr>
        <p:spPr>
          <a:xfrm>
            <a:off x="1513999" y="9400213"/>
            <a:ext cx="27251978" cy="9176087"/>
          </a:xfrm>
        </p:spPr>
        <p:txBody>
          <a:bodyPr anchor="ctr"/>
          <a:lstStyle>
            <a:lvl1pPr algn="ctr">
              <a:defRPr lang="en-US" dirty="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368EDE20-AF59-45BD-8590-52D750D8530E}"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48"/>
            <a:ext cx="6661595" cy="3652597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3027998" y="1714341"/>
            <a:ext cx="18420318" cy="3652597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C1A8F3F8-3B8F-4472-96B2-B23FEABA72F7}" type="slidenum">
              <a:rPr lang="fr-FR" smtClean="0"/>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4C889C8E-E15D-46C6-B293-A22E095ABC08}" type="slidenum">
              <a:rPr lang="fr-FR" smtClean="0"/>
              <a:pPr>
                <a:defRPr/>
              </a:pPr>
              <a:t>‹N°›</a:t>
            </a:fld>
            <a:endParaRPr lang="fr-FR"/>
          </a:p>
        </p:txBody>
      </p:sp>
      <p:sp>
        <p:nvSpPr>
          <p:cNvPr id="8" name="Espace réservé du contenu 7"/>
          <p:cNvSpPr>
            <a:spLocks noGrp="1"/>
          </p:cNvSpPr>
          <p:nvPr>
            <p:ph sz="quarter" idx="1"/>
          </p:nvPr>
        </p:nvSpPr>
        <p:spPr>
          <a:xfrm>
            <a:off x="3027997" y="9037355"/>
            <a:ext cx="25737979" cy="28539017"/>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30279975" cy="42808525"/>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useBgFill="1">
        <p:nvSpPr>
          <p:cNvPr id="10" name="Rectangle à coins arrondis 9"/>
          <p:cNvSpPr/>
          <p:nvPr/>
        </p:nvSpPr>
        <p:spPr>
          <a:xfrm>
            <a:off x="216281" y="435423"/>
            <a:ext cx="29847406" cy="41773586"/>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2" name="Titre 1"/>
          <p:cNvSpPr>
            <a:spLocks noGrp="1"/>
          </p:cNvSpPr>
          <p:nvPr>
            <p:ph type="title"/>
          </p:nvPr>
        </p:nvSpPr>
        <p:spPr>
          <a:xfrm>
            <a:off x="2391909" y="5945631"/>
            <a:ext cx="25737979" cy="8502249"/>
          </a:xfrm>
        </p:spPr>
        <p:txBody>
          <a:bodyPr anchor="b" anchorCtr="0"/>
          <a:lstStyle>
            <a:lvl1pPr algn="l">
              <a:buNone/>
              <a:defRPr sz="18300" b="0" cap="none"/>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391909" y="15904559"/>
            <a:ext cx="25737979" cy="8353605"/>
          </a:xfrm>
        </p:spPr>
        <p:txBody>
          <a:bodyPr anchor="t" anchorCtr="0"/>
          <a:lstStyle>
            <a:lvl1pPr marL="0" indent="0">
              <a:buNone/>
              <a:defRPr sz="11000">
                <a:solidFill>
                  <a:schemeClr val="tx1">
                    <a:tint val="75000"/>
                  </a:schemeClr>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a:xfrm>
            <a:off x="2649498" y="38527672"/>
            <a:ext cx="13247489" cy="2853902"/>
          </a:xfrm>
        </p:spPr>
        <p:txBody>
          <a:bodyPr/>
          <a:lstStyle/>
          <a:p>
            <a:pPr>
              <a:defRPr/>
            </a:pPr>
            <a:endParaRPr lang="fr-FR"/>
          </a:p>
        </p:txBody>
      </p:sp>
      <p:sp>
        <p:nvSpPr>
          <p:cNvPr id="7" name="Rectangle 6"/>
          <p:cNvSpPr/>
          <p:nvPr/>
        </p:nvSpPr>
        <p:spPr>
          <a:xfrm flipV="1">
            <a:off x="229857" y="14836481"/>
            <a:ext cx="29847879" cy="57078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8" name="Rectangle 7"/>
          <p:cNvSpPr/>
          <p:nvPr/>
        </p:nvSpPr>
        <p:spPr>
          <a:xfrm>
            <a:off x="228976" y="14615794"/>
            <a:ext cx="29848760" cy="285384"/>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9" name="Rectangle 8"/>
          <p:cNvSpPr/>
          <p:nvPr/>
        </p:nvSpPr>
        <p:spPr>
          <a:xfrm>
            <a:off x="226194" y="15411069"/>
            <a:ext cx="29851542" cy="28539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84479" y="38755984"/>
            <a:ext cx="1513999" cy="2853902"/>
          </a:xfrm>
        </p:spPr>
        <p:txBody>
          <a:bodyPr/>
          <a:lstStyle/>
          <a:p>
            <a:pPr>
              <a:defRPr/>
            </a:pPr>
            <a:fld id="{B14CEFA4-BF79-4532-9AEC-AF43EB828B9D}" type="slidenum">
              <a:rPr lang="fr-FR" smtClean="0"/>
              <a:pPr>
                <a:defRPr/>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pPr>
              <a:defRPr/>
            </a:pPr>
            <a:endParaRPr lang="fr-FR"/>
          </a:p>
        </p:txBody>
      </p:sp>
      <p:sp>
        <p:nvSpPr>
          <p:cNvPr id="6" name="Espace réservé du pied de page 5"/>
          <p:cNvSpPr>
            <a:spLocks noGrp="1"/>
          </p:cNvSpPr>
          <p:nvPr>
            <p:ph type="ftr" sz="quarter" idx="11"/>
          </p:nvPr>
        </p:nvSpPr>
        <p:spPr/>
        <p:txBody>
          <a:bodyPr/>
          <a:lstStyle/>
          <a:p>
            <a:pPr>
              <a:defRPr/>
            </a:pPr>
            <a:endParaRPr lang="fr-FR"/>
          </a:p>
        </p:txBody>
      </p:sp>
      <p:sp>
        <p:nvSpPr>
          <p:cNvPr id="7" name="Espace réservé du numéro de diapositive 6"/>
          <p:cNvSpPr>
            <a:spLocks noGrp="1"/>
          </p:cNvSpPr>
          <p:nvPr>
            <p:ph type="sldNum" sz="quarter" idx="12"/>
          </p:nvPr>
        </p:nvSpPr>
        <p:spPr/>
        <p:txBody>
          <a:bodyPr/>
          <a:lstStyle/>
          <a:p>
            <a:pPr>
              <a:defRPr/>
            </a:pPr>
            <a:fld id="{A1A678A9-3770-4BD8-9466-834E38F5DDD6}" type="slidenum">
              <a:rPr lang="fr-FR" smtClean="0"/>
              <a:pPr>
                <a:defRPr/>
              </a:pPr>
              <a:t>‹N°›</a:t>
            </a:fld>
            <a:endParaRPr lang="fr-FR"/>
          </a:p>
        </p:txBody>
      </p:sp>
      <p:sp>
        <p:nvSpPr>
          <p:cNvPr id="9" name="Espace réservé du contenu 8"/>
          <p:cNvSpPr>
            <a:spLocks noGrp="1"/>
          </p:cNvSpPr>
          <p:nvPr>
            <p:ph sz="quarter" idx="1"/>
          </p:nvPr>
        </p:nvSpPr>
        <p:spPr>
          <a:xfrm>
            <a:off x="3027997" y="9037355"/>
            <a:ext cx="12414790" cy="28539017"/>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16338570" y="9037355"/>
            <a:ext cx="12414790" cy="28539017"/>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027997" y="1704414"/>
            <a:ext cx="25737979" cy="7134754"/>
          </a:xfrm>
        </p:spPr>
        <p:txBody>
          <a:bodyPr anchor="b" anchorCtr="0"/>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027998" y="9037355"/>
            <a:ext cx="12364323" cy="4756503"/>
          </a:xfrm>
          <a:noFill/>
          <a:ln w="12700" cap="sq" cmpd="sng" algn="ctr">
            <a:noFill/>
            <a:prstDash val="solid"/>
          </a:ln>
        </p:spPr>
        <p:txBody>
          <a:bodyPr lIns="417643" anchor="b" anchorCtr="0">
            <a:noAutofit/>
          </a:bodyPr>
          <a:lstStyle>
            <a:lvl1pPr marL="0" indent="0">
              <a:buNone/>
              <a:defRPr sz="11000" b="1">
                <a:solidFill>
                  <a:schemeClr val="accent1"/>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6401653" y="9037355"/>
            <a:ext cx="12364323" cy="4756503"/>
          </a:xfrm>
          <a:noFill/>
          <a:ln w="12700" cap="sq" cmpd="sng" algn="ctr">
            <a:noFill/>
            <a:prstDash val="solid"/>
          </a:ln>
        </p:spPr>
        <p:txBody>
          <a:bodyPr lIns="417643" anchor="b" anchorCtr="0">
            <a:noAutofit/>
          </a:bodyPr>
          <a:lstStyle>
            <a:lvl1pPr marL="0" indent="0">
              <a:buNone/>
              <a:defRPr sz="11000" b="1">
                <a:solidFill>
                  <a:schemeClr val="accent1"/>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pPr>
              <a:defRPr/>
            </a:pPr>
            <a:endParaRPr lang="fr-FR"/>
          </a:p>
        </p:txBody>
      </p:sp>
      <p:sp>
        <p:nvSpPr>
          <p:cNvPr id="8" name="Espace réservé du pied de page 7"/>
          <p:cNvSpPr>
            <a:spLocks noGrp="1"/>
          </p:cNvSpPr>
          <p:nvPr>
            <p:ph type="ftr" sz="quarter" idx="11"/>
          </p:nvPr>
        </p:nvSpPr>
        <p:spPr/>
        <p:txBody>
          <a:bodyPr/>
          <a:lstStyle/>
          <a:p>
            <a:pPr>
              <a:defRPr/>
            </a:pPr>
            <a:endParaRPr lang="fr-FR"/>
          </a:p>
        </p:txBody>
      </p:sp>
      <p:sp>
        <p:nvSpPr>
          <p:cNvPr id="9" name="Espace réservé du numéro de diapositive 8"/>
          <p:cNvSpPr>
            <a:spLocks noGrp="1"/>
          </p:cNvSpPr>
          <p:nvPr>
            <p:ph type="sldNum" sz="quarter" idx="12"/>
          </p:nvPr>
        </p:nvSpPr>
        <p:spPr/>
        <p:txBody>
          <a:bodyPr/>
          <a:lstStyle/>
          <a:p>
            <a:pPr>
              <a:defRPr/>
            </a:pPr>
            <a:fld id="{A6182F7C-D1C3-43C6-84A7-FFFAB1508D16}" type="slidenum">
              <a:rPr lang="fr-FR" smtClean="0"/>
              <a:pPr>
                <a:defRPr/>
              </a:pPr>
              <a:t>‹N°›</a:t>
            </a:fld>
            <a:endParaRPr lang="fr-FR"/>
          </a:p>
        </p:txBody>
      </p:sp>
      <p:sp>
        <p:nvSpPr>
          <p:cNvPr id="11" name="Espace réservé du contenu 10"/>
          <p:cNvSpPr>
            <a:spLocks noGrp="1"/>
          </p:cNvSpPr>
          <p:nvPr>
            <p:ph sz="half" idx="2"/>
          </p:nvPr>
        </p:nvSpPr>
        <p:spPr>
          <a:xfrm>
            <a:off x="3027998" y="14031683"/>
            <a:ext cx="12364323" cy="24258164"/>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4"/>
          </p:nvPr>
        </p:nvSpPr>
        <p:spPr>
          <a:xfrm>
            <a:off x="16401653" y="14031683"/>
            <a:ext cx="12364323" cy="24258164"/>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endParaRPr lang="fr-FR"/>
          </a:p>
        </p:txBody>
      </p:sp>
      <p:sp>
        <p:nvSpPr>
          <p:cNvPr id="4" name="Espace réservé du pied de page 3"/>
          <p:cNvSpPr>
            <a:spLocks noGrp="1"/>
          </p:cNvSpPr>
          <p:nvPr>
            <p:ph type="ftr" sz="quarter" idx="11"/>
          </p:nvPr>
        </p:nvSpPr>
        <p:spPr/>
        <p:txBody>
          <a:bodyPr/>
          <a:lstStyle/>
          <a:p>
            <a:pPr>
              <a:defRPr/>
            </a:pPr>
            <a:endParaRPr lang="fr-FR"/>
          </a:p>
        </p:txBody>
      </p:sp>
      <p:sp>
        <p:nvSpPr>
          <p:cNvPr id="5" name="Espace réservé du numéro de diapositive 4"/>
          <p:cNvSpPr>
            <a:spLocks noGrp="1"/>
          </p:cNvSpPr>
          <p:nvPr>
            <p:ph type="sldNum" sz="quarter" idx="12"/>
          </p:nvPr>
        </p:nvSpPr>
        <p:spPr/>
        <p:txBody>
          <a:bodyPr/>
          <a:lstStyle/>
          <a:p>
            <a:pPr>
              <a:defRPr/>
            </a:pPr>
            <a:fld id="{7B2E02F9-7ECC-48A6-8B2F-2920E647A274}"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a:defRPr/>
            </a:pPr>
            <a:endParaRPr lang="fr-FR"/>
          </a:p>
        </p:txBody>
      </p:sp>
      <p:sp>
        <p:nvSpPr>
          <p:cNvPr id="3" name="Espace réservé du pied de page 2"/>
          <p:cNvSpPr>
            <a:spLocks noGrp="1"/>
          </p:cNvSpPr>
          <p:nvPr>
            <p:ph type="ftr" sz="quarter" idx="11"/>
          </p:nvPr>
        </p:nvSpPr>
        <p:spPr/>
        <p:txBody>
          <a:bodyPr/>
          <a:lstStyle/>
          <a:p>
            <a:pPr>
              <a:defRPr/>
            </a:pPr>
            <a:endParaRPr lang="fr-FR"/>
          </a:p>
        </p:txBody>
      </p:sp>
      <p:sp>
        <p:nvSpPr>
          <p:cNvPr id="4" name="Espace réservé du numéro de diapositive 3"/>
          <p:cNvSpPr>
            <a:spLocks noGrp="1"/>
          </p:cNvSpPr>
          <p:nvPr>
            <p:ph type="sldNum" sz="quarter" idx="12"/>
          </p:nvPr>
        </p:nvSpPr>
        <p:spPr/>
        <p:txBody>
          <a:bodyPr/>
          <a:lstStyle/>
          <a:p>
            <a:pPr>
              <a:defRPr/>
            </a:pPr>
            <a:fld id="{9F8655D8-8510-4C0F-B6FF-A64DD1FF317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Rectangle 7"/>
          <p:cNvSpPr/>
          <p:nvPr/>
        </p:nvSpPr>
        <p:spPr>
          <a:xfrm>
            <a:off x="0" y="0"/>
            <a:ext cx="30279975" cy="42808525"/>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useBgFill="1">
        <p:nvSpPr>
          <p:cNvPr id="9" name="Rectangle à coins arrondis 8"/>
          <p:cNvSpPr/>
          <p:nvPr/>
        </p:nvSpPr>
        <p:spPr>
          <a:xfrm>
            <a:off x="211960" y="435420"/>
            <a:ext cx="29847406" cy="4178112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2" name="Titre 1"/>
          <p:cNvSpPr>
            <a:spLocks noGrp="1"/>
          </p:cNvSpPr>
          <p:nvPr>
            <p:ph type="title"/>
          </p:nvPr>
        </p:nvSpPr>
        <p:spPr>
          <a:xfrm>
            <a:off x="3027997" y="1704414"/>
            <a:ext cx="25737979" cy="7134754"/>
          </a:xfrm>
        </p:spPr>
        <p:txBody>
          <a:bodyPr anchor="b" anchorCtr="0"/>
          <a:lstStyle>
            <a:lvl1pPr algn="l">
              <a:buNone/>
              <a:defRPr sz="18300" b="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027998" y="9988656"/>
            <a:ext cx="6308328" cy="28063366"/>
          </a:xfrm>
        </p:spPr>
        <p:txBody>
          <a:bodyPr/>
          <a:lstStyle>
            <a:lvl1pPr marL="0" indent="0">
              <a:buNone/>
              <a:defRPr sz="8200"/>
            </a:lvl1pPr>
            <a:lvl2pPr>
              <a:buNone/>
              <a:defRPr sz="5500"/>
            </a:lvl2pPr>
            <a:lvl3pPr>
              <a:buNone/>
              <a:defRPr sz="46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pPr>
              <a:defRPr/>
            </a:pPr>
            <a:endParaRPr lang="fr-FR"/>
          </a:p>
        </p:txBody>
      </p:sp>
      <p:sp>
        <p:nvSpPr>
          <p:cNvPr id="6" name="Espace réservé du pied de page 5"/>
          <p:cNvSpPr>
            <a:spLocks noGrp="1"/>
          </p:cNvSpPr>
          <p:nvPr>
            <p:ph type="ftr" sz="quarter" idx="11"/>
          </p:nvPr>
        </p:nvSpPr>
        <p:spPr/>
        <p:txBody>
          <a:bodyPr/>
          <a:lstStyle/>
          <a:p>
            <a:pPr>
              <a:defRPr/>
            </a:pPr>
            <a:endParaRPr lang="fr-FR"/>
          </a:p>
        </p:txBody>
      </p:sp>
      <p:sp>
        <p:nvSpPr>
          <p:cNvPr id="7" name="Espace réservé du numéro de diapositive 6"/>
          <p:cNvSpPr>
            <a:spLocks noGrp="1"/>
          </p:cNvSpPr>
          <p:nvPr>
            <p:ph type="sldNum" sz="quarter" idx="12"/>
          </p:nvPr>
        </p:nvSpPr>
        <p:spPr/>
        <p:txBody>
          <a:bodyPr/>
          <a:lstStyle/>
          <a:p>
            <a:pPr>
              <a:defRPr/>
            </a:pPr>
            <a:fld id="{598AE6FA-BD81-4F8F-B154-2601CAFE4C90}" type="slidenum">
              <a:rPr lang="fr-FR" smtClean="0"/>
              <a:pPr>
                <a:defRPr/>
              </a:pPr>
              <a:t>‹N°›</a:t>
            </a:fld>
            <a:endParaRPr lang="fr-FR"/>
          </a:p>
        </p:txBody>
      </p:sp>
      <p:sp>
        <p:nvSpPr>
          <p:cNvPr id="11" name="Espace réservé du contenu 10"/>
          <p:cNvSpPr>
            <a:spLocks noGrp="1"/>
          </p:cNvSpPr>
          <p:nvPr>
            <p:ph sz="quarter" idx="1"/>
          </p:nvPr>
        </p:nvSpPr>
        <p:spPr>
          <a:xfrm>
            <a:off x="9840992" y="9988656"/>
            <a:ext cx="18924984" cy="28063366"/>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027998" y="30589869"/>
            <a:ext cx="24223980" cy="3260189"/>
          </a:xfrm>
        </p:spPr>
        <p:txBody>
          <a:bodyPr anchor="ctr">
            <a:noAutofit/>
          </a:bodyPr>
          <a:lstStyle>
            <a:lvl1pPr algn="l">
              <a:buNone/>
              <a:defRPr sz="12800" b="0"/>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3027998" y="33993545"/>
            <a:ext cx="24223980" cy="4280853"/>
          </a:xfrm>
        </p:spPr>
        <p:txBody>
          <a:bodyPr/>
          <a:lstStyle>
            <a:lvl1pPr marL="0" indent="0">
              <a:buFontTx/>
              <a:buNone/>
              <a:defRPr sz="73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pPr>
              <a:defRPr/>
            </a:pPr>
            <a:endParaRPr lang="fr-FR"/>
          </a:p>
        </p:txBody>
      </p:sp>
      <p:sp>
        <p:nvSpPr>
          <p:cNvPr id="6" name="Espace réservé du pied de page 5"/>
          <p:cNvSpPr>
            <a:spLocks noGrp="1"/>
          </p:cNvSpPr>
          <p:nvPr>
            <p:ph type="ftr" sz="quarter" idx="11"/>
          </p:nvPr>
        </p:nvSpPr>
        <p:spPr>
          <a:xfrm>
            <a:off x="3027998" y="38527672"/>
            <a:ext cx="12868989" cy="2853902"/>
          </a:xfrm>
        </p:spPr>
        <p:txBody>
          <a:bodyPr/>
          <a:lstStyle/>
          <a:p>
            <a:pPr>
              <a:defRPr/>
            </a:pPr>
            <a:endParaRPr lang="fr-FR"/>
          </a:p>
        </p:txBody>
      </p:sp>
      <p:sp>
        <p:nvSpPr>
          <p:cNvPr id="7" name="Espace réservé du numéro de diapositive 6"/>
          <p:cNvSpPr>
            <a:spLocks noGrp="1"/>
          </p:cNvSpPr>
          <p:nvPr>
            <p:ph type="sldNum" sz="quarter" idx="12"/>
          </p:nvPr>
        </p:nvSpPr>
        <p:spPr>
          <a:xfrm>
            <a:off x="484479" y="38755984"/>
            <a:ext cx="1513999" cy="2853902"/>
          </a:xfrm>
        </p:spPr>
        <p:txBody>
          <a:bodyPr/>
          <a:lstStyle/>
          <a:p>
            <a:pPr>
              <a:defRPr/>
            </a:pPr>
            <a:fld id="{1F019195-465E-4FAB-988E-09F25C8E7F97}" type="slidenum">
              <a:rPr lang="fr-FR" smtClean="0"/>
              <a:pPr>
                <a:defRPr/>
              </a:pPr>
              <a:t>‹N°›</a:t>
            </a:fld>
            <a:endParaRPr lang="fr-FR"/>
          </a:p>
        </p:txBody>
      </p:sp>
      <p:sp>
        <p:nvSpPr>
          <p:cNvPr id="11" name="Rectangle 10"/>
          <p:cNvSpPr/>
          <p:nvPr/>
        </p:nvSpPr>
        <p:spPr>
          <a:xfrm flipV="1">
            <a:off x="226196" y="29235358"/>
            <a:ext cx="29825775" cy="57078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12" name="Rectangle 11"/>
          <p:cNvSpPr/>
          <p:nvPr/>
        </p:nvSpPr>
        <p:spPr>
          <a:xfrm>
            <a:off x="226863" y="29028865"/>
            <a:ext cx="29825110" cy="285384"/>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13" name="Rectangle 12"/>
          <p:cNvSpPr/>
          <p:nvPr/>
        </p:nvSpPr>
        <p:spPr>
          <a:xfrm>
            <a:off x="226870" y="29795086"/>
            <a:ext cx="29825103" cy="30466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3" name="Espace réservé pour une image  2"/>
          <p:cNvSpPr>
            <a:spLocks noGrp="1"/>
          </p:cNvSpPr>
          <p:nvPr>
            <p:ph type="pic" idx="1"/>
          </p:nvPr>
        </p:nvSpPr>
        <p:spPr>
          <a:xfrm>
            <a:off x="226201" y="416197"/>
            <a:ext cx="29809327" cy="28598473"/>
          </a:xfrm>
          <a:prstGeom prst="round2SameRect">
            <a:avLst>
              <a:gd name="adj1" fmla="val 7101"/>
              <a:gd name="adj2" fmla="val 0"/>
            </a:avLst>
          </a:prstGeom>
          <a:solidFill>
            <a:schemeClr val="bg2"/>
          </a:solidFill>
          <a:ln w="6350">
            <a:solidFill>
              <a:schemeClr val="tx1"/>
            </a:solidFill>
          </a:ln>
        </p:spPr>
        <p:txBody>
          <a:bodyPr/>
          <a:lstStyle>
            <a:lvl1pPr marL="0" indent="0">
              <a:buNone/>
              <a:defRPr sz="14600"/>
            </a:lvl1pPr>
          </a:lstStyle>
          <a:p>
            <a:r>
              <a:rPr kumimoji="0" lang="fr-FR" smtClean="0"/>
              <a:t>Cliquez sur l'icône pour ajouter une image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30279975" cy="42808525"/>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useBgFill="1">
        <p:nvSpPr>
          <p:cNvPr id="8" name="Rectangle à coins arrondis 7"/>
          <p:cNvSpPr/>
          <p:nvPr/>
        </p:nvSpPr>
        <p:spPr>
          <a:xfrm>
            <a:off x="211960" y="435420"/>
            <a:ext cx="29847406" cy="4178112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417643" tIns="208822" rIns="417643" bIns="208822" anchor="ctr"/>
          <a:lstStyle/>
          <a:p>
            <a:pPr algn="ctr" eaLnBrk="1" latinLnBrk="0" hangingPunct="1"/>
            <a:endParaRPr kumimoji="0" lang="en-US"/>
          </a:p>
        </p:txBody>
      </p:sp>
      <p:sp>
        <p:nvSpPr>
          <p:cNvPr id="22" name="Espace réservé du titre 21"/>
          <p:cNvSpPr>
            <a:spLocks noGrp="1"/>
          </p:cNvSpPr>
          <p:nvPr>
            <p:ph type="title"/>
          </p:nvPr>
        </p:nvSpPr>
        <p:spPr>
          <a:xfrm>
            <a:off x="3027997" y="1714326"/>
            <a:ext cx="25737979" cy="7134754"/>
          </a:xfrm>
          <a:prstGeom prst="rect">
            <a:avLst/>
          </a:prstGeom>
        </p:spPr>
        <p:txBody>
          <a:bodyPr lIns="417643" tIns="208822" rIns="417643" bIns="417643" anchor="b" anchorCtr="0">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3027997" y="9037355"/>
            <a:ext cx="25737979" cy="28539017"/>
          </a:xfrm>
          <a:prstGeom prst="rect">
            <a:avLst/>
          </a:prstGeom>
        </p:spPr>
        <p:txBody>
          <a:bodyPr lIns="417643" tIns="208822" rIns="417643" bIns="208822">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20438983" y="38646585"/>
            <a:ext cx="8200827" cy="2972814"/>
          </a:xfrm>
          <a:prstGeom prst="rect">
            <a:avLst/>
          </a:prstGeom>
        </p:spPr>
        <p:txBody>
          <a:bodyPr lIns="417643" tIns="208822" rIns="417643" bIns="208822" anchor="ctr" anchorCtr="0"/>
          <a:lstStyle>
            <a:lvl1pPr algn="r" eaLnBrk="1" latinLnBrk="0" hangingPunct="1">
              <a:defRPr kumimoji="0" sz="6400">
                <a:solidFill>
                  <a:schemeClr val="tx2"/>
                </a:solidFill>
              </a:defRPr>
            </a:lvl1pPr>
          </a:lstStyle>
          <a:p>
            <a:pPr>
              <a:defRPr/>
            </a:pPr>
            <a:endParaRPr lang="fr-FR"/>
          </a:p>
        </p:txBody>
      </p:sp>
      <p:sp>
        <p:nvSpPr>
          <p:cNvPr id="3" name="Espace réservé du pied de page 2"/>
          <p:cNvSpPr>
            <a:spLocks noGrp="1"/>
          </p:cNvSpPr>
          <p:nvPr>
            <p:ph type="ftr" sz="quarter" idx="3"/>
          </p:nvPr>
        </p:nvSpPr>
        <p:spPr>
          <a:xfrm>
            <a:off x="3027997" y="38527672"/>
            <a:ext cx="13121323" cy="2853902"/>
          </a:xfrm>
          <a:prstGeom prst="rect">
            <a:avLst/>
          </a:prstGeom>
        </p:spPr>
        <p:txBody>
          <a:bodyPr lIns="417643" tIns="208822" rIns="417643" bIns="208822" anchor="ctr" anchorCtr="0"/>
          <a:lstStyle>
            <a:lvl1pPr eaLnBrk="1" latinLnBrk="0" hangingPunct="1">
              <a:defRPr kumimoji="0" sz="6400">
                <a:solidFill>
                  <a:schemeClr val="tx2"/>
                </a:solidFill>
              </a:defRPr>
            </a:lvl1pPr>
          </a:lstStyle>
          <a:p>
            <a:pPr>
              <a:defRPr/>
            </a:pPr>
            <a:endParaRPr lang="fr-FR"/>
          </a:p>
        </p:txBody>
      </p:sp>
      <p:sp>
        <p:nvSpPr>
          <p:cNvPr id="23" name="Espace réservé du numéro de diapositive 22"/>
          <p:cNvSpPr>
            <a:spLocks noGrp="1"/>
          </p:cNvSpPr>
          <p:nvPr>
            <p:ph type="sldNum" sz="quarter" idx="4"/>
          </p:nvPr>
        </p:nvSpPr>
        <p:spPr>
          <a:xfrm>
            <a:off x="484479" y="38765497"/>
            <a:ext cx="1513999" cy="2853902"/>
          </a:xfrm>
          <a:prstGeom prst="ellipse">
            <a:avLst/>
          </a:prstGeom>
          <a:solidFill>
            <a:schemeClr val="accent1"/>
          </a:solidFill>
        </p:spPr>
        <p:txBody>
          <a:bodyPr wrap="none" lIns="0" tIns="0" rIns="0" bIns="0" anchor="ctr" anchorCtr="1">
            <a:noAutofit/>
          </a:bodyPr>
          <a:lstStyle>
            <a:lvl1pPr algn="ctr" eaLnBrk="1" latinLnBrk="0" hangingPunct="1">
              <a:defRPr kumimoji="0" sz="6400">
                <a:solidFill>
                  <a:srgbClr val="FFFFFF"/>
                </a:solidFill>
                <a:latin typeface="+mj-lt"/>
                <a:ea typeface="+mj-ea"/>
                <a:cs typeface="+mj-cs"/>
              </a:defRPr>
            </a:lvl1pPr>
          </a:lstStyle>
          <a:p>
            <a:pPr>
              <a:defRPr/>
            </a:pPr>
            <a:fld id="{BD7AA568-7CC1-47DF-9DE1-AA59CE6C86C5}" type="slidenum">
              <a:rPr lang="fr-FR" smtClean="0"/>
              <a:pPr>
                <a:defRPr/>
              </a:pPr>
              <a:t>‹N°›</a:t>
            </a:fld>
            <a:endParaRPr lang="fr-FR"/>
          </a:p>
        </p:txBody>
      </p:sp>
    </p:spTree>
  </p:cSld>
  <p:clrMap bg1="lt1" tx1="dk1" bg2="lt2" tx2="dk2" accent1="accent1" accent2="accent2" accent3="accent3" accent4="accent4" accent5="accent5" accent6="accent6" hlink="hlink" folHlink="folHlink"/>
  <p:sldLayoutIdLst>
    <p:sldLayoutId id="2147484284" r:id="rId1"/>
    <p:sldLayoutId id="2147484285" r:id="rId2"/>
    <p:sldLayoutId id="2147484286" r:id="rId3"/>
    <p:sldLayoutId id="2147484287" r:id="rId4"/>
    <p:sldLayoutId id="2147484288" r:id="rId5"/>
    <p:sldLayoutId id="2147484289" r:id="rId6"/>
    <p:sldLayoutId id="2147484290" r:id="rId7"/>
    <p:sldLayoutId id="2147484291" r:id="rId8"/>
    <p:sldLayoutId id="2147484292" r:id="rId9"/>
    <p:sldLayoutId id="2147484293" r:id="rId10"/>
    <p:sldLayoutId id="2147484294" r:id="rId11"/>
  </p:sldLayoutIdLst>
  <p:txStyles>
    <p:titleStyle>
      <a:lvl1pPr algn="l" rtl="0" eaLnBrk="1" latinLnBrk="0" hangingPunct="1">
        <a:spcBef>
          <a:spcPct val="0"/>
        </a:spcBef>
        <a:buNone/>
        <a:defRPr kumimoji="0" sz="18300" kern="1200">
          <a:solidFill>
            <a:schemeClr val="tx2"/>
          </a:solidFill>
          <a:latin typeface="+mj-lt"/>
          <a:ea typeface="+mj-ea"/>
          <a:cs typeface="+mj-cs"/>
        </a:defRPr>
      </a:lvl1pPr>
    </p:titleStyle>
    <p:bodyStyle>
      <a:lvl1pPr marL="1252929" indent="-1252929" algn="l" rtl="0" eaLnBrk="1" latinLnBrk="0" hangingPunct="1">
        <a:spcBef>
          <a:spcPts val="2649"/>
        </a:spcBef>
        <a:buClr>
          <a:schemeClr val="accent1"/>
        </a:buClr>
        <a:buSzPct val="85000"/>
        <a:buFont typeface="Wingdings 2"/>
        <a:buChar char=""/>
        <a:defRPr kumimoji="0" sz="11900" kern="1200">
          <a:solidFill>
            <a:schemeClr val="tx1"/>
          </a:solidFill>
          <a:latin typeface="+mn-lt"/>
          <a:ea typeface="+mn-ea"/>
          <a:cs typeface="+mn-cs"/>
        </a:defRPr>
      </a:lvl1pPr>
      <a:lvl2pPr marL="2505858" indent="-1044108" algn="l" rtl="0" eaLnBrk="1" latinLnBrk="0" hangingPunct="1">
        <a:spcBef>
          <a:spcPts val="1690"/>
        </a:spcBef>
        <a:buClr>
          <a:schemeClr val="accent2"/>
        </a:buClr>
        <a:buSzPct val="85000"/>
        <a:buFont typeface="Wingdings 2"/>
        <a:buChar char=""/>
        <a:defRPr kumimoji="0" sz="11000" kern="1200">
          <a:solidFill>
            <a:schemeClr val="tx1"/>
          </a:solidFill>
          <a:latin typeface="+mn-lt"/>
          <a:ea typeface="+mn-ea"/>
          <a:cs typeface="+mn-cs"/>
        </a:defRPr>
      </a:lvl2pPr>
      <a:lvl3pPr marL="3758788" indent="-1044108" algn="l" rtl="0" eaLnBrk="1" latinLnBrk="0" hangingPunct="1">
        <a:spcBef>
          <a:spcPts val="1690"/>
        </a:spcBef>
        <a:buClr>
          <a:schemeClr val="accent1">
            <a:tint val="60000"/>
          </a:schemeClr>
        </a:buClr>
        <a:buSzPct val="85000"/>
        <a:buFont typeface="Wingdings 2"/>
        <a:buChar char=""/>
        <a:defRPr kumimoji="0" sz="9100" kern="1200">
          <a:solidFill>
            <a:schemeClr val="tx1"/>
          </a:solidFill>
          <a:latin typeface="+mn-lt"/>
          <a:ea typeface="+mn-ea"/>
          <a:cs typeface="+mn-cs"/>
        </a:defRPr>
      </a:lvl3pPr>
      <a:lvl4pPr marL="5011717" indent="-1044108" algn="l" rtl="0" eaLnBrk="1" latinLnBrk="0" hangingPunct="1">
        <a:spcBef>
          <a:spcPts val="1690"/>
        </a:spcBef>
        <a:buClr>
          <a:schemeClr val="accent3"/>
        </a:buClr>
        <a:buSzPct val="80000"/>
        <a:buFont typeface="Wingdings 2"/>
        <a:buChar char=""/>
        <a:defRPr kumimoji="0" sz="9100" kern="1200">
          <a:solidFill>
            <a:schemeClr val="tx1"/>
          </a:solidFill>
          <a:latin typeface="+mn-lt"/>
          <a:ea typeface="+mn-ea"/>
          <a:cs typeface="+mn-cs"/>
        </a:defRPr>
      </a:lvl4pPr>
      <a:lvl5pPr marL="6264646" indent="-1044108" algn="l" rtl="0" eaLnBrk="1" latinLnBrk="0" hangingPunct="1">
        <a:spcBef>
          <a:spcPts val="1690"/>
        </a:spcBef>
        <a:buClr>
          <a:schemeClr val="accent3"/>
        </a:buClr>
        <a:buFontTx/>
        <a:buChar char="o"/>
        <a:defRPr kumimoji="0" sz="9100" kern="1200">
          <a:solidFill>
            <a:schemeClr val="tx1"/>
          </a:solidFill>
          <a:latin typeface="+mn-lt"/>
          <a:ea typeface="+mn-ea"/>
          <a:cs typeface="+mn-cs"/>
        </a:defRPr>
      </a:lvl5pPr>
      <a:lvl6pPr marL="7517575" indent="-1044108" algn="l" rtl="0" eaLnBrk="1" latinLnBrk="0" hangingPunct="1">
        <a:spcBef>
          <a:spcPts val="1690"/>
        </a:spcBef>
        <a:buClr>
          <a:schemeClr val="accent3"/>
        </a:buClr>
        <a:buChar char="•"/>
        <a:defRPr kumimoji="0" sz="8200" kern="1200" baseline="0">
          <a:solidFill>
            <a:schemeClr val="tx1"/>
          </a:solidFill>
          <a:latin typeface="+mn-lt"/>
          <a:ea typeface="+mn-ea"/>
          <a:cs typeface="+mn-cs"/>
        </a:defRPr>
      </a:lvl6pPr>
      <a:lvl7pPr marL="8770504" indent="-1044108" algn="l" rtl="0" eaLnBrk="1" latinLnBrk="0" hangingPunct="1">
        <a:spcBef>
          <a:spcPts val="1690"/>
        </a:spcBef>
        <a:buClr>
          <a:schemeClr val="accent2"/>
        </a:buClr>
        <a:buChar char="•"/>
        <a:defRPr kumimoji="0" sz="8200" kern="1200">
          <a:solidFill>
            <a:schemeClr val="tx1"/>
          </a:solidFill>
          <a:latin typeface="+mn-lt"/>
          <a:ea typeface="+mn-ea"/>
          <a:cs typeface="+mn-cs"/>
        </a:defRPr>
      </a:lvl7pPr>
      <a:lvl8pPr marL="10023433" indent="-1044108" algn="l" rtl="0" eaLnBrk="1" latinLnBrk="0" hangingPunct="1">
        <a:spcBef>
          <a:spcPts val="1690"/>
        </a:spcBef>
        <a:buClr>
          <a:schemeClr val="accent1">
            <a:tint val="60000"/>
          </a:schemeClr>
        </a:buClr>
        <a:buChar char="•"/>
        <a:defRPr kumimoji="0" sz="8200" kern="1200">
          <a:solidFill>
            <a:schemeClr val="tx1"/>
          </a:solidFill>
          <a:latin typeface="+mn-lt"/>
          <a:ea typeface="+mn-ea"/>
          <a:cs typeface="+mn-cs"/>
        </a:defRPr>
      </a:lvl8pPr>
      <a:lvl9pPr marL="11276363" indent="-1044108" algn="l" rtl="0" eaLnBrk="1" latinLnBrk="0" hangingPunct="1">
        <a:spcBef>
          <a:spcPts val="1690"/>
        </a:spcBef>
        <a:buClr>
          <a:schemeClr val="accent2">
            <a:tint val="60000"/>
          </a:schemeClr>
        </a:buClr>
        <a:buChar char="•"/>
        <a:defRPr kumimoji="0" sz="82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e 38"/>
          <p:cNvGrpSpPr/>
          <p:nvPr/>
        </p:nvGrpSpPr>
        <p:grpSpPr>
          <a:xfrm>
            <a:off x="451392" y="16869867"/>
            <a:ext cx="9865894" cy="5543715"/>
            <a:chOff x="800100" y="17941925"/>
            <a:chExt cx="12721925" cy="7232650"/>
          </a:xfrm>
        </p:grpSpPr>
        <p:pic>
          <p:nvPicPr>
            <p:cNvPr id="1026" name="Picture 2"/>
            <p:cNvPicPr>
              <a:picLocks noChangeAspect="1" noChangeArrowheads="1"/>
            </p:cNvPicPr>
            <p:nvPr/>
          </p:nvPicPr>
          <p:blipFill>
            <a:blip r:embed="rId3" cstate="print"/>
            <a:srcRect/>
            <a:stretch>
              <a:fillRect/>
            </a:stretch>
          </p:blipFill>
          <p:spPr bwMode="auto">
            <a:xfrm>
              <a:off x="800100" y="17941925"/>
              <a:ext cx="12721925" cy="7232650"/>
            </a:xfrm>
            <a:prstGeom prst="rect">
              <a:avLst/>
            </a:prstGeom>
            <a:noFill/>
            <a:ln w="28575">
              <a:solidFill>
                <a:schemeClr val="tx1"/>
              </a:solidFill>
              <a:miter lim="800000"/>
              <a:headEnd/>
              <a:tailEnd/>
            </a:ln>
            <a:effectLst>
              <a:glow rad="228600">
                <a:schemeClr val="accent1">
                  <a:satMod val="175000"/>
                  <a:alpha val="40000"/>
                </a:schemeClr>
              </a:glow>
              <a:outerShdw blurRad="50800" dist="38100" dir="2700000" algn="tl" rotWithShape="0">
                <a:prstClr val="black">
                  <a:alpha val="40000"/>
                </a:prstClr>
              </a:outerShdw>
            </a:effectLst>
          </p:spPr>
        </p:pic>
        <p:sp>
          <p:nvSpPr>
            <p:cNvPr id="35" name="ZoneTexte 34"/>
            <p:cNvSpPr txBox="1"/>
            <p:nvPr/>
          </p:nvSpPr>
          <p:spPr>
            <a:xfrm>
              <a:off x="9017613" y="18866293"/>
              <a:ext cx="4251898" cy="2529721"/>
            </a:xfrm>
            <a:prstGeom prst="rect">
              <a:avLst/>
            </a:prstGeom>
            <a:noFill/>
          </p:spPr>
          <p:txBody>
            <a:bodyPr wrap="square" rtlCol="0">
              <a:spAutoFit/>
            </a:bodyPr>
            <a:lstStyle/>
            <a:p>
              <a:r>
                <a:rPr lang="fr-FR" sz="3000" dirty="0" smtClean="0"/>
                <a:t>Roche couverture</a:t>
              </a:r>
            </a:p>
            <a:p>
              <a:r>
                <a:rPr lang="fr-FR" sz="3000" dirty="0" smtClean="0"/>
                <a:t>Roche réservoir</a:t>
              </a:r>
            </a:p>
            <a:p>
              <a:r>
                <a:rPr lang="fr-FR" sz="3000" dirty="0" smtClean="0"/>
                <a:t>Roche mère</a:t>
              </a:r>
            </a:p>
            <a:p>
              <a:endParaRPr lang="fr-FR" sz="3000" dirty="0" smtClean="0"/>
            </a:p>
          </p:txBody>
        </p:sp>
        <p:sp>
          <p:nvSpPr>
            <p:cNvPr id="37" name="ZoneTexte 36"/>
            <p:cNvSpPr txBox="1"/>
            <p:nvPr/>
          </p:nvSpPr>
          <p:spPr>
            <a:xfrm>
              <a:off x="5357457" y="18868643"/>
              <a:ext cx="3248025" cy="1477326"/>
            </a:xfrm>
            <a:prstGeom prst="rect">
              <a:avLst/>
            </a:prstGeom>
            <a:noFill/>
          </p:spPr>
          <p:txBody>
            <a:bodyPr wrap="square" rtlCol="0">
              <a:spAutoFit/>
            </a:bodyPr>
            <a:lstStyle/>
            <a:p>
              <a:r>
                <a:rPr lang="fr-FR" sz="3000" dirty="0" smtClean="0"/>
                <a:t>Roche réservoir</a:t>
              </a:r>
            </a:p>
            <a:p>
              <a:r>
                <a:rPr lang="fr-FR" sz="3000" dirty="0" smtClean="0"/>
                <a:t>Roche mère</a:t>
              </a:r>
            </a:p>
            <a:p>
              <a:endParaRPr lang="fr-FR" sz="3000" dirty="0" smtClean="0"/>
            </a:p>
          </p:txBody>
        </p:sp>
        <p:sp>
          <p:nvSpPr>
            <p:cNvPr id="38" name="ZoneTexte 37"/>
            <p:cNvSpPr txBox="1"/>
            <p:nvPr/>
          </p:nvSpPr>
          <p:spPr>
            <a:xfrm>
              <a:off x="2851707" y="20050121"/>
              <a:ext cx="2745998" cy="1325092"/>
            </a:xfrm>
            <a:prstGeom prst="rect">
              <a:avLst/>
            </a:prstGeom>
            <a:noFill/>
          </p:spPr>
          <p:txBody>
            <a:bodyPr wrap="square" rtlCol="0">
              <a:spAutoFit/>
            </a:bodyPr>
            <a:lstStyle/>
            <a:p>
              <a:r>
                <a:rPr lang="fr-FR" sz="3000" dirty="0" smtClean="0"/>
                <a:t>Roche mère</a:t>
              </a:r>
            </a:p>
            <a:p>
              <a:endParaRPr lang="fr-FR" sz="3000" dirty="0" smtClean="0"/>
            </a:p>
          </p:txBody>
        </p:sp>
      </p:grpSp>
      <p:sp>
        <p:nvSpPr>
          <p:cNvPr id="540" name="Rectangle à coins arrondis 539"/>
          <p:cNvSpPr/>
          <p:nvPr/>
        </p:nvSpPr>
        <p:spPr bwMode="auto">
          <a:xfrm>
            <a:off x="0" y="200025"/>
            <a:ext cx="30232350" cy="6972300"/>
          </a:xfrm>
          <a:prstGeom prst="roundRect">
            <a:avLst>
              <a:gd name="adj" fmla="val 19428"/>
            </a:avLst>
          </a:prstGeom>
          <a:noFill/>
          <a:ln w="76200">
            <a:headEnd/>
            <a:tailEnd/>
          </a:ln>
          <a:effectLst>
            <a:glow rad="228600">
              <a:schemeClr val="accent1">
                <a:satMod val="175000"/>
                <a:alpha val="40000"/>
              </a:schemeClr>
            </a:glow>
            <a:innerShdw blurRad="63500" dist="50800" dir="13500000">
              <a:prstClr val="black">
                <a:alpha val="50000"/>
              </a:prstClr>
            </a:innerShdw>
          </a:effectLst>
          <a:scene3d>
            <a:camera prst="obliqueTopLeft"/>
            <a:lightRig rig="threePt" dir="t"/>
          </a:scene3d>
        </p:spPr>
        <p:style>
          <a:lnRef idx="1">
            <a:schemeClr val="accent2"/>
          </a:lnRef>
          <a:fillRef idx="3">
            <a:schemeClr val="accent2"/>
          </a:fillRef>
          <a:effectRef idx="2">
            <a:schemeClr val="accent2"/>
          </a:effectRef>
          <a:fontRef idx="minor">
            <a:schemeClr val="lt1"/>
          </a:fontRef>
        </p:style>
        <p:txBody>
          <a:bodyPr wrap="none" rtlCol="0" anchor="ctr">
            <a:flatTx/>
          </a:bodyPr>
          <a:lstStyle/>
          <a:p>
            <a:pPr algn="ctr" eaLnBrk="0" hangingPunct="0"/>
            <a:endParaRPr lang="fr-FR" sz="2000" dirty="0">
              <a:effectLst>
                <a:outerShdw blurRad="50800" dist="38100" dir="2700000" algn="tl" rotWithShape="0">
                  <a:prstClr val="black">
                    <a:alpha val="40000"/>
                  </a:prstClr>
                </a:outerShdw>
              </a:effectLst>
              <a:cs typeface="+mn-cs"/>
            </a:endParaRPr>
          </a:p>
        </p:txBody>
      </p:sp>
      <p:sp>
        <p:nvSpPr>
          <p:cNvPr id="227330" name="Text Box 2"/>
          <p:cNvSpPr txBox="1">
            <a:spLocks noChangeArrowheads="1"/>
          </p:cNvSpPr>
          <p:nvPr/>
        </p:nvSpPr>
        <p:spPr bwMode="auto">
          <a:xfrm>
            <a:off x="2699757" y="168472"/>
            <a:ext cx="24793693" cy="4638156"/>
          </a:xfrm>
          <a:prstGeom prst="rect">
            <a:avLst/>
          </a:prstGeom>
          <a:noFill/>
          <a:ln w="9525">
            <a:noFill/>
            <a:miter lim="800000"/>
            <a:headEnd/>
            <a:tailEnd/>
          </a:ln>
          <a:effectLst/>
        </p:spPr>
        <p:txBody>
          <a:bodyPr wrap="none" lIns="417536" tIns="208770" rIns="417536" bIns="208770">
            <a:spAutoFit/>
          </a:bodyPr>
          <a:lstStyle/>
          <a:p>
            <a:pPr algn="ctr" eaLnBrk="0" hangingPunct="0">
              <a:defRPr/>
            </a:pPr>
            <a:r>
              <a:rPr lang="fr-FR" sz="6600" i="1" dirty="0" smtClean="0">
                <a:cs typeface="+mn-cs"/>
              </a:rPr>
              <a:t>Université De </a:t>
            </a:r>
            <a:r>
              <a:rPr lang="fr-FR" sz="6600" i="1" dirty="0">
                <a:cs typeface="+mn-cs"/>
              </a:rPr>
              <a:t>Kasdi Merbah </a:t>
            </a:r>
            <a:r>
              <a:rPr lang="fr-FR" sz="6600" i="1" dirty="0" smtClean="0">
                <a:cs typeface="+mn-cs"/>
              </a:rPr>
              <a:t>– Ouargla -</a:t>
            </a:r>
          </a:p>
          <a:p>
            <a:pPr algn="ctr" eaLnBrk="0" hangingPunct="0">
              <a:defRPr/>
            </a:pPr>
            <a:r>
              <a:rPr lang="fr-FR" sz="4800" i="1" dirty="0" smtClean="0">
                <a:cs typeface="+mn-cs"/>
              </a:rPr>
              <a:t>Faculté des Hydrocarbures, des énergies renouvelables , des sciences de la terre et de l’univers</a:t>
            </a:r>
            <a:endParaRPr lang="fr-FR" sz="4800" i="1" dirty="0">
              <a:cs typeface="+mn-cs"/>
            </a:endParaRPr>
          </a:p>
          <a:p>
            <a:pPr algn="ctr" eaLnBrk="0" hangingPunct="0">
              <a:defRPr/>
            </a:pPr>
            <a:r>
              <a:rPr lang="fr-FR" sz="4800" dirty="0" smtClean="0">
                <a:cs typeface="+mn-cs"/>
              </a:rPr>
              <a:t>Département de Production des Hydrocarbures</a:t>
            </a:r>
            <a:endParaRPr lang="fr-FR" sz="4800" dirty="0">
              <a:cs typeface="+mn-cs"/>
            </a:endParaRPr>
          </a:p>
          <a:p>
            <a:pPr algn="ctr" eaLnBrk="0" hangingPunct="0">
              <a:defRPr/>
            </a:pPr>
            <a:endParaRPr lang="fr-FR" sz="5200" dirty="0">
              <a:solidFill>
                <a:srgbClr val="FF0000"/>
              </a:solidFill>
              <a:cs typeface="+mn-cs"/>
            </a:endParaRPr>
          </a:p>
          <a:p>
            <a:pPr algn="ctr" eaLnBrk="0" hangingPunct="0">
              <a:defRPr/>
            </a:pPr>
            <a:endParaRPr lang="fr-FR" sz="5600" i="1" spc="300" dirty="0">
              <a:ln>
                <a:solidFill>
                  <a:srgbClr val="FF0000"/>
                </a:solidFill>
              </a:ln>
              <a:solidFill>
                <a:srgbClr val="FF0000"/>
              </a:solidFill>
              <a:latin typeface="Lucida Fax" pitchFamily="18" charset="0"/>
              <a:cs typeface="+mn-cs"/>
            </a:endParaRPr>
          </a:p>
        </p:txBody>
      </p:sp>
      <p:sp>
        <p:nvSpPr>
          <p:cNvPr id="5" name="Text Box 2"/>
          <p:cNvSpPr txBox="1">
            <a:spLocks noChangeArrowheads="1"/>
          </p:cNvSpPr>
          <p:nvPr/>
        </p:nvSpPr>
        <p:spPr bwMode="auto">
          <a:xfrm>
            <a:off x="1" y="2350668"/>
            <a:ext cx="30279974" cy="6146262"/>
          </a:xfrm>
          <a:prstGeom prst="rect">
            <a:avLst/>
          </a:prstGeom>
          <a:noFill/>
          <a:ln w="9525">
            <a:noFill/>
            <a:miter lim="800000"/>
            <a:headEnd/>
            <a:tailEnd/>
          </a:ln>
          <a:effectLst/>
        </p:spPr>
        <p:txBody>
          <a:bodyPr wrap="square" lIns="417536" tIns="208770" rIns="417536" bIns="208770">
            <a:spAutoFit/>
          </a:bodyPr>
          <a:lstStyle/>
          <a:p>
            <a:pPr algn="ctr">
              <a:defRPr/>
            </a:pPr>
            <a:r>
              <a:rPr lang="en-US" sz="8800" dirty="0"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rPr>
              <a:t>Interpretation des </a:t>
            </a:r>
            <a:r>
              <a:rPr lang="fr-FR" sz="8800" dirty="0"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rPr>
              <a:t>essais</a:t>
            </a:r>
            <a:r>
              <a:rPr lang="en-US" sz="8800" dirty="0"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rPr>
              <a:t> de </a:t>
            </a:r>
            <a:r>
              <a:rPr lang="en-US" sz="8800" dirty="0" err="1"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rPr>
              <a:t>puits</a:t>
            </a:r>
            <a:r>
              <a:rPr lang="en-US" sz="8800" dirty="0"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rPr>
              <a:t> et optimization de la production d’un Tight gas </a:t>
            </a:r>
            <a:r>
              <a:rPr lang="en-US" sz="8800" dirty="0" err="1"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rPr>
              <a:t>réservoir</a:t>
            </a:r>
            <a:endParaRPr lang="en-US" sz="8800" dirty="0" smtClean="0">
              <a:ln w="50800">
                <a:solidFill>
                  <a:srgbClr val="FFC000"/>
                </a:solidFill>
              </a:ln>
              <a:solidFill>
                <a:srgbClr val="FF0000"/>
              </a:solidFill>
              <a:effectLst>
                <a:outerShdw blurRad="50800" dist="38100" dir="13500000" algn="br" rotWithShape="0">
                  <a:prstClr val="black">
                    <a:alpha val="40000"/>
                  </a:prstClr>
                </a:outerShdw>
                <a:reflection blurRad="6350" stA="55000" endA="300" endPos="45500" dir="5400000" sy="-100000" algn="bl" rotWithShape="0"/>
              </a:effectLst>
              <a:cs typeface="Times New Roman" pitchFamily="18" charset="0"/>
            </a:endParaRPr>
          </a:p>
          <a:p>
            <a:pPr>
              <a:defRPr/>
            </a:pPr>
            <a:r>
              <a:rPr lang="fr-FR" sz="3600" dirty="0" smtClean="0">
                <a:solidFill>
                  <a:srgbClr val="FF0000"/>
                </a:solidFill>
                <a:latin typeface="Bell MT" pitchFamily="18" charset="0"/>
              </a:rPr>
              <a:t>Réaliser par :</a:t>
            </a:r>
            <a:r>
              <a:rPr lang="fr-FR" sz="3600" dirty="0" smtClean="0">
                <a:latin typeface="Bell MT" pitchFamily="18" charset="0"/>
                <a:cs typeface="+mn-cs"/>
              </a:rPr>
              <a:t>   BETTA Aymen Ibrahim</a:t>
            </a:r>
          </a:p>
          <a:p>
            <a:pPr eaLnBrk="0" hangingPunct="0">
              <a:defRPr/>
            </a:pPr>
            <a:r>
              <a:rPr lang="fr-FR" sz="3600" dirty="0" smtClean="0">
                <a:latin typeface="Bell MT" pitchFamily="18" charset="0"/>
                <a:cs typeface="+mn-cs"/>
              </a:rPr>
              <a:t>                         BOUABELLOU Yasser                                                                                     </a:t>
            </a:r>
            <a:r>
              <a:rPr lang="fr-FR" sz="3600" dirty="0" smtClean="0">
                <a:solidFill>
                  <a:srgbClr val="FF0000"/>
                </a:solidFill>
                <a:latin typeface="Bell MT" pitchFamily="18" charset="0"/>
              </a:rPr>
              <a:t>Encadré par:</a:t>
            </a:r>
            <a:r>
              <a:rPr lang="fr-FR" sz="3600" dirty="0" smtClean="0"/>
              <a:t> </a:t>
            </a:r>
            <a:r>
              <a:rPr lang="fr-FR" sz="3600" dirty="0" smtClean="0"/>
              <a:t>         M</a:t>
            </a:r>
            <a:r>
              <a:rPr lang="fr-FR" sz="3600" dirty="0" smtClean="0"/>
              <a:t>.</a:t>
            </a:r>
            <a:r>
              <a:rPr lang="fr-FR" sz="3600" dirty="0" smtClean="0">
                <a:solidFill>
                  <a:srgbClr val="FF0000"/>
                </a:solidFill>
                <a:latin typeface="Bell MT" pitchFamily="18" charset="0"/>
              </a:rPr>
              <a:t> </a:t>
            </a:r>
            <a:r>
              <a:rPr lang="en-US" sz="3600" dirty="0" smtClean="0">
                <a:solidFill>
                  <a:schemeClr val="accent4">
                    <a:lumMod val="10000"/>
                  </a:schemeClr>
                </a:solidFill>
                <a:cs typeface="Times New Roman" pitchFamily="18" charset="0"/>
              </a:rPr>
              <a:t>CHETTI    </a:t>
            </a:r>
            <a:r>
              <a:rPr lang="en-US" sz="3600" dirty="0" err="1" smtClean="0">
                <a:solidFill>
                  <a:schemeClr val="accent4">
                    <a:lumMod val="10000"/>
                  </a:schemeClr>
                </a:solidFill>
                <a:cs typeface="Times New Roman" pitchFamily="18" charset="0"/>
              </a:rPr>
              <a:t>Djamel</a:t>
            </a:r>
            <a:r>
              <a:rPr lang="en-US" sz="3600" dirty="0" smtClean="0">
                <a:solidFill>
                  <a:schemeClr val="accent4">
                    <a:lumMod val="10000"/>
                  </a:schemeClr>
                </a:solidFill>
                <a:cs typeface="Times New Roman" pitchFamily="18" charset="0"/>
              </a:rPr>
              <a:t> </a:t>
            </a:r>
            <a:r>
              <a:rPr lang="en-US" sz="3600" dirty="0" err="1" smtClean="0">
                <a:solidFill>
                  <a:schemeClr val="accent4">
                    <a:lumMod val="10000"/>
                  </a:schemeClr>
                </a:solidFill>
                <a:cs typeface="Times New Roman" pitchFamily="18" charset="0"/>
              </a:rPr>
              <a:t>Eddine</a:t>
            </a:r>
            <a:r>
              <a:rPr lang="fr-FR" sz="3600" dirty="0" smtClean="0">
                <a:latin typeface="Bell MT" pitchFamily="18" charset="0"/>
                <a:cs typeface="+mn-cs"/>
              </a:rPr>
              <a:t>                                                                                                                           </a:t>
            </a:r>
          </a:p>
          <a:p>
            <a:r>
              <a:rPr lang="fr-FR" sz="3600" dirty="0" smtClean="0">
                <a:latin typeface="Bell MT" pitchFamily="18" charset="0"/>
                <a:cs typeface="+mn-cs"/>
              </a:rPr>
              <a:t>                         NAHOUI Fatima </a:t>
            </a:r>
            <a:r>
              <a:rPr lang="fr-FR" sz="3600" smtClean="0">
                <a:latin typeface="Bell MT" pitchFamily="18" charset="0"/>
                <a:cs typeface="+mn-cs"/>
              </a:rPr>
              <a:t>Zohra </a:t>
            </a:r>
            <a:r>
              <a:rPr lang="fr-FR" sz="3600" smtClean="0">
                <a:latin typeface="Bell MT" pitchFamily="18" charset="0"/>
                <a:cs typeface="+mn-cs"/>
              </a:rPr>
              <a:t>                                                                                   </a:t>
            </a:r>
            <a:r>
              <a:rPr lang="fr-FR" sz="3600" smtClean="0">
                <a:solidFill>
                  <a:srgbClr val="FF0000"/>
                </a:solidFill>
                <a:latin typeface="Bell MT" pitchFamily="18" charset="0"/>
                <a:cs typeface="+mn-cs"/>
              </a:rPr>
              <a:t>Co-</a:t>
            </a:r>
            <a:r>
              <a:rPr lang="fr-FR" sz="3600" smtClean="0">
                <a:solidFill>
                  <a:srgbClr val="FF0000"/>
                </a:solidFill>
                <a:latin typeface="Bell MT" pitchFamily="18" charset="0"/>
              </a:rPr>
              <a:t>Encadré </a:t>
            </a:r>
            <a:r>
              <a:rPr lang="fr-FR" sz="3600" dirty="0" smtClean="0">
                <a:solidFill>
                  <a:srgbClr val="FF0000"/>
                </a:solidFill>
                <a:latin typeface="Bell MT" pitchFamily="18" charset="0"/>
              </a:rPr>
              <a:t>par :   </a:t>
            </a:r>
            <a:r>
              <a:rPr lang="fr-FR" sz="3600" dirty="0" smtClean="0"/>
              <a:t>M. CHELABI  </a:t>
            </a:r>
            <a:r>
              <a:rPr lang="fr-FR" sz="3600" dirty="0" err="1" smtClean="0"/>
              <a:t>Abdessalem</a:t>
            </a:r>
            <a:endParaRPr lang="fr-FR" sz="3600" dirty="0" smtClean="0">
              <a:solidFill>
                <a:srgbClr val="FF0000"/>
              </a:solidFill>
              <a:latin typeface="Bell MT" pitchFamily="18" charset="0"/>
              <a:cs typeface="+mn-cs"/>
            </a:endParaRPr>
          </a:p>
          <a:p>
            <a:pPr algn="ctr" defTabSz="749111" eaLnBrk="0" hangingPunct="0">
              <a:defRPr/>
            </a:pPr>
            <a:r>
              <a:rPr lang="en-GB" sz="1600" dirty="0" smtClean="0">
                <a:latin typeface="Bell MT" pitchFamily="18" charset="0"/>
                <a:cs typeface="Times New Roman" pitchFamily="18" charset="0"/>
              </a:rPr>
              <a:t> </a:t>
            </a:r>
            <a:endParaRPr lang="fr-FR" sz="1600" dirty="0">
              <a:latin typeface="Bell MT" pitchFamily="18" charset="0"/>
              <a:cs typeface="Times New Roman" pitchFamily="18" charset="0"/>
            </a:endParaRPr>
          </a:p>
          <a:p>
            <a:pPr algn="ctr" defTabSz="749111" eaLnBrk="0" hangingPunct="0">
              <a:defRPr/>
            </a:pPr>
            <a:endParaRPr lang="fr-FR" sz="1600" i="1" spc="300" dirty="0">
              <a:ln>
                <a:solidFill>
                  <a:srgbClr val="FF0000"/>
                </a:solidFill>
              </a:ln>
              <a:solidFill>
                <a:srgbClr val="FF0000"/>
              </a:solidFill>
              <a:latin typeface="Lucida Fax" pitchFamily="18" charset="0"/>
              <a:cs typeface="+mn-cs"/>
            </a:endParaRPr>
          </a:p>
          <a:p>
            <a:pPr algn="ctr" eaLnBrk="0" hangingPunct="0">
              <a:defRPr/>
            </a:pPr>
            <a:endParaRPr lang="fr-FR" sz="5600" i="1" spc="300" dirty="0">
              <a:ln>
                <a:solidFill>
                  <a:srgbClr val="FF0000"/>
                </a:solidFill>
              </a:ln>
              <a:solidFill>
                <a:srgbClr val="FF0000"/>
              </a:solidFill>
              <a:latin typeface="Lucida Fax" pitchFamily="18" charset="0"/>
              <a:cs typeface="+mn-cs"/>
            </a:endParaRPr>
          </a:p>
        </p:txBody>
      </p:sp>
      <p:sp>
        <p:nvSpPr>
          <p:cNvPr id="5124" name="Rectangle 84"/>
          <p:cNvSpPr>
            <a:spLocks noChangeArrowheads="1"/>
          </p:cNvSpPr>
          <p:nvPr/>
        </p:nvSpPr>
        <p:spPr bwMode="auto">
          <a:xfrm>
            <a:off x="2220914" y="625474"/>
            <a:ext cx="184148" cy="1785937"/>
          </a:xfrm>
          <a:prstGeom prst="rect">
            <a:avLst/>
          </a:prstGeom>
          <a:noFill/>
          <a:ln w="9525" algn="ctr">
            <a:noFill/>
            <a:miter lim="800000"/>
            <a:headEnd/>
            <a:tailEnd/>
          </a:ln>
        </p:spPr>
        <p:txBody>
          <a:bodyPr wrap="none" lIns="91419" tIns="45707" rIns="91419" bIns="45707" anchor="ctr">
            <a:spAutoFit/>
          </a:bodyPr>
          <a:lstStyle/>
          <a:p>
            <a:pPr algn="ctr" eaLnBrk="0" hangingPunct="0"/>
            <a:endParaRPr lang="ar-DZ">
              <a:ea typeface="Majalla UI"/>
              <a:cs typeface="Majalla UI"/>
            </a:endParaRPr>
          </a:p>
        </p:txBody>
      </p:sp>
      <p:sp>
        <p:nvSpPr>
          <p:cNvPr id="5125" name="Rectangle 125"/>
          <p:cNvSpPr>
            <a:spLocks noChangeArrowheads="1"/>
          </p:cNvSpPr>
          <p:nvPr/>
        </p:nvSpPr>
        <p:spPr bwMode="auto">
          <a:xfrm>
            <a:off x="2220914" y="1349377"/>
            <a:ext cx="184148" cy="1785937"/>
          </a:xfrm>
          <a:prstGeom prst="rect">
            <a:avLst/>
          </a:prstGeom>
          <a:noFill/>
          <a:ln w="9525" algn="ctr">
            <a:noFill/>
            <a:miter lim="800000"/>
            <a:headEnd/>
            <a:tailEnd/>
          </a:ln>
        </p:spPr>
        <p:txBody>
          <a:bodyPr wrap="none" lIns="91419" tIns="45707" rIns="91419" bIns="45707" anchor="ctr">
            <a:spAutoFit/>
          </a:bodyPr>
          <a:lstStyle/>
          <a:p>
            <a:pPr algn="ctr" eaLnBrk="0" hangingPunct="0"/>
            <a:endParaRPr lang="ar-DZ">
              <a:ea typeface="Majalla UI"/>
              <a:cs typeface="Majalla UI"/>
            </a:endParaRPr>
          </a:p>
        </p:txBody>
      </p:sp>
      <p:sp>
        <p:nvSpPr>
          <p:cNvPr id="5140" name="Rectangle 350"/>
          <p:cNvSpPr>
            <a:spLocks noChangeArrowheads="1"/>
          </p:cNvSpPr>
          <p:nvPr/>
        </p:nvSpPr>
        <p:spPr bwMode="auto">
          <a:xfrm>
            <a:off x="2" y="-649219"/>
            <a:ext cx="1477692" cy="1755644"/>
          </a:xfrm>
          <a:prstGeom prst="rect">
            <a:avLst/>
          </a:prstGeom>
          <a:noFill/>
          <a:ln w="9525">
            <a:noFill/>
            <a:miter lim="800000"/>
            <a:headEnd/>
            <a:tailEnd/>
          </a:ln>
        </p:spPr>
        <p:txBody>
          <a:bodyPr wrap="none" lIns="731422" tIns="45707" rIns="731422" bIns="45707" anchor="ctr">
            <a:spAutoFit/>
          </a:bodyPr>
          <a:lstStyle/>
          <a:p>
            <a:pPr eaLnBrk="0" hangingPunct="0"/>
            <a:endParaRPr lang="ar-DZ">
              <a:ea typeface="Majalla UI"/>
              <a:cs typeface="Majalla UI"/>
            </a:endParaRPr>
          </a:p>
        </p:txBody>
      </p:sp>
      <p:sp>
        <p:nvSpPr>
          <p:cNvPr id="5143" name="Rectangle 357"/>
          <p:cNvSpPr>
            <a:spLocks noChangeArrowheads="1"/>
          </p:cNvSpPr>
          <p:nvPr/>
        </p:nvSpPr>
        <p:spPr bwMode="auto">
          <a:xfrm>
            <a:off x="2" y="-649219"/>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ea typeface="Majalla UI"/>
              <a:cs typeface="Majalla UI"/>
            </a:endParaRPr>
          </a:p>
        </p:txBody>
      </p:sp>
      <p:sp>
        <p:nvSpPr>
          <p:cNvPr id="5144" name="Rectangle 360"/>
          <p:cNvSpPr>
            <a:spLocks noChangeArrowheads="1"/>
          </p:cNvSpPr>
          <p:nvPr/>
        </p:nvSpPr>
        <p:spPr bwMode="auto">
          <a:xfrm>
            <a:off x="2" y="-649219"/>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ea typeface="Majalla UI"/>
              <a:cs typeface="Majalla UI"/>
            </a:endParaRPr>
          </a:p>
        </p:txBody>
      </p:sp>
      <p:sp>
        <p:nvSpPr>
          <p:cNvPr id="5145" name="Rectangle 266"/>
          <p:cNvSpPr>
            <a:spLocks noChangeArrowheads="1"/>
          </p:cNvSpPr>
          <p:nvPr/>
        </p:nvSpPr>
        <p:spPr bwMode="auto">
          <a:xfrm>
            <a:off x="2" y="-649219"/>
            <a:ext cx="831307" cy="1755644"/>
          </a:xfrm>
          <a:prstGeom prst="rect">
            <a:avLst/>
          </a:prstGeom>
          <a:noFill/>
          <a:ln w="9525">
            <a:noFill/>
            <a:miter lim="800000"/>
            <a:headEnd/>
            <a:tailEnd/>
          </a:ln>
        </p:spPr>
        <p:txBody>
          <a:bodyPr wrap="none" lIns="91419" tIns="45707" rIns="731422" bIns="45707" anchor="ctr">
            <a:spAutoFit/>
          </a:bodyPr>
          <a:lstStyle/>
          <a:p>
            <a:pPr eaLnBrk="0" hangingPunct="0"/>
            <a:endParaRPr lang="ar-DZ">
              <a:ea typeface="Majalla UI"/>
              <a:cs typeface="Majalla UI"/>
            </a:endParaRPr>
          </a:p>
        </p:txBody>
      </p:sp>
      <p:sp>
        <p:nvSpPr>
          <p:cNvPr id="5147" name="Rectangle 275"/>
          <p:cNvSpPr>
            <a:spLocks noChangeArrowheads="1"/>
          </p:cNvSpPr>
          <p:nvPr/>
        </p:nvSpPr>
        <p:spPr bwMode="auto">
          <a:xfrm>
            <a:off x="2" y="-649219"/>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ea typeface="Majalla UI"/>
              <a:cs typeface="Majalla UI"/>
            </a:endParaRPr>
          </a:p>
        </p:txBody>
      </p:sp>
      <p:sp>
        <p:nvSpPr>
          <p:cNvPr id="5148" name="Rectangle 277"/>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ea typeface="Majalla UI"/>
              <a:cs typeface="Majalla UI"/>
            </a:endParaRPr>
          </a:p>
        </p:txBody>
      </p:sp>
      <p:sp>
        <p:nvSpPr>
          <p:cNvPr id="5156" name="Rectangle 258"/>
          <p:cNvSpPr>
            <a:spLocks noChangeArrowheads="1"/>
          </p:cNvSpPr>
          <p:nvPr/>
        </p:nvSpPr>
        <p:spPr bwMode="auto">
          <a:xfrm>
            <a:off x="-661988" y="0"/>
            <a:ext cx="236537" cy="1970087"/>
          </a:xfrm>
          <a:prstGeom prst="rect">
            <a:avLst/>
          </a:prstGeom>
          <a:noFill/>
          <a:ln w="9525">
            <a:noFill/>
            <a:miter lim="800000"/>
            <a:headEnd/>
            <a:tailEnd/>
          </a:ln>
        </p:spPr>
        <p:txBody>
          <a:bodyPr wrap="none" lIns="91419" tIns="45707" rIns="91419" bIns="45707" anchor="ctr">
            <a:spAutoFit/>
          </a:bodyPr>
          <a:lstStyle/>
          <a:p>
            <a:pPr eaLnBrk="0" hangingPunct="0">
              <a:tabLst>
                <a:tab pos="114272" algn="l"/>
                <a:tab pos="255523" algn="ctr"/>
              </a:tabLst>
            </a:pPr>
            <a:r>
              <a:rPr lang="fr-FR" sz="1200" b="0" dirty="0">
                <a:solidFill>
                  <a:srgbClr val="000000"/>
                </a:solidFill>
                <a:ea typeface="Calibri" pitchFamily="34" charset="0"/>
                <a:cs typeface="Times New Roman" pitchFamily="18" charset="0"/>
              </a:rPr>
              <a:t>)</a:t>
            </a:r>
            <a:endParaRPr lang="fr-FR" sz="3600" dirty="0">
              <a:ea typeface="Calibri" pitchFamily="34" charset="0"/>
              <a:cs typeface="Times New Roman" pitchFamily="18" charset="0"/>
            </a:endParaRPr>
          </a:p>
          <a:p>
            <a:pPr eaLnBrk="0" hangingPunct="0">
              <a:tabLst>
                <a:tab pos="114272" algn="l"/>
                <a:tab pos="255523" algn="ctr"/>
              </a:tabLst>
            </a:pPr>
            <a:endParaRPr lang="fr-FR" dirty="0">
              <a:ea typeface="Calibri" pitchFamily="34" charset="0"/>
              <a:cs typeface="Times New Roman" pitchFamily="18" charset="0"/>
            </a:endParaRPr>
          </a:p>
        </p:txBody>
      </p:sp>
      <p:sp>
        <p:nvSpPr>
          <p:cNvPr id="5157" name="Rectangle 268"/>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p>
        </p:txBody>
      </p:sp>
      <p:sp>
        <p:nvSpPr>
          <p:cNvPr id="5158" name="Rectangle 270"/>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p>
        </p:txBody>
      </p:sp>
      <p:sp>
        <p:nvSpPr>
          <p:cNvPr id="5159" name="Rectangle 272"/>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p>
        </p:txBody>
      </p:sp>
      <p:sp>
        <p:nvSpPr>
          <p:cNvPr id="5160" name="Rectangle 276"/>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p>
        </p:txBody>
      </p:sp>
      <p:sp>
        <p:nvSpPr>
          <p:cNvPr id="5161" name="Rectangle 278"/>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p>
        </p:txBody>
      </p:sp>
      <p:sp>
        <p:nvSpPr>
          <p:cNvPr id="5162" name="Rectangle 280"/>
          <p:cNvSpPr>
            <a:spLocks noChangeArrowheads="1"/>
          </p:cNvSpPr>
          <p:nvPr/>
        </p:nvSpPr>
        <p:spPr bwMode="auto">
          <a:xfrm>
            <a:off x="2" y="-877818"/>
            <a:ext cx="184921" cy="1755644"/>
          </a:xfrm>
          <a:prstGeom prst="rect">
            <a:avLst/>
          </a:prstGeom>
          <a:noFill/>
          <a:ln w="9525">
            <a:noFill/>
            <a:miter lim="800000"/>
            <a:headEnd/>
            <a:tailEnd/>
          </a:ln>
        </p:spPr>
        <p:txBody>
          <a:bodyPr wrap="none" lIns="91419" tIns="45707" rIns="91419" bIns="45707" anchor="ctr">
            <a:spAutoFit/>
          </a:bodyPr>
          <a:lstStyle/>
          <a:p>
            <a:pPr eaLnBrk="0" hangingPunct="0"/>
            <a:endParaRPr lang="ar-DZ"/>
          </a:p>
        </p:txBody>
      </p:sp>
      <p:pic>
        <p:nvPicPr>
          <p:cNvPr id="5163" name="صورة 1"/>
          <p:cNvPicPr>
            <a:picLocks noChangeArrowheads="1"/>
          </p:cNvPicPr>
          <p:nvPr/>
        </p:nvPicPr>
        <p:blipFill>
          <a:blip r:embed="rId4" cstate="print"/>
          <a:srcRect/>
          <a:stretch>
            <a:fillRect/>
          </a:stretch>
        </p:blipFill>
        <p:spPr bwMode="auto">
          <a:xfrm>
            <a:off x="514350" y="456328"/>
            <a:ext cx="2586039" cy="2963862"/>
          </a:xfrm>
          <a:prstGeom prst="rect">
            <a:avLst/>
          </a:prstGeom>
          <a:noFill/>
          <a:ln w="9525">
            <a:noFill/>
            <a:miter lim="800000"/>
            <a:headEnd/>
            <a:tailEnd/>
          </a:ln>
        </p:spPr>
      </p:pic>
      <p:sp>
        <p:nvSpPr>
          <p:cNvPr id="5187" name="AutoShape 71" descr="G:\La machine frigorifique %C3%A0 ab adsorption_files\machineAbsorb.jpg"/>
          <p:cNvSpPr>
            <a:spLocks noChangeAspect="1" noChangeArrowheads="1"/>
          </p:cNvSpPr>
          <p:nvPr/>
        </p:nvSpPr>
        <p:spPr bwMode="auto">
          <a:xfrm>
            <a:off x="441325" y="-838200"/>
            <a:ext cx="304800" cy="304801"/>
          </a:xfrm>
          <a:prstGeom prst="rect">
            <a:avLst/>
          </a:prstGeom>
          <a:noFill/>
          <a:ln w="9525">
            <a:noFill/>
            <a:miter lim="800000"/>
            <a:headEnd/>
            <a:tailEnd/>
          </a:ln>
        </p:spPr>
        <p:txBody>
          <a:bodyPr lIns="91419" tIns="45707" rIns="91419" bIns="45707"/>
          <a:lstStyle/>
          <a:p>
            <a:endParaRPr lang="fr-FR"/>
          </a:p>
        </p:txBody>
      </p:sp>
      <p:sp>
        <p:nvSpPr>
          <p:cNvPr id="5188" name="AutoShape 75" descr="G:\La machine frigorifique %C3%A0 ab adsorption_files\machineAbsorb.jpg"/>
          <p:cNvSpPr>
            <a:spLocks noChangeAspect="1" noChangeArrowheads="1"/>
          </p:cNvSpPr>
          <p:nvPr/>
        </p:nvSpPr>
        <p:spPr bwMode="auto">
          <a:xfrm>
            <a:off x="441325" y="-838200"/>
            <a:ext cx="304800" cy="304801"/>
          </a:xfrm>
          <a:prstGeom prst="rect">
            <a:avLst/>
          </a:prstGeom>
          <a:noFill/>
          <a:ln w="9525">
            <a:noFill/>
            <a:miter lim="800000"/>
            <a:headEnd/>
            <a:tailEnd/>
          </a:ln>
        </p:spPr>
        <p:txBody>
          <a:bodyPr lIns="91419" tIns="45707" rIns="91419" bIns="45707"/>
          <a:lstStyle/>
          <a:p>
            <a:endParaRPr lang="fr-FR"/>
          </a:p>
        </p:txBody>
      </p:sp>
      <p:sp>
        <p:nvSpPr>
          <p:cNvPr id="1179" name="Rectangle 155"/>
          <p:cNvSpPr>
            <a:spLocks noChangeArrowheads="1"/>
          </p:cNvSpPr>
          <p:nvPr/>
        </p:nvSpPr>
        <p:spPr bwMode="auto">
          <a:xfrm>
            <a:off x="2" y="-877818"/>
            <a:ext cx="184921" cy="1755644"/>
          </a:xfrm>
          <a:prstGeom prst="rect">
            <a:avLst/>
          </a:prstGeom>
          <a:noFill/>
          <a:ln w="9525">
            <a:noFill/>
            <a:miter lim="800000"/>
            <a:headEnd/>
            <a:tailEnd/>
          </a:ln>
          <a:effectLst/>
        </p:spPr>
        <p:txBody>
          <a:bodyPr vert="horz" wrap="none" lIns="91419" tIns="45707" rIns="91419" bIns="45707" numCol="1" anchor="ctr" anchorCtr="0" compatLnSpc="1">
            <a:prstTxWarp prst="textNoShape">
              <a:avLst/>
            </a:prstTxWarp>
            <a:spAutoFit/>
          </a:bodyPr>
          <a:lstStyle/>
          <a:p>
            <a:endParaRPr lang="fr-FR"/>
          </a:p>
        </p:txBody>
      </p:sp>
      <p:sp>
        <p:nvSpPr>
          <p:cNvPr id="542" name="Rectangle à coins arrondis 541"/>
          <p:cNvSpPr/>
          <p:nvPr/>
        </p:nvSpPr>
        <p:spPr bwMode="auto">
          <a:xfrm>
            <a:off x="10365205" y="7315201"/>
            <a:ext cx="742950" cy="32346900"/>
          </a:xfrm>
          <a:prstGeom prst="roundRect">
            <a:avLst/>
          </a:prstGeom>
          <a:solidFill>
            <a:schemeClr val="accent1">
              <a:lumMod val="60000"/>
              <a:lumOff val="40000"/>
            </a:schemeClr>
          </a:solidFill>
          <a:ln w="76200">
            <a:noFill/>
            <a:headEnd/>
            <a:tailEnd/>
          </a:ln>
          <a:effectLst>
            <a:glow rad="228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wrap="none" rtlCol="0" anchor="ctr">
            <a:flatTx/>
          </a:bodyPr>
          <a:lstStyle/>
          <a:p>
            <a:pPr algn="ctr" eaLnBrk="0" hangingPunct="0"/>
            <a:endParaRPr lang="fr-FR" sz="2000" dirty="0">
              <a:effectLst>
                <a:outerShdw blurRad="50800" dist="38100" dir="2700000" algn="tl" rotWithShape="0">
                  <a:prstClr val="black">
                    <a:alpha val="40000"/>
                  </a:prstClr>
                </a:outerShdw>
              </a:effectLst>
              <a:cs typeface="+mn-cs"/>
            </a:endParaRPr>
          </a:p>
        </p:txBody>
      </p:sp>
      <p:sp>
        <p:nvSpPr>
          <p:cNvPr id="543" name="Rogner un rectangle à un seul coin 542"/>
          <p:cNvSpPr/>
          <p:nvPr/>
        </p:nvSpPr>
        <p:spPr bwMode="auto">
          <a:xfrm>
            <a:off x="409902" y="7248819"/>
            <a:ext cx="10058401" cy="1010652"/>
          </a:xfrm>
          <a:prstGeom prst="snip1Rect">
            <a:avLst/>
          </a:prstGeom>
          <a:solidFill>
            <a:schemeClr val="accent1">
              <a:lumMod val="60000"/>
              <a:lumOff val="40000"/>
            </a:schemeClr>
          </a:solidFill>
          <a:ln w="57150" algn="ctr">
            <a:noFill/>
            <a:round/>
            <a:headEnd/>
            <a:tailEnd/>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65100" prst="coolSlant"/>
          </a:sp3d>
        </p:spPr>
        <p:txBody>
          <a:bodyPr wrap="none"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0" hangingPunct="0"/>
            <a:r>
              <a:rPr lang="fr-FR" sz="6000" cap="all" dirty="0" smtClean="0">
                <a:ln w="0"/>
                <a:solidFill>
                  <a:srgbClr val="FF0000"/>
                </a:solidFill>
                <a:effectLst>
                  <a:reflection blurRad="12700" stA="50000" endPos="50000" dist="5000" dir="5400000" sy="-100000" rotWithShape="0"/>
                </a:effectLst>
                <a:cs typeface="+mn-cs"/>
              </a:rPr>
              <a:t>Introduction</a:t>
            </a:r>
            <a:endParaRPr lang="fr-FR" sz="6000" cap="all" dirty="0">
              <a:ln w="0"/>
              <a:solidFill>
                <a:srgbClr val="FF0000"/>
              </a:solidFill>
              <a:effectLst>
                <a:reflection blurRad="12700" stA="50000" endPos="50000" dist="5000" dir="5400000" sy="-100000" rotWithShape="0"/>
              </a:effectLst>
              <a:cs typeface="+mn-cs"/>
            </a:endParaRPr>
          </a:p>
        </p:txBody>
      </p:sp>
      <p:sp>
        <p:nvSpPr>
          <p:cNvPr id="544" name="ZoneTexte 543"/>
          <p:cNvSpPr txBox="1"/>
          <p:nvPr/>
        </p:nvSpPr>
        <p:spPr>
          <a:xfrm>
            <a:off x="504496" y="8337262"/>
            <a:ext cx="9616966" cy="10064294"/>
          </a:xfrm>
          <a:prstGeom prst="rect">
            <a:avLst/>
          </a:prstGeom>
          <a:noFill/>
        </p:spPr>
        <p:txBody>
          <a:bodyPr wrap="square" rtlCol="0">
            <a:spAutoFit/>
          </a:bodyPr>
          <a:lstStyle/>
          <a:p>
            <a:pPr algn="just"/>
            <a:r>
              <a:rPr lang="fr-FR" sz="3600" dirty="0" smtClean="0">
                <a:cs typeface="Times New Roman" pitchFamily="18" charset="0"/>
              </a:rPr>
              <a:t>Les gaz non conventionnels sont connus depuis longtemps, mais leur exploitation semblait trop coûteuse pour être envisagée à grande échelle. À la faveur des prix élevés des hydrocarbures en 2008, les techniques de production se sont soudain améliorées, c’est la conséquence d’un véritable avancement technologique.</a:t>
            </a:r>
          </a:p>
          <a:p>
            <a:pPr algn="just"/>
            <a:r>
              <a:rPr lang="fr-FR" sz="3600" dirty="0" smtClean="0">
                <a:cs typeface="Times New Roman" pitchFamily="18" charset="0"/>
              </a:rPr>
              <a:t>Ce n’est que récemment dans ces dernières années que l’Algérie </a:t>
            </a:r>
            <a:r>
              <a:rPr lang="fr-FR" sz="3600" dirty="0" smtClean="0">
                <a:cs typeface="Times New Roman" pitchFamily="18" charset="0"/>
              </a:rPr>
              <a:t>a</a:t>
            </a:r>
            <a:r>
              <a:rPr lang="fr-FR" sz="3600" dirty="0" smtClean="0">
                <a:cs typeface="Times New Roman" pitchFamily="18" charset="0"/>
              </a:rPr>
              <a:t> réalise l’importance </a:t>
            </a:r>
            <a:r>
              <a:rPr lang="fr-FR" sz="3600" dirty="0" smtClean="0">
                <a:cs typeface="Times New Roman" pitchFamily="18" charset="0"/>
              </a:rPr>
              <a:t>de se lancer dans le non conventionnelle (</a:t>
            </a:r>
            <a:r>
              <a:rPr lang="fr-FR" sz="3600" dirty="0" err="1" smtClean="0">
                <a:cs typeface="Times New Roman" pitchFamily="18" charset="0"/>
              </a:rPr>
              <a:t>thight</a:t>
            </a:r>
            <a:r>
              <a:rPr lang="fr-FR" sz="3600" dirty="0" smtClean="0">
                <a:cs typeface="Times New Roman" pitchFamily="18" charset="0"/>
              </a:rPr>
              <a:t> réservoirs) vu le grand potentielle qu’ils représentent, dans le but de maintenir la production et améliorer les réserves algériennes pour faire face </a:t>
            </a:r>
            <a:r>
              <a:rPr lang="fr-FR" sz="3600" dirty="0" smtClean="0">
                <a:cs typeface="Times New Roman" pitchFamily="18" charset="0"/>
              </a:rPr>
              <a:t>à </a:t>
            </a:r>
            <a:r>
              <a:rPr lang="fr-FR" sz="3600" dirty="0" smtClean="0">
                <a:cs typeface="Times New Roman" pitchFamily="18" charset="0"/>
              </a:rPr>
              <a:t>la déplétion des ressources pétrolières conventionnelles.</a:t>
            </a:r>
          </a:p>
          <a:p>
            <a:endParaRPr lang="fr-FR" dirty="0"/>
          </a:p>
        </p:txBody>
      </p:sp>
      <p:sp>
        <p:nvSpPr>
          <p:cNvPr id="545" name="Rogner un rectangle à un seul coin 544"/>
          <p:cNvSpPr/>
          <p:nvPr/>
        </p:nvSpPr>
        <p:spPr bwMode="auto">
          <a:xfrm>
            <a:off x="0" y="22666699"/>
            <a:ext cx="10395284" cy="981577"/>
          </a:xfrm>
          <a:prstGeom prst="snip1Rect">
            <a:avLst/>
          </a:prstGeom>
          <a:solidFill>
            <a:schemeClr val="accent1">
              <a:lumMod val="60000"/>
              <a:lumOff val="40000"/>
            </a:schemeClr>
          </a:solidFill>
          <a:ln w="57150" algn="ctr">
            <a:noFill/>
            <a:round/>
            <a:headEnd/>
            <a:tailEnd/>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65100" prst="coolSlant"/>
          </a:sp3d>
        </p:spPr>
        <p:txBody>
          <a:bodyPr wrap="none"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0" hangingPunct="0"/>
            <a:r>
              <a:rPr lang="fr-FR" sz="5400" cap="all" dirty="0" smtClean="0">
                <a:ln w="0"/>
                <a:solidFill>
                  <a:srgbClr val="FF0000"/>
                </a:solidFill>
                <a:effectLst>
                  <a:reflection blurRad="12700" stA="50000" endPos="50000" dist="5000" dir="5400000" sy="-100000" rotWithShape="0"/>
                </a:effectLst>
                <a:cs typeface="+mn-cs"/>
              </a:rPr>
              <a:t>Problématique et BUTS</a:t>
            </a:r>
            <a:endParaRPr lang="fr-FR" sz="4800" cap="all" dirty="0">
              <a:ln w="0"/>
              <a:solidFill>
                <a:srgbClr val="FF0000"/>
              </a:solidFill>
              <a:effectLst>
                <a:reflection blurRad="12700" stA="50000" endPos="50000" dist="5000" dir="5400000" sy="-100000" rotWithShape="0"/>
              </a:effectLst>
              <a:cs typeface="+mn-cs"/>
            </a:endParaRPr>
          </a:p>
        </p:txBody>
      </p:sp>
      <p:sp>
        <p:nvSpPr>
          <p:cNvPr id="31" name="Rogner un rectangle à un seul coin 30"/>
          <p:cNvSpPr/>
          <p:nvPr/>
        </p:nvSpPr>
        <p:spPr bwMode="auto">
          <a:xfrm>
            <a:off x="21661820" y="7354839"/>
            <a:ext cx="8166539" cy="937823"/>
          </a:xfrm>
          <a:prstGeom prst="snip1Rect">
            <a:avLst>
              <a:gd name="adj" fmla="val 6724"/>
            </a:avLst>
          </a:prstGeom>
          <a:solidFill>
            <a:schemeClr val="accent1">
              <a:lumMod val="60000"/>
              <a:lumOff val="40000"/>
            </a:schemeClr>
          </a:solidFill>
          <a:ln w="57150" algn="ctr">
            <a:noFill/>
            <a:round/>
            <a:headEnd/>
            <a:tailEnd/>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65100" prst="coolSlant"/>
          </a:sp3d>
        </p:spPr>
        <p:txBody>
          <a:bodyPr wrap="none"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0" hangingPunct="0"/>
            <a:r>
              <a:rPr lang="fr-FR" sz="5400" cap="all" dirty="0" smtClean="0">
                <a:ln w="0"/>
                <a:solidFill>
                  <a:srgbClr val="FF0000"/>
                </a:solidFill>
                <a:effectLst>
                  <a:reflection blurRad="12700" stA="50000" endPos="50000" dist="5000" dir="5400000" sy="-100000" rotWithShape="0"/>
                </a:effectLst>
                <a:cs typeface="+mn-cs"/>
              </a:rPr>
              <a:t>PLAN DE TRAVAIL</a:t>
            </a:r>
            <a:endParaRPr lang="fr-FR" sz="5400" cap="all" dirty="0">
              <a:ln w="0"/>
              <a:solidFill>
                <a:srgbClr val="FF0000"/>
              </a:solidFill>
              <a:effectLst>
                <a:reflection blurRad="12700" stA="50000" endPos="50000" dist="5000" dir="5400000" sy="-100000" rotWithShape="0"/>
              </a:effectLst>
              <a:cs typeface="+mn-cs"/>
            </a:endParaRPr>
          </a:p>
        </p:txBody>
      </p:sp>
      <p:sp>
        <p:nvSpPr>
          <p:cNvPr id="32" name="Rogner un rectangle à un seul coin 31"/>
          <p:cNvSpPr/>
          <p:nvPr/>
        </p:nvSpPr>
        <p:spPr bwMode="auto">
          <a:xfrm flipH="1">
            <a:off x="11256576" y="14223453"/>
            <a:ext cx="9301657" cy="942975"/>
          </a:xfrm>
          <a:prstGeom prst="snip1Rect">
            <a:avLst/>
          </a:prstGeom>
          <a:solidFill>
            <a:schemeClr val="accent1">
              <a:lumMod val="60000"/>
              <a:lumOff val="40000"/>
            </a:schemeClr>
          </a:solidFill>
          <a:ln w="57150" algn="ctr">
            <a:noFill/>
            <a:round/>
            <a:headEnd/>
            <a:tailEnd/>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65100" prst="coolSlant"/>
          </a:sp3d>
        </p:spPr>
        <p:txBody>
          <a:bodyPr wrap="none"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0" hangingPunct="0"/>
            <a:r>
              <a:rPr lang="fr-FR" sz="5400" cap="all" dirty="0" smtClean="0">
                <a:ln w="0"/>
                <a:solidFill>
                  <a:srgbClr val="FF0000"/>
                </a:solidFill>
                <a:effectLst>
                  <a:reflection blurRad="12700" stA="50000" endPos="50000" dist="5000" dir="5400000" sy="-100000" rotWithShape="0"/>
                </a:effectLst>
                <a:cs typeface="+mn-cs"/>
              </a:rPr>
              <a:t>ETUDE DE CAS</a:t>
            </a:r>
            <a:endParaRPr lang="fr-FR" sz="5400" cap="all" dirty="0">
              <a:ln w="0"/>
              <a:solidFill>
                <a:srgbClr val="FF0000"/>
              </a:solidFill>
              <a:effectLst>
                <a:reflection blurRad="12700" stA="50000" endPos="50000" dist="5000" dir="5400000" sy="-100000" rotWithShape="0"/>
              </a:effectLst>
              <a:cs typeface="+mn-cs"/>
            </a:endParaRPr>
          </a:p>
        </p:txBody>
      </p:sp>
      <p:sp>
        <p:nvSpPr>
          <p:cNvPr id="33" name="Rogner un rectangle à un seul coin 32"/>
          <p:cNvSpPr/>
          <p:nvPr/>
        </p:nvSpPr>
        <p:spPr bwMode="auto">
          <a:xfrm flipH="1">
            <a:off x="11174139" y="24160657"/>
            <a:ext cx="19105836" cy="876298"/>
          </a:xfrm>
          <a:prstGeom prst="snip1Rect">
            <a:avLst>
              <a:gd name="adj" fmla="val 50000"/>
            </a:avLst>
          </a:prstGeom>
          <a:solidFill>
            <a:schemeClr val="accent1">
              <a:lumMod val="60000"/>
              <a:lumOff val="40000"/>
            </a:schemeClr>
          </a:solidFill>
          <a:ln w="57150" algn="ctr">
            <a:noFill/>
            <a:round/>
            <a:headEnd/>
            <a:tailEnd/>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65100" prst="coolSlant"/>
          </a:sp3d>
        </p:spPr>
        <p:txBody>
          <a:bodyPr wrap="none"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0" hangingPunct="0"/>
            <a:r>
              <a:rPr lang="fr-FR" sz="5400" cap="all" dirty="0" smtClean="0">
                <a:ln w="0"/>
                <a:solidFill>
                  <a:srgbClr val="FF0000"/>
                </a:solidFill>
                <a:effectLst>
                  <a:reflection blurRad="12700" stA="50000" endPos="50000" dist="5000" dir="5400000" sy="-100000" rotWithShape="0"/>
                </a:effectLst>
                <a:cs typeface="+mn-cs"/>
              </a:rPr>
              <a:t>RAPPORT D’AVANCEMENT</a:t>
            </a:r>
            <a:endParaRPr lang="fr-FR" sz="5400" cap="all" dirty="0">
              <a:ln w="0"/>
              <a:solidFill>
                <a:srgbClr val="FF0000"/>
              </a:solidFill>
              <a:effectLst>
                <a:reflection blurRad="12700" stA="50000" endPos="50000" dist="5000" dir="5400000" sy="-100000" rotWithShape="0"/>
              </a:effectLst>
              <a:cs typeface="+mn-cs"/>
            </a:endParaRPr>
          </a:p>
        </p:txBody>
      </p:sp>
      <p:sp>
        <p:nvSpPr>
          <p:cNvPr id="43" name="ZoneTexte 42"/>
          <p:cNvSpPr txBox="1"/>
          <p:nvPr/>
        </p:nvSpPr>
        <p:spPr>
          <a:xfrm>
            <a:off x="21574107" y="8429353"/>
            <a:ext cx="8315343" cy="6186309"/>
          </a:xfrm>
          <a:prstGeom prst="rect">
            <a:avLst/>
          </a:prstGeom>
          <a:noFill/>
        </p:spPr>
        <p:txBody>
          <a:bodyPr wrap="square" rtlCol="0">
            <a:spAutoFit/>
          </a:bodyPr>
          <a:lstStyle/>
          <a:p>
            <a:pPr algn="just"/>
            <a:r>
              <a:rPr lang="fr-FR" sz="3600" dirty="0" smtClean="0">
                <a:cs typeface="Times New Roman" pitchFamily="18" charset="0"/>
              </a:rPr>
              <a:t>Pour atteindre notre but, nous avons devisé notre travail en deux partie, dans la première, l’interprétation des essais de puits (test potentiel), ensuite dans la deuxième, l’utilisation des résultats de l’interprétation pour le choix d’une complétion optimale par une étude d’analyse nodal.</a:t>
            </a:r>
          </a:p>
          <a:p>
            <a:endParaRPr lang="fr-FR" dirty="0"/>
          </a:p>
        </p:txBody>
      </p:sp>
      <p:sp>
        <p:nvSpPr>
          <p:cNvPr id="45" name="ZoneTexte 44"/>
          <p:cNvSpPr txBox="1"/>
          <p:nvPr/>
        </p:nvSpPr>
        <p:spPr>
          <a:xfrm>
            <a:off x="378373" y="23765587"/>
            <a:ext cx="9914021" cy="11726287"/>
          </a:xfrm>
          <a:prstGeom prst="rect">
            <a:avLst/>
          </a:prstGeom>
          <a:noFill/>
        </p:spPr>
        <p:txBody>
          <a:bodyPr wrap="square" rtlCol="0">
            <a:spAutoFit/>
          </a:bodyPr>
          <a:lstStyle/>
          <a:p>
            <a:pPr algn="just"/>
            <a:r>
              <a:rPr lang="fr-FR" sz="3600" dirty="0" smtClean="0">
                <a:cs typeface="Times New Roman" pitchFamily="18" charset="0"/>
              </a:rPr>
              <a:t>Puisque l'exploitation des réservoirs de </a:t>
            </a:r>
            <a:r>
              <a:rPr lang="fr-FR" sz="3600" dirty="0" err="1" smtClean="0">
                <a:cs typeface="Times New Roman" pitchFamily="18" charset="0"/>
              </a:rPr>
              <a:t>tight</a:t>
            </a:r>
            <a:r>
              <a:rPr lang="fr-FR" sz="3600" dirty="0" smtClean="0">
                <a:cs typeface="Times New Roman" pitchFamily="18" charset="0"/>
              </a:rPr>
              <a:t> gaz est assez récente que leurs puits sont presque tous complétés par une complétion standard dans l'attente d'une étude approfondie qui permettra l'établissement d'un model optimal...</a:t>
            </a:r>
          </a:p>
          <a:p>
            <a:pPr algn="just"/>
            <a:r>
              <a:rPr lang="fr-FR" sz="3600" dirty="0" smtClean="0">
                <a:cs typeface="Times New Roman" pitchFamily="18" charset="0"/>
              </a:rPr>
              <a:t>Il est observé aussi dans quelques puits que leurs  débits sont très faibles malgré qu’ils ont une bonne pression de réservoir, ce qui a été expliqué par le phénomène de dépôt de liquide (</a:t>
            </a:r>
            <a:r>
              <a:rPr lang="fr-FR" sz="3600" dirty="0" err="1" smtClean="0">
                <a:cs typeface="Times New Roman" pitchFamily="18" charset="0"/>
              </a:rPr>
              <a:t>condensate</a:t>
            </a:r>
            <a:r>
              <a:rPr lang="fr-FR" sz="3600" dirty="0" smtClean="0">
                <a:cs typeface="Times New Roman" pitchFamily="18" charset="0"/>
              </a:rPr>
              <a:t> </a:t>
            </a:r>
            <a:r>
              <a:rPr lang="fr-FR" sz="3600" dirty="0" err="1" smtClean="0">
                <a:cs typeface="Times New Roman" pitchFamily="18" charset="0"/>
              </a:rPr>
              <a:t>banking</a:t>
            </a:r>
            <a:r>
              <a:rPr lang="fr-FR" sz="3600" dirty="0" smtClean="0">
                <a:cs typeface="Times New Roman" pitchFamily="18" charset="0"/>
              </a:rPr>
              <a:t>) au niveau des abords du puits qui gène et freine l'écoulement du gaz (skin hydraulique).</a:t>
            </a:r>
          </a:p>
          <a:p>
            <a:pPr algn="just"/>
            <a:r>
              <a:rPr lang="fr-FR" sz="3600" dirty="0" smtClean="0">
                <a:cs typeface="Times New Roman" pitchFamily="18" charset="0"/>
              </a:rPr>
              <a:t>Alors, notre objectif est d'établir un model de complétion adéquate afin d'optimiser la production et minimiser le skin hydraulique par l'ajustement de débit.</a:t>
            </a:r>
          </a:p>
          <a:p>
            <a:r>
              <a:rPr lang="fr-FR" sz="3600" dirty="0" smtClean="0">
                <a:cs typeface="Times New Roman" pitchFamily="18" charset="0"/>
              </a:rPr>
              <a:t>Notre objectif est d’</a:t>
            </a:r>
            <a:r>
              <a:rPr lang="fr-FR" sz="3600" dirty="0" err="1" smtClean="0">
                <a:cs typeface="Times New Roman" pitchFamily="18" charset="0"/>
              </a:rPr>
              <a:t>etudier</a:t>
            </a:r>
            <a:r>
              <a:rPr lang="fr-FR" sz="3600" dirty="0" smtClean="0">
                <a:cs typeface="Times New Roman" pitchFamily="18" charset="0"/>
              </a:rPr>
              <a:t> la performance de ces puits âpres avoir caractériser leur réservoir</a:t>
            </a:r>
            <a:r>
              <a:rPr lang="fr-FR" sz="3600" b="0" dirty="0" smtClean="0">
                <a:cs typeface="Times New Roman" pitchFamily="18" charset="0"/>
              </a:rPr>
              <a:t>.</a:t>
            </a:r>
            <a:endParaRPr lang="fr-FR" sz="3600" dirty="0" smtClean="0">
              <a:cs typeface="Times New Roman" pitchFamily="18" charset="0"/>
            </a:endParaRPr>
          </a:p>
          <a:p>
            <a:pPr algn="just"/>
            <a:r>
              <a:rPr lang="fr-FR" sz="3600" dirty="0" smtClean="0">
                <a:cs typeface="Times New Roman" pitchFamily="18" charset="0"/>
              </a:rPr>
              <a:t> </a:t>
            </a:r>
          </a:p>
          <a:p>
            <a:endParaRPr lang="fr-FR" dirty="0"/>
          </a:p>
        </p:txBody>
      </p:sp>
      <p:pic>
        <p:nvPicPr>
          <p:cNvPr id="46" name="صورة 1"/>
          <p:cNvPicPr>
            <a:picLocks noChangeArrowheads="1"/>
          </p:cNvPicPr>
          <p:nvPr/>
        </p:nvPicPr>
        <p:blipFill>
          <a:blip r:embed="rId4" cstate="print"/>
          <a:srcRect/>
          <a:stretch>
            <a:fillRect/>
          </a:stretch>
        </p:blipFill>
        <p:spPr bwMode="auto">
          <a:xfrm>
            <a:off x="27212925" y="465853"/>
            <a:ext cx="2586039" cy="2963862"/>
          </a:xfrm>
          <a:prstGeom prst="rect">
            <a:avLst/>
          </a:prstGeom>
          <a:noFill/>
          <a:ln w="9525">
            <a:noFill/>
            <a:miter lim="800000"/>
            <a:headEnd/>
            <a:tailEnd/>
          </a:ln>
        </p:spPr>
      </p:pic>
      <p:pic>
        <p:nvPicPr>
          <p:cNvPr id="49" name="Image 48"/>
          <p:cNvPicPr/>
          <p:nvPr/>
        </p:nvPicPr>
        <p:blipFill>
          <a:blip r:embed="rId5" cstate="print"/>
          <a:srcRect l="4875" t="15939" r="1030" b="5240"/>
          <a:stretch>
            <a:fillRect/>
          </a:stretch>
        </p:blipFill>
        <p:spPr bwMode="auto">
          <a:xfrm>
            <a:off x="472966" y="33245534"/>
            <a:ext cx="9693165" cy="6199789"/>
          </a:xfrm>
          <a:prstGeom prst="rect">
            <a:avLst/>
          </a:prstGeom>
          <a:ln>
            <a:noFill/>
          </a:ln>
          <a:effectLst>
            <a:glow rad="228600">
              <a:schemeClr val="accent1">
                <a:satMod val="175000"/>
                <a:alpha val="40000"/>
              </a:schemeClr>
            </a:glow>
            <a:outerShdw blurRad="190500" algn="tl" rotWithShape="0">
              <a:srgbClr val="000000">
                <a:alpha val="70000"/>
              </a:srgbClr>
            </a:outerShdw>
          </a:effectLst>
        </p:spPr>
      </p:pic>
      <p:grpSp>
        <p:nvGrpSpPr>
          <p:cNvPr id="98" name="Groupe 97"/>
          <p:cNvGrpSpPr/>
          <p:nvPr/>
        </p:nvGrpSpPr>
        <p:grpSpPr>
          <a:xfrm>
            <a:off x="11440515" y="7409794"/>
            <a:ext cx="9401499" cy="6526923"/>
            <a:chOff x="13490033" y="8513380"/>
            <a:chExt cx="9648491" cy="6731876"/>
          </a:xfrm>
        </p:grpSpPr>
        <p:sp>
          <p:nvSpPr>
            <p:cNvPr id="97" name="Rectangle à coins arrondis 96"/>
            <p:cNvSpPr/>
            <p:nvPr/>
          </p:nvSpPr>
          <p:spPr>
            <a:xfrm>
              <a:off x="19286488" y="9727325"/>
              <a:ext cx="3662850" cy="5517931"/>
            </a:xfrm>
            <a:prstGeom prst="roundRect">
              <a:avLst/>
            </a:prstGeom>
            <a:ln w="57150">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93" name="Rectangle à coins arrondis 92"/>
            <p:cNvSpPr/>
            <p:nvPr/>
          </p:nvSpPr>
          <p:spPr>
            <a:xfrm>
              <a:off x="13490033" y="9701049"/>
              <a:ext cx="3662850" cy="5517931"/>
            </a:xfrm>
            <a:prstGeom prst="roundRect">
              <a:avLst/>
            </a:prstGeom>
            <a:ln w="57150">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75" name="Rectangle 74"/>
            <p:cNvSpPr/>
            <p:nvPr/>
          </p:nvSpPr>
          <p:spPr>
            <a:xfrm>
              <a:off x="19792321" y="10335055"/>
              <a:ext cx="2667958" cy="1859953"/>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fr-FR" sz="3200" dirty="0" smtClean="0"/>
                <a:t>Analyse </a:t>
              </a:r>
            </a:p>
            <a:p>
              <a:pPr algn="ctr"/>
              <a:r>
                <a:rPr lang="fr-FR" sz="3200" dirty="0" smtClean="0"/>
                <a:t>Nodale</a:t>
              </a:r>
              <a:endParaRPr lang="fr-FR" sz="3200" dirty="0"/>
            </a:p>
          </p:txBody>
        </p:sp>
        <p:sp>
          <p:nvSpPr>
            <p:cNvPr id="77" name="Ellipse 76"/>
            <p:cNvSpPr/>
            <p:nvPr/>
          </p:nvSpPr>
          <p:spPr>
            <a:xfrm>
              <a:off x="19792321" y="13442537"/>
              <a:ext cx="2667958" cy="17011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Modèle optimum</a:t>
              </a:r>
              <a:endParaRPr lang="fr-FR" sz="3200" dirty="0"/>
            </a:p>
          </p:txBody>
        </p:sp>
        <p:sp>
          <p:nvSpPr>
            <p:cNvPr id="63" name="Organigramme : Préparation 62"/>
            <p:cNvSpPr/>
            <p:nvPr/>
          </p:nvSpPr>
          <p:spPr bwMode="auto">
            <a:xfrm>
              <a:off x="16451404" y="8513380"/>
              <a:ext cx="3264435" cy="710240"/>
            </a:xfrm>
            <a:prstGeom prst="flowChartPreparation">
              <a:avLst/>
            </a:prstGeom>
            <a:ln>
              <a:headEnd/>
              <a:tailEnd/>
            </a:ln>
          </p:spPr>
          <p:style>
            <a:lnRef idx="1">
              <a:schemeClr val="accent3"/>
            </a:lnRef>
            <a:fillRef idx="2">
              <a:schemeClr val="accent3"/>
            </a:fillRef>
            <a:effectRef idx="1">
              <a:schemeClr val="accent3"/>
            </a:effectRef>
            <a:fontRef idx="minor">
              <a:schemeClr val="dk1"/>
            </a:fontRef>
          </p:style>
          <p:txBody>
            <a:bodyPr wrap="none" rtlCol="0" anchor="ctr">
              <a:flatTx/>
            </a:bodyPr>
            <a:lstStyle/>
            <a:p>
              <a:pPr algn="ctr" eaLnBrk="0" hangingPunct="0">
                <a:lnSpc>
                  <a:spcPct val="200000"/>
                </a:lnSpc>
                <a:spcBef>
                  <a:spcPts val="0"/>
                </a:spcBef>
              </a:pPr>
              <a:r>
                <a:rPr lang="fr-FR" sz="4000" dirty="0" smtClean="0"/>
                <a:t>Notre travail</a:t>
              </a:r>
            </a:p>
            <a:p>
              <a:pPr algn="ctr" eaLnBrk="0" hangingPunct="0"/>
              <a:endParaRPr lang="fr-FR" sz="2000" dirty="0">
                <a:cs typeface="+mn-cs"/>
              </a:endParaRPr>
            </a:p>
          </p:txBody>
        </p:sp>
        <p:sp>
          <p:nvSpPr>
            <p:cNvPr id="69" name="Virage 68"/>
            <p:cNvSpPr/>
            <p:nvPr/>
          </p:nvSpPr>
          <p:spPr bwMode="auto">
            <a:xfrm rot="5400000">
              <a:off x="19724564" y="8790657"/>
              <a:ext cx="1472929" cy="1570506"/>
            </a:xfrm>
            <a:prstGeom prst="bentArrow">
              <a:avLst>
                <a:gd name="adj1" fmla="val 5702"/>
                <a:gd name="adj2" fmla="val 8334"/>
                <a:gd name="adj3" fmla="val 17105"/>
                <a:gd name="adj4" fmla="val 48136"/>
              </a:avLst>
            </a:prstGeom>
            <a:noFill/>
            <a:ln w="57150" algn="ctr">
              <a:solidFill>
                <a:srgbClr val="004CF4"/>
              </a:solidFill>
              <a:round/>
              <a:headEnd/>
              <a:tailEnd/>
            </a:ln>
          </p:spPr>
          <p:txBody>
            <a:bodyPr wrap="none" rtlCol="0" anchor="ctr">
              <a:flatTx/>
            </a:bodyPr>
            <a:lstStyle/>
            <a:p>
              <a:pPr algn="ctr" eaLnBrk="0" hangingPunct="0"/>
              <a:endParaRPr lang="fr-FR" sz="2000" dirty="0">
                <a:cs typeface="+mn-cs"/>
              </a:endParaRPr>
            </a:p>
          </p:txBody>
        </p:sp>
        <p:sp>
          <p:nvSpPr>
            <p:cNvPr id="70" name="Virage 69"/>
            <p:cNvSpPr/>
            <p:nvPr/>
          </p:nvSpPr>
          <p:spPr bwMode="auto">
            <a:xfrm rot="5400000" flipV="1">
              <a:off x="15111186" y="8962505"/>
              <a:ext cx="1531998" cy="1303834"/>
            </a:xfrm>
            <a:prstGeom prst="bentArrow">
              <a:avLst>
                <a:gd name="adj1" fmla="val 5702"/>
                <a:gd name="adj2" fmla="val 8334"/>
                <a:gd name="adj3" fmla="val 17105"/>
                <a:gd name="adj4" fmla="val 48136"/>
              </a:avLst>
            </a:prstGeom>
            <a:noFill/>
            <a:ln w="57150" algn="ctr">
              <a:solidFill>
                <a:srgbClr val="004CF4"/>
              </a:solidFill>
              <a:round/>
              <a:headEnd/>
              <a:tailEnd/>
            </a:ln>
          </p:spPr>
          <p:txBody>
            <a:bodyPr wrap="none" rtlCol="0" anchor="ctr">
              <a:flatTx/>
            </a:bodyPr>
            <a:lstStyle/>
            <a:p>
              <a:pPr algn="ctr" eaLnBrk="0" hangingPunct="0"/>
              <a:endParaRPr lang="fr-FR" sz="2000" dirty="0">
                <a:cs typeface="+mn-cs"/>
              </a:endParaRPr>
            </a:p>
          </p:txBody>
        </p:sp>
        <p:sp>
          <p:nvSpPr>
            <p:cNvPr id="72" name="Rectangle 71"/>
            <p:cNvSpPr/>
            <p:nvPr/>
          </p:nvSpPr>
          <p:spPr>
            <a:xfrm>
              <a:off x="13926291" y="10335056"/>
              <a:ext cx="2816471" cy="1769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i="1" dirty="0" smtClean="0"/>
                <a:t>L’interprétation des données de Well Test</a:t>
              </a:r>
              <a:endParaRPr lang="fr-FR" sz="3200" i="1" dirty="0"/>
            </a:p>
          </p:txBody>
        </p:sp>
        <p:sp>
          <p:nvSpPr>
            <p:cNvPr id="73" name="Flèche droite 72"/>
            <p:cNvSpPr/>
            <p:nvPr/>
          </p:nvSpPr>
          <p:spPr>
            <a:xfrm rot="5400000">
              <a:off x="14603933" y="12634184"/>
              <a:ext cx="1247527" cy="2330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Flèche droite 75"/>
            <p:cNvSpPr/>
            <p:nvPr/>
          </p:nvSpPr>
          <p:spPr>
            <a:xfrm rot="5400000">
              <a:off x="20495801" y="12709792"/>
              <a:ext cx="1247527" cy="233086"/>
            </a:xfrm>
            <a:prstGeom prst="righ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
          <p:nvSpPr>
            <p:cNvPr id="78" name="Flèche vers le haut 77"/>
            <p:cNvSpPr/>
            <p:nvPr/>
          </p:nvSpPr>
          <p:spPr>
            <a:xfrm rot="2910249">
              <a:off x="17907395" y="11007895"/>
              <a:ext cx="864733" cy="3788748"/>
            </a:xfrm>
            <a:prstGeom prst="upArrow">
              <a:avLst>
                <a:gd name="adj1" fmla="val 32297"/>
                <a:gd name="adj2" fmla="val 92272"/>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fr-FR"/>
            </a:p>
          </p:txBody>
        </p:sp>
        <p:sp>
          <p:nvSpPr>
            <p:cNvPr id="87" name="Organigramme : Alternative 86"/>
            <p:cNvSpPr/>
            <p:nvPr/>
          </p:nvSpPr>
          <p:spPr>
            <a:xfrm>
              <a:off x="13621407" y="13495284"/>
              <a:ext cx="3303121" cy="1355833"/>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Caractéristiques du réservoir</a:t>
              </a:r>
              <a:endParaRPr lang="fr-FR" sz="3200" dirty="0"/>
            </a:p>
          </p:txBody>
        </p:sp>
        <p:sp>
          <p:nvSpPr>
            <p:cNvPr id="95" name="ZoneTexte 94"/>
            <p:cNvSpPr txBox="1"/>
            <p:nvPr/>
          </p:nvSpPr>
          <p:spPr>
            <a:xfrm>
              <a:off x="13558345" y="9175530"/>
              <a:ext cx="1954924" cy="646331"/>
            </a:xfrm>
            <a:prstGeom prst="rect">
              <a:avLst/>
            </a:prstGeom>
            <a:noFill/>
            <a:ln>
              <a:noFill/>
            </a:ln>
          </p:spPr>
          <p:txBody>
            <a:bodyPr wrap="square" rtlCol="0">
              <a:spAutoFit/>
            </a:bodyPr>
            <a:lstStyle/>
            <a:p>
              <a:r>
                <a:rPr lang="fr-FR" sz="3600" dirty="0" smtClean="0"/>
                <a:t>Partie 1</a:t>
              </a:r>
              <a:endParaRPr lang="fr-FR" sz="3600" dirty="0"/>
            </a:p>
          </p:txBody>
        </p:sp>
        <p:sp>
          <p:nvSpPr>
            <p:cNvPr id="96" name="ZoneTexte 95"/>
            <p:cNvSpPr txBox="1"/>
            <p:nvPr/>
          </p:nvSpPr>
          <p:spPr>
            <a:xfrm>
              <a:off x="21183600" y="9201806"/>
              <a:ext cx="1954924" cy="646331"/>
            </a:xfrm>
            <a:prstGeom prst="rect">
              <a:avLst/>
            </a:prstGeom>
            <a:noFill/>
            <a:ln>
              <a:noFill/>
            </a:ln>
          </p:spPr>
          <p:txBody>
            <a:bodyPr wrap="square" rtlCol="0">
              <a:spAutoFit/>
            </a:bodyPr>
            <a:lstStyle/>
            <a:p>
              <a:r>
                <a:rPr lang="fr-FR" sz="3600" dirty="0" smtClean="0"/>
                <a:t>Partie 2</a:t>
              </a:r>
              <a:endParaRPr lang="fr-FR" sz="3600" dirty="0"/>
            </a:p>
          </p:txBody>
        </p:sp>
      </p:grpSp>
      <p:sp>
        <p:nvSpPr>
          <p:cNvPr id="111" name="ZoneTexte 110"/>
          <p:cNvSpPr txBox="1"/>
          <p:nvPr/>
        </p:nvSpPr>
        <p:spPr>
          <a:xfrm>
            <a:off x="11225048" y="15324083"/>
            <a:ext cx="9977602" cy="5632311"/>
          </a:xfrm>
          <a:prstGeom prst="rect">
            <a:avLst/>
          </a:prstGeom>
          <a:noFill/>
        </p:spPr>
        <p:txBody>
          <a:bodyPr wrap="square" rtlCol="0">
            <a:spAutoFit/>
          </a:bodyPr>
          <a:lstStyle/>
          <a:p>
            <a:pPr algn="just"/>
            <a:r>
              <a:rPr lang="fr-FR" sz="3600" dirty="0" smtClean="0"/>
              <a:t>Notre étude a été faite à la région de </a:t>
            </a:r>
            <a:r>
              <a:rPr lang="fr-FR" sz="3600" dirty="0" err="1" smtClean="0"/>
              <a:t>Rhourd</a:t>
            </a:r>
            <a:r>
              <a:rPr lang="fr-FR" sz="3600" dirty="0" smtClean="0"/>
              <a:t> </a:t>
            </a:r>
            <a:r>
              <a:rPr lang="fr-FR" sz="3600" dirty="0" err="1" smtClean="0"/>
              <a:t>Nouss</a:t>
            </a:r>
            <a:r>
              <a:rPr lang="fr-FR" sz="3600" dirty="0" smtClean="0"/>
              <a:t>, 270km de HMD (wilaya d’</a:t>
            </a:r>
            <a:r>
              <a:rPr lang="fr-FR" sz="3600" dirty="0" err="1" smtClean="0"/>
              <a:t>Ilizi</a:t>
            </a:r>
            <a:r>
              <a:rPr lang="fr-FR" sz="3600" dirty="0" smtClean="0"/>
              <a:t>).</a:t>
            </a:r>
          </a:p>
          <a:p>
            <a:pPr algn="just"/>
            <a:endParaRPr lang="fr-FR" sz="3600" dirty="0" smtClean="0"/>
          </a:p>
          <a:p>
            <a:pPr algn="just"/>
            <a:r>
              <a:rPr lang="fr-FR" sz="3600" dirty="0" smtClean="0"/>
              <a:t>La structure de </a:t>
            </a:r>
            <a:r>
              <a:rPr lang="fr-FR" sz="3600" dirty="0" err="1" smtClean="0"/>
              <a:t>Rhourde</a:t>
            </a:r>
            <a:r>
              <a:rPr lang="fr-FR" sz="3600" dirty="0" smtClean="0"/>
              <a:t> </a:t>
            </a:r>
            <a:r>
              <a:rPr lang="fr-FR" sz="3600" dirty="0" err="1" smtClean="0"/>
              <a:t>Nouss</a:t>
            </a:r>
            <a:r>
              <a:rPr lang="fr-FR" sz="3600" dirty="0" smtClean="0"/>
              <a:t> est très complexe, mais on peut la définir comme étant le croisement de deux </a:t>
            </a:r>
            <a:r>
              <a:rPr lang="fr-FR" sz="3600" dirty="0" err="1" smtClean="0"/>
              <a:t>anticlinarumes</a:t>
            </a:r>
            <a:r>
              <a:rPr lang="fr-FR" sz="3600" dirty="0" smtClean="0"/>
              <a:t>. Le réservoir contient du gaz avec un anneau d’huile. </a:t>
            </a:r>
          </a:p>
          <a:p>
            <a:pPr algn="just"/>
            <a:endParaRPr lang="fr-FR" sz="3600" dirty="0" smtClean="0"/>
          </a:p>
          <a:p>
            <a:pPr algn="just"/>
            <a:r>
              <a:rPr lang="fr-FR" sz="3600" dirty="0" smtClean="0"/>
              <a:t>Nous avons pris 6 puits de Quartzite Hamra de RN centre.</a:t>
            </a:r>
            <a:endParaRPr lang="fr-FR" sz="4000" dirty="0"/>
          </a:p>
        </p:txBody>
      </p:sp>
      <p:sp>
        <p:nvSpPr>
          <p:cNvPr id="112" name="ZoneTexte 111"/>
          <p:cNvSpPr txBox="1"/>
          <p:nvPr/>
        </p:nvSpPr>
        <p:spPr>
          <a:xfrm>
            <a:off x="11212566" y="21110684"/>
            <a:ext cx="9963807" cy="4524315"/>
          </a:xfrm>
          <a:prstGeom prst="rect">
            <a:avLst/>
          </a:prstGeom>
          <a:noFill/>
        </p:spPr>
        <p:txBody>
          <a:bodyPr wrap="square" rtlCol="0">
            <a:spAutoFit/>
          </a:bodyPr>
          <a:lstStyle/>
          <a:p>
            <a:pPr algn="just"/>
            <a:r>
              <a:rPr lang="fr-FR" sz="3600" dirty="0" smtClean="0"/>
              <a:t>Le réservoir Quartzite Hamra est assez épais (200 à 250m) et compact avec des caractéristiques pétro physiques médiocres, seule la présence de fissures ouvertes fera de cette formation un bon réservoir.</a:t>
            </a:r>
          </a:p>
          <a:p>
            <a:endParaRPr lang="fr-FR" dirty="0"/>
          </a:p>
        </p:txBody>
      </p:sp>
      <p:sp>
        <p:nvSpPr>
          <p:cNvPr id="66" name="Rectangle 65"/>
          <p:cNvSpPr/>
          <p:nvPr/>
        </p:nvSpPr>
        <p:spPr>
          <a:xfrm>
            <a:off x="11239500" y="25165049"/>
            <a:ext cx="9277350" cy="74405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u="sng" dirty="0" smtClean="0"/>
              <a:t>LA PARTIE  01</a:t>
            </a:r>
          </a:p>
          <a:p>
            <a:pPr algn="just"/>
            <a:r>
              <a:rPr lang="fr-FR" sz="3000" dirty="0" smtClean="0">
                <a:latin typeface="Georgia" pitchFamily="18" charset="0"/>
              </a:rPr>
              <a:t>Dans notre travail nous avons  réalisé les étapes suivantes:</a:t>
            </a:r>
          </a:p>
          <a:p>
            <a:pPr algn="just"/>
            <a:r>
              <a:rPr lang="fr-FR" sz="3000" dirty="0" smtClean="0">
                <a:latin typeface="Georgia" pitchFamily="18" charset="0"/>
              </a:rPr>
              <a:t>1) Le choix des puits candidats: Nous avons sélectionné 6 puits de QH du bloc central de RN qui ont subit un test potentiel récent.</a:t>
            </a:r>
          </a:p>
          <a:p>
            <a:pPr algn="just"/>
            <a:r>
              <a:rPr lang="fr-FR" sz="3000" dirty="0" smtClean="0">
                <a:latin typeface="Georgia" pitchFamily="18" charset="0"/>
              </a:rPr>
              <a:t>2) L’interprétation des données de </a:t>
            </a:r>
            <a:r>
              <a:rPr lang="fr-FR" sz="3000" dirty="0" err="1" smtClean="0">
                <a:latin typeface="Georgia" pitchFamily="18" charset="0"/>
              </a:rPr>
              <a:t>welltest</a:t>
            </a:r>
            <a:r>
              <a:rPr lang="fr-FR" sz="3000" dirty="0" smtClean="0">
                <a:latin typeface="Georgia" pitchFamily="18" charset="0"/>
              </a:rPr>
              <a:t>: pour cela, nous avons utilisé le logiciel </a:t>
            </a:r>
            <a:r>
              <a:rPr lang="fr-FR" sz="3000" dirty="0" err="1" smtClean="0">
                <a:latin typeface="Georgia" pitchFamily="18" charset="0"/>
              </a:rPr>
              <a:t>Ecrain</a:t>
            </a:r>
            <a:r>
              <a:rPr lang="fr-FR" sz="3000" dirty="0" smtClean="0">
                <a:latin typeface="Georgia" pitchFamily="18" charset="0"/>
              </a:rPr>
              <a:t>  qui nous a donné des résultats peu précis a cause de la nature non conventionnel de notre réservoir.</a:t>
            </a:r>
          </a:p>
          <a:p>
            <a:pPr algn="just"/>
            <a:r>
              <a:rPr lang="fr-FR" sz="3000" dirty="0" smtClean="0">
                <a:latin typeface="Georgia" pitchFamily="18" charset="0"/>
              </a:rPr>
              <a:t>On peut dire que nous somme arrivé a une approche logiquement acceptable qui peut être prise en considération lors de l’étude de la performance (2eme partie)</a:t>
            </a:r>
          </a:p>
        </p:txBody>
      </p:sp>
      <p:sp>
        <p:nvSpPr>
          <p:cNvPr id="67" name="Rectangle 66"/>
          <p:cNvSpPr/>
          <p:nvPr/>
        </p:nvSpPr>
        <p:spPr>
          <a:xfrm>
            <a:off x="20878800" y="31261049"/>
            <a:ext cx="9134475" cy="90688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u="sng" dirty="0" smtClean="0"/>
              <a:t>LA PARTIE  02</a:t>
            </a:r>
          </a:p>
          <a:p>
            <a:pPr algn="just"/>
            <a:r>
              <a:rPr lang="fr-FR" sz="3000" dirty="0" smtClean="0">
                <a:latin typeface="Georgia" pitchFamily="18" charset="0"/>
              </a:rPr>
              <a:t>La 2eme partie fait appel  aux résultats obtenus dans la précédente.</a:t>
            </a:r>
          </a:p>
          <a:p>
            <a:pPr algn="just"/>
            <a:r>
              <a:rPr lang="fr-FR" sz="3000" dirty="0" smtClean="0">
                <a:latin typeface="Georgia" pitchFamily="18" charset="0"/>
              </a:rPr>
              <a:t>Nous avons choisit le logiciel PROSPER  pour tracer les courbes de l’IPR et VLP des 06 puits, puis la détermination d’une complétion optimal par la mesure de sensibilité des différentes paramètres (diamètre de tubing, skin et la </a:t>
            </a:r>
            <a:r>
              <a:rPr lang="fr-FR" sz="3000" dirty="0" err="1" smtClean="0">
                <a:latin typeface="Georgia" pitchFamily="18" charset="0"/>
              </a:rPr>
              <a:t>duse</a:t>
            </a:r>
            <a:r>
              <a:rPr lang="fr-FR" sz="3000" dirty="0" smtClean="0">
                <a:latin typeface="Georgia" pitchFamily="18" charset="0"/>
              </a:rPr>
              <a:t>) sur la production.</a:t>
            </a:r>
          </a:p>
          <a:p>
            <a:pPr algn="just"/>
            <a:r>
              <a:rPr lang="fr-FR" sz="3000" dirty="0" smtClean="0">
                <a:latin typeface="Georgia" pitchFamily="18" charset="0"/>
              </a:rPr>
              <a:t>Tellement les résultats obtenus n’étaient pas assez précises comme prévu,  nous ne les avons pas accepter et ils ne seront pas présentés actuellement, et la cause principale se renvoie au modèle PVT  préétablit.</a:t>
            </a:r>
          </a:p>
          <a:p>
            <a:pPr algn="just"/>
            <a:r>
              <a:rPr lang="fr-FR" sz="3000" dirty="0" smtClean="0">
                <a:latin typeface="Georgia" pitchFamily="18" charset="0"/>
              </a:rPr>
              <a:t>De ce fait , nous avons décider de suivre un autre plan cité ci-après pour surmonter ces obstacle .</a:t>
            </a:r>
          </a:p>
          <a:p>
            <a:pPr algn="ctr"/>
            <a:endParaRPr lang="fr-FR" sz="2800" dirty="0" smtClean="0"/>
          </a:p>
        </p:txBody>
      </p:sp>
      <p:sp>
        <p:nvSpPr>
          <p:cNvPr id="71" name="Rogner un rectangle à un seul coin 70"/>
          <p:cNvSpPr/>
          <p:nvPr/>
        </p:nvSpPr>
        <p:spPr bwMode="auto">
          <a:xfrm flipH="1">
            <a:off x="-1" y="39463580"/>
            <a:ext cx="20838695" cy="721894"/>
          </a:xfrm>
          <a:prstGeom prst="snip1Rect">
            <a:avLst>
              <a:gd name="adj" fmla="val 50000"/>
            </a:avLst>
          </a:prstGeom>
          <a:solidFill>
            <a:schemeClr val="accent1">
              <a:lumMod val="60000"/>
              <a:lumOff val="40000"/>
            </a:schemeClr>
          </a:solidFill>
          <a:ln w="57150" algn="ctr">
            <a:solidFill>
              <a:srgbClr val="FFFF00"/>
            </a:solidFill>
            <a:round/>
            <a:headEnd/>
            <a:tailEnd/>
          </a:ln>
          <a:effectLst>
            <a:glow rad="228600">
              <a:schemeClr val="accent1">
                <a:satMod val="175000"/>
                <a:alpha val="40000"/>
              </a:schemeClr>
            </a:glow>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65100" prst="coolSlant"/>
          </a:sp3d>
        </p:spPr>
        <p:txBody>
          <a:bodyPr wrap="none"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eaLnBrk="0" hangingPunct="0"/>
            <a:r>
              <a:rPr lang="fr-FR" sz="4400" cap="all" dirty="0" smtClean="0">
                <a:ln w="0"/>
                <a:solidFill>
                  <a:srgbClr val="FF0000"/>
                </a:solidFill>
                <a:effectLst>
                  <a:reflection blurRad="12700" stA="50000" endPos="50000" dist="5000" dir="5400000" sy="-100000" rotWithShape="0"/>
                </a:effectLst>
                <a:cs typeface="+mn-cs"/>
              </a:rPr>
              <a:t>PLAN A SUIVRE </a:t>
            </a:r>
            <a:endParaRPr lang="fr-FR" sz="4400" cap="all" dirty="0">
              <a:ln w="0"/>
              <a:solidFill>
                <a:srgbClr val="FF0000"/>
              </a:solidFill>
              <a:effectLst>
                <a:reflection blurRad="12700" stA="50000" endPos="50000" dist="5000" dir="5400000" sy="-100000" rotWithShape="0"/>
              </a:effectLst>
              <a:cs typeface="+mn-cs"/>
            </a:endParaRPr>
          </a:p>
        </p:txBody>
      </p:sp>
      <p:sp>
        <p:nvSpPr>
          <p:cNvPr id="74" name="ZoneTexte 73"/>
          <p:cNvSpPr txBox="1"/>
          <p:nvPr/>
        </p:nvSpPr>
        <p:spPr>
          <a:xfrm>
            <a:off x="625637" y="40321329"/>
            <a:ext cx="20213057" cy="166199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FR" sz="2800" dirty="0" smtClean="0"/>
              <a:t>* </a:t>
            </a:r>
            <a:r>
              <a:rPr lang="fr-FR" sz="3400" dirty="0" smtClean="0"/>
              <a:t>Utiliser PIPSIM et comparer ses résultats avec celles de PROSPER .</a:t>
            </a:r>
          </a:p>
          <a:p>
            <a:r>
              <a:rPr lang="fr-FR" sz="3400" dirty="0" smtClean="0"/>
              <a:t>* Etablir un nouveau modèle PVT plus proche du caractéristiques PVT réelles de notre réservoir.</a:t>
            </a:r>
          </a:p>
          <a:p>
            <a:r>
              <a:rPr lang="fr-FR" sz="3400" dirty="0" smtClean="0"/>
              <a:t>* Prolonger l’étude sur le réseau de collecte pour garantir l’optimisation de tout le système de production.</a:t>
            </a:r>
            <a:endParaRPr lang="fr-FR" sz="3400" dirty="0"/>
          </a:p>
        </p:txBody>
      </p:sp>
      <p:pic>
        <p:nvPicPr>
          <p:cNvPr id="1028" name="Picture 4"/>
          <p:cNvPicPr>
            <a:picLocks noChangeAspect="1" noChangeArrowheads="1"/>
          </p:cNvPicPr>
          <p:nvPr/>
        </p:nvPicPr>
        <p:blipFill>
          <a:blip r:embed="rId6" cstate="print"/>
          <a:srcRect/>
          <a:stretch>
            <a:fillRect/>
          </a:stretch>
        </p:blipFill>
        <p:spPr bwMode="auto">
          <a:xfrm>
            <a:off x="20838695" y="25116758"/>
            <a:ext cx="9144000" cy="3817472"/>
          </a:xfrm>
          <a:prstGeom prst="rect">
            <a:avLst/>
          </a:prstGeom>
          <a:noFill/>
          <a:ln w="9525">
            <a:noFill/>
            <a:miter lim="800000"/>
            <a:headEnd/>
            <a:tailEnd/>
          </a:ln>
          <a:effectLst/>
        </p:spPr>
      </p:pic>
      <p:pic>
        <p:nvPicPr>
          <p:cNvPr id="3" name="Picture 5"/>
          <p:cNvPicPr>
            <a:picLocks noChangeAspect="1" noChangeArrowheads="1"/>
          </p:cNvPicPr>
          <p:nvPr/>
        </p:nvPicPr>
        <p:blipFill>
          <a:blip r:embed="rId7" cstate="print"/>
          <a:srcRect/>
          <a:stretch>
            <a:fillRect/>
          </a:stretch>
        </p:blipFill>
        <p:spPr bwMode="auto">
          <a:xfrm>
            <a:off x="20838695" y="28887439"/>
            <a:ext cx="4283242" cy="2391228"/>
          </a:xfrm>
          <a:prstGeom prst="rect">
            <a:avLst/>
          </a:prstGeom>
          <a:noFill/>
          <a:ln w="9525">
            <a:noFill/>
            <a:miter lim="800000"/>
            <a:headEnd/>
            <a:tailEnd/>
          </a:ln>
          <a:effectLst/>
        </p:spPr>
      </p:pic>
      <p:pic>
        <p:nvPicPr>
          <p:cNvPr id="1031" name="Picture 7"/>
          <p:cNvPicPr>
            <a:picLocks noChangeAspect="1" noChangeArrowheads="1"/>
          </p:cNvPicPr>
          <p:nvPr/>
        </p:nvPicPr>
        <p:blipFill>
          <a:blip r:embed="rId8" cstate="print"/>
          <a:srcRect/>
          <a:stretch>
            <a:fillRect/>
          </a:stretch>
        </p:blipFill>
        <p:spPr bwMode="auto">
          <a:xfrm>
            <a:off x="25056872" y="28868915"/>
            <a:ext cx="4949886" cy="2379435"/>
          </a:xfrm>
          <a:prstGeom prst="rect">
            <a:avLst/>
          </a:prstGeom>
          <a:noFill/>
          <a:ln w="9525">
            <a:noFill/>
            <a:miter lim="800000"/>
            <a:headEnd/>
            <a:tailEnd/>
          </a:ln>
          <a:effectLst/>
        </p:spPr>
      </p:pic>
      <p:sp>
        <p:nvSpPr>
          <p:cNvPr id="80" name="ZoneTexte 79"/>
          <p:cNvSpPr txBox="1"/>
          <p:nvPr/>
        </p:nvSpPr>
        <p:spPr>
          <a:xfrm>
            <a:off x="21902361" y="40907368"/>
            <a:ext cx="7310313" cy="1107996"/>
          </a:xfrm>
          <a:prstGeom prst="rect">
            <a:avLst/>
          </a:prstGeom>
          <a:noFill/>
        </p:spPr>
        <p:txBody>
          <a:bodyPr wrap="square" rtlCol="0">
            <a:spAutoFit/>
          </a:bodyPr>
          <a:lstStyle/>
          <a:p>
            <a:r>
              <a:rPr lang="fr-FR" sz="6600" dirty="0" smtClean="0"/>
              <a:t>Fait le 28/02/2016</a:t>
            </a:r>
            <a:endParaRPr lang="fr-FR" sz="6600" dirty="0"/>
          </a:p>
        </p:txBody>
      </p:sp>
      <p:pic>
        <p:nvPicPr>
          <p:cNvPr id="1027" name="Picture 3"/>
          <p:cNvPicPr>
            <a:picLocks noChangeAspect="1" noChangeArrowheads="1"/>
          </p:cNvPicPr>
          <p:nvPr/>
        </p:nvPicPr>
        <p:blipFill>
          <a:blip r:embed="rId9" cstate="print"/>
          <a:srcRect/>
          <a:stretch>
            <a:fillRect/>
          </a:stretch>
        </p:blipFill>
        <p:spPr bwMode="auto">
          <a:xfrm>
            <a:off x="11280609" y="33002202"/>
            <a:ext cx="9365581" cy="5980113"/>
          </a:xfrm>
          <a:prstGeom prst="rect">
            <a:avLst/>
          </a:prstGeom>
          <a:noFill/>
          <a:ln w="9525">
            <a:noFill/>
            <a:miter lim="800000"/>
            <a:headEnd/>
            <a:tailEnd/>
          </a:ln>
          <a:effectLst/>
        </p:spPr>
      </p:pic>
      <p:grpSp>
        <p:nvGrpSpPr>
          <p:cNvPr id="103" name="Groupe 102"/>
          <p:cNvGrpSpPr/>
          <p:nvPr/>
        </p:nvGrpSpPr>
        <p:grpSpPr>
          <a:xfrm>
            <a:off x="21202650" y="12973050"/>
            <a:ext cx="7854081" cy="10772775"/>
            <a:chOff x="21174075" y="12830175"/>
            <a:chExt cx="7854081" cy="10772775"/>
          </a:xfrm>
        </p:grpSpPr>
        <p:pic>
          <p:nvPicPr>
            <p:cNvPr id="1029" name="Picture 5" descr="C:\Users\TM\Desktop\Image\Sans titre2.png"/>
            <p:cNvPicPr>
              <a:picLocks noChangeAspect="1" noChangeArrowheads="1"/>
            </p:cNvPicPr>
            <p:nvPr/>
          </p:nvPicPr>
          <p:blipFill>
            <a:blip r:embed="rId10" cstate="print"/>
            <a:srcRect/>
            <a:stretch>
              <a:fillRect/>
            </a:stretch>
          </p:blipFill>
          <p:spPr bwMode="auto">
            <a:xfrm>
              <a:off x="21745575" y="12830175"/>
              <a:ext cx="7282581" cy="5791074"/>
            </a:xfrm>
            <a:prstGeom prst="rect">
              <a:avLst/>
            </a:prstGeom>
            <a:noFill/>
            <a:ln>
              <a:solidFill>
                <a:schemeClr val="tx1"/>
              </a:solidFill>
            </a:ln>
          </p:spPr>
        </p:pic>
        <p:grpSp>
          <p:nvGrpSpPr>
            <p:cNvPr id="110" name="Groupe 109"/>
            <p:cNvGrpSpPr/>
            <p:nvPr/>
          </p:nvGrpSpPr>
          <p:grpSpPr>
            <a:xfrm>
              <a:off x="21202650" y="18059400"/>
              <a:ext cx="7372350" cy="5543550"/>
              <a:chOff x="12770070" y="13179971"/>
              <a:chExt cx="11414234" cy="9680028"/>
            </a:xfrm>
          </p:grpSpPr>
          <p:grpSp>
            <p:nvGrpSpPr>
              <p:cNvPr id="109" name="Groupe 108"/>
              <p:cNvGrpSpPr/>
              <p:nvPr/>
            </p:nvGrpSpPr>
            <p:grpSpPr>
              <a:xfrm>
                <a:off x="12770070" y="13179971"/>
                <a:ext cx="11414234" cy="9680028"/>
                <a:chOff x="12833132" y="14283557"/>
                <a:chExt cx="11414234" cy="9680028"/>
              </a:xfrm>
            </p:grpSpPr>
            <p:pic>
              <p:nvPicPr>
                <p:cNvPr id="101" name="Picture 3"/>
                <p:cNvPicPr/>
                <p:nvPr/>
              </p:nvPicPr>
              <p:blipFill>
                <a:blip r:embed="rId11" cstate="print"/>
                <a:srcRect r="17540"/>
                <a:stretch>
                  <a:fillRect/>
                </a:stretch>
              </p:blipFill>
              <p:spPr bwMode="auto">
                <a:xfrm>
                  <a:off x="12833132" y="14283557"/>
                  <a:ext cx="11414234" cy="9680028"/>
                </a:xfrm>
                <a:prstGeom prst="rect">
                  <a:avLst/>
                </a:prstGeom>
                <a:ln w="57150" cap="sq">
                  <a:solidFill>
                    <a:schemeClr val="tx1"/>
                  </a:solidFill>
                  <a:prstDash val="lgDash"/>
                  <a:miter lim="800000"/>
                </a:ln>
                <a:effectLst>
                  <a:outerShdw blurRad="50800" dist="38100" dir="2700000" algn="tl" rotWithShape="0">
                    <a:srgbClr val="000000">
                      <a:alpha val="43000"/>
                    </a:srgbClr>
                  </a:outerShdw>
                </a:effectLst>
              </p:spPr>
            </p:pic>
            <p:cxnSp>
              <p:nvCxnSpPr>
                <p:cNvPr id="104" name="Connecteur droit avec flèche 103"/>
                <p:cNvCxnSpPr/>
                <p:nvPr/>
              </p:nvCxnSpPr>
              <p:spPr>
                <a:xfrm flipH="1">
                  <a:off x="17941160" y="18824028"/>
                  <a:ext cx="2585543" cy="3484179"/>
                </a:xfrm>
                <a:prstGeom prst="straightConnector1">
                  <a:avLst/>
                </a:prstGeom>
                <a:ln w="57150">
                  <a:solidFill>
                    <a:schemeClr val="tx1"/>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107" name="Rectangle à coins arrondis 106"/>
                <p:cNvSpPr/>
                <p:nvPr/>
              </p:nvSpPr>
              <p:spPr>
                <a:xfrm>
                  <a:off x="20274455" y="17783503"/>
                  <a:ext cx="3216165" cy="1229710"/>
                </a:xfrm>
                <a:prstGeom prst="roundRect">
                  <a:avLst/>
                </a:prstGeom>
                <a:ln w="5715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t>Quartzite Hamra</a:t>
                  </a:r>
                  <a:endParaRPr lang="fr-FR" sz="3200" dirty="0"/>
                </a:p>
              </p:txBody>
            </p:sp>
          </p:grpSp>
          <p:sp>
            <p:nvSpPr>
              <p:cNvPr id="102" name="Rectangle 101"/>
              <p:cNvSpPr/>
              <p:nvPr/>
            </p:nvSpPr>
            <p:spPr>
              <a:xfrm>
                <a:off x="15891642" y="20778952"/>
                <a:ext cx="1923394" cy="1103586"/>
              </a:xfrm>
              <a:prstGeom prst="rect">
                <a:avLst/>
              </a:prstGeom>
              <a:noFill/>
              <a:ln w="57150">
                <a:solidFill>
                  <a:srgbClr val="FF0000"/>
                </a:solidFill>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grpSp>
        <p:cxnSp>
          <p:nvCxnSpPr>
            <p:cNvPr id="82" name="Connecteur droit 81"/>
            <p:cNvCxnSpPr/>
            <p:nvPr/>
          </p:nvCxnSpPr>
          <p:spPr>
            <a:xfrm flipV="1">
              <a:off x="21174075" y="15459075"/>
              <a:ext cx="5772150" cy="260032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Connecteur droit 90"/>
            <p:cNvCxnSpPr/>
            <p:nvPr/>
          </p:nvCxnSpPr>
          <p:spPr>
            <a:xfrm flipH="1" flipV="1">
              <a:off x="27346276" y="15459076"/>
              <a:ext cx="1228724" cy="257174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8" name="Rectangle 87"/>
          <p:cNvSpPr/>
          <p:nvPr/>
        </p:nvSpPr>
        <p:spPr>
          <a:xfrm>
            <a:off x="26917650" y="15459075"/>
            <a:ext cx="428625" cy="314325"/>
          </a:xfrm>
          <a:prstGeom prst="rect">
            <a:avLst/>
          </a:prstGeom>
          <a:noFill/>
          <a:ln w="57150">
            <a:solidFill>
              <a:srgbClr val="FF000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pitaux">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apitaux">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apitaux">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11856</TotalTime>
  <Words>771</Words>
  <Application>Microsoft Office PowerPoint</Application>
  <PresentationFormat>Personnalisé</PresentationFormat>
  <Paragraphs>59</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Capitaux</vt:lpstr>
      <vt:lpstr>Diapositive 1</vt:lpstr>
    </vt:vector>
  </TitlesOfParts>
  <Company>ENSIGC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Dounit</dc:creator>
  <cp:lastModifiedBy>ulti</cp:lastModifiedBy>
  <cp:revision>465</cp:revision>
  <dcterms:created xsi:type="dcterms:W3CDTF">2001-01-25T07:11:30Z</dcterms:created>
  <dcterms:modified xsi:type="dcterms:W3CDTF">2016-03-03T13:16:30Z</dcterms:modified>
</cp:coreProperties>
</file>