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80" r:id="rId1"/>
  </p:sldMasterIdLst>
  <p:sldIdLst>
    <p:sldId id="256" r:id="rId2"/>
  </p:sldIdLst>
  <p:sldSz cx="30243463" cy="42773600"/>
  <p:notesSz cx="6858000" cy="9144000"/>
  <p:defaultTextStyle>
    <a:defPPr>
      <a:defRPr lang="ar-SA"/>
    </a:defPPr>
    <a:lvl1pPr marL="0" algn="r" defTabSz="4172316" rtl="1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1pPr>
    <a:lvl2pPr marL="2086158" algn="r" defTabSz="4172316" rtl="1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2pPr>
    <a:lvl3pPr marL="4172316" algn="r" defTabSz="4172316" rtl="1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3pPr>
    <a:lvl4pPr marL="6258474" algn="r" defTabSz="4172316" rtl="1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4pPr>
    <a:lvl5pPr marL="8344632" algn="r" defTabSz="4172316" rtl="1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5pPr>
    <a:lvl6pPr marL="10430789" algn="r" defTabSz="4172316" rtl="1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6pPr>
    <a:lvl7pPr marL="12516947" algn="r" defTabSz="4172316" rtl="1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7pPr>
    <a:lvl8pPr marL="14603105" algn="r" defTabSz="4172316" rtl="1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8pPr>
    <a:lvl9pPr marL="16689263" algn="r" defTabSz="4172316" rtl="1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C6DB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aximized" horzBarState="maximized">
    <p:restoredLeft sz="84380"/>
    <p:restoredTop sz="86918" autoAdjust="0"/>
  </p:normalViewPr>
  <p:slideViewPr>
    <p:cSldViewPr>
      <p:cViewPr>
        <p:scale>
          <a:sx n="30" d="100"/>
          <a:sy n="30" d="100"/>
        </p:scale>
        <p:origin x="-1158" y="-90"/>
      </p:cViewPr>
      <p:guideLst>
        <p:guide orient="horz" pos="13472"/>
        <p:guide pos="952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2268260" y="13287549"/>
            <a:ext cx="25706944" cy="9168600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4536520" y="24238373"/>
            <a:ext cx="21170424" cy="10931031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0855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1711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62567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83423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04279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25135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45991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66847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13/05/1436</a:t>
            </a:fld>
            <a:endParaRPr lang="ar-S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‹N°›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13/05/1436</a:t>
            </a:fld>
            <a:endParaRPr lang="ar-S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‹N°›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21926511" y="1712937"/>
            <a:ext cx="6804779" cy="36496178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1512173" y="1712937"/>
            <a:ext cx="19910280" cy="36496178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13/05/1436</a:t>
            </a:fld>
            <a:endParaRPr lang="ar-S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‹N°›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13/05/1436</a:t>
            </a:fld>
            <a:endParaRPr lang="ar-S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‹N°›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025" y="27486008"/>
            <a:ext cx="25706944" cy="8495312"/>
          </a:xfrm>
        </p:spPr>
        <p:txBody>
          <a:bodyPr anchor="t"/>
          <a:lstStyle>
            <a:lvl1pPr algn="l">
              <a:defRPr sz="183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2389025" y="18129286"/>
            <a:ext cx="25706944" cy="9356722"/>
          </a:xfrm>
        </p:spPr>
        <p:txBody>
          <a:bodyPr anchor="b"/>
          <a:lstStyle>
            <a:lvl1pPr marL="0" indent="0">
              <a:buNone/>
              <a:defRPr sz="9100">
                <a:solidFill>
                  <a:schemeClr val="tx1">
                    <a:tint val="75000"/>
                  </a:schemeClr>
                </a:solidFill>
              </a:defRPr>
            </a:lvl1pPr>
            <a:lvl2pPr marL="2085597" indent="0">
              <a:buNone/>
              <a:defRPr sz="8200">
                <a:solidFill>
                  <a:schemeClr val="tx1">
                    <a:tint val="75000"/>
                  </a:schemeClr>
                </a:solidFill>
              </a:defRPr>
            </a:lvl2pPr>
            <a:lvl3pPr marL="4171193" indent="0">
              <a:buNone/>
              <a:defRPr sz="7300">
                <a:solidFill>
                  <a:schemeClr val="tx1">
                    <a:tint val="75000"/>
                  </a:schemeClr>
                </a:solidFill>
              </a:defRPr>
            </a:lvl3pPr>
            <a:lvl4pPr marL="6256794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4pPr>
            <a:lvl5pPr marL="8342391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5pPr>
            <a:lvl6pPr marL="10427988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6pPr>
            <a:lvl7pPr marL="12513584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7pPr>
            <a:lvl8pPr marL="14599181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8pPr>
            <a:lvl9pPr marL="16684782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13/05/1436</a:t>
            </a:fld>
            <a:endParaRPr lang="ar-S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‹N°›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1512173" y="9980516"/>
            <a:ext cx="13357529" cy="28228599"/>
          </a:xfrm>
        </p:spPr>
        <p:txBody>
          <a:bodyPr/>
          <a:lstStyle>
            <a:lvl1pPr>
              <a:defRPr sz="12800"/>
            </a:lvl1pPr>
            <a:lvl2pPr>
              <a:defRPr sz="11000"/>
            </a:lvl2pPr>
            <a:lvl3pPr>
              <a:defRPr sz="9100"/>
            </a:lvl3pPr>
            <a:lvl4pPr>
              <a:defRPr sz="8200"/>
            </a:lvl4pPr>
            <a:lvl5pPr>
              <a:defRPr sz="8200"/>
            </a:lvl5pPr>
            <a:lvl6pPr>
              <a:defRPr sz="8200"/>
            </a:lvl6pPr>
            <a:lvl7pPr>
              <a:defRPr sz="8200"/>
            </a:lvl7pPr>
            <a:lvl8pPr>
              <a:defRPr sz="8200"/>
            </a:lvl8pPr>
            <a:lvl9pPr>
              <a:defRPr sz="82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15373761" y="9980516"/>
            <a:ext cx="13357529" cy="28228599"/>
          </a:xfrm>
        </p:spPr>
        <p:txBody>
          <a:bodyPr/>
          <a:lstStyle>
            <a:lvl1pPr>
              <a:defRPr sz="12800"/>
            </a:lvl1pPr>
            <a:lvl2pPr>
              <a:defRPr sz="11000"/>
            </a:lvl2pPr>
            <a:lvl3pPr>
              <a:defRPr sz="9100"/>
            </a:lvl3pPr>
            <a:lvl4pPr>
              <a:defRPr sz="8200"/>
            </a:lvl4pPr>
            <a:lvl5pPr>
              <a:defRPr sz="8200"/>
            </a:lvl5pPr>
            <a:lvl6pPr>
              <a:defRPr sz="8200"/>
            </a:lvl6pPr>
            <a:lvl7pPr>
              <a:defRPr sz="8200"/>
            </a:lvl7pPr>
            <a:lvl8pPr>
              <a:defRPr sz="8200"/>
            </a:lvl8pPr>
            <a:lvl9pPr>
              <a:defRPr sz="82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13/05/1436</a:t>
            </a:fld>
            <a:endParaRPr lang="ar-S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‹N°›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512173" y="9574557"/>
            <a:ext cx="13362782" cy="3990219"/>
          </a:xfrm>
        </p:spPr>
        <p:txBody>
          <a:bodyPr anchor="b"/>
          <a:lstStyle>
            <a:lvl1pPr marL="0" indent="0">
              <a:buNone/>
              <a:defRPr sz="11000" b="1"/>
            </a:lvl1pPr>
            <a:lvl2pPr marL="2085597" indent="0">
              <a:buNone/>
              <a:defRPr sz="9100" b="1"/>
            </a:lvl2pPr>
            <a:lvl3pPr marL="4171193" indent="0">
              <a:buNone/>
              <a:defRPr sz="8200" b="1"/>
            </a:lvl3pPr>
            <a:lvl4pPr marL="6256794" indent="0">
              <a:buNone/>
              <a:defRPr sz="7300" b="1"/>
            </a:lvl4pPr>
            <a:lvl5pPr marL="8342391" indent="0">
              <a:buNone/>
              <a:defRPr sz="7300" b="1"/>
            </a:lvl5pPr>
            <a:lvl6pPr marL="10427988" indent="0">
              <a:buNone/>
              <a:defRPr sz="7300" b="1"/>
            </a:lvl6pPr>
            <a:lvl7pPr marL="12513584" indent="0">
              <a:buNone/>
              <a:defRPr sz="7300" b="1"/>
            </a:lvl7pPr>
            <a:lvl8pPr marL="14599181" indent="0">
              <a:buNone/>
              <a:defRPr sz="7300" b="1"/>
            </a:lvl8pPr>
            <a:lvl9pPr marL="16684782" indent="0">
              <a:buNone/>
              <a:defRPr sz="73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1512173" y="13564776"/>
            <a:ext cx="13362782" cy="24644330"/>
          </a:xfrm>
        </p:spPr>
        <p:txBody>
          <a:bodyPr/>
          <a:lstStyle>
            <a:lvl1pPr>
              <a:defRPr sz="11000"/>
            </a:lvl1pPr>
            <a:lvl2pPr>
              <a:defRPr sz="9100"/>
            </a:lvl2pPr>
            <a:lvl3pPr>
              <a:defRPr sz="8200"/>
            </a:lvl3pPr>
            <a:lvl4pPr>
              <a:defRPr sz="7300"/>
            </a:lvl4pPr>
            <a:lvl5pPr>
              <a:defRPr sz="7300"/>
            </a:lvl5pPr>
            <a:lvl6pPr>
              <a:defRPr sz="7300"/>
            </a:lvl6pPr>
            <a:lvl7pPr>
              <a:defRPr sz="7300"/>
            </a:lvl7pPr>
            <a:lvl8pPr>
              <a:defRPr sz="7300"/>
            </a:lvl8pPr>
            <a:lvl9pPr>
              <a:defRPr sz="73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15363264" y="9574557"/>
            <a:ext cx="13368031" cy="3990219"/>
          </a:xfrm>
        </p:spPr>
        <p:txBody>
          <a:bodyPr anchor="b"/>
          <a:lstStyle>
            <a:lvl1pPr marL="0" indent="0">
              <a:buNone/>
              <a:defRPr sz="11000" b="1"/>
            </a:lvl1pPr>
            <a:lvl2pPr marL="2085597" indent="0">
              <a:buNone/>
              <a:defRPr sz="9100" b="1"/>
            </a:lvl2pPr>
            <a:lvl3pPr marL="4171193" indent="0">
              <a:buNone/>
              <a:defRPr sz="8200" b="1"/>
            </a:lvl3pPr>
            <a:lvl4pPr marL="6256794" indent="0">
              <a:buNone/>
              <a:defRPr sz="7300" b="1"/>
            </a:lvl4pPr>
            <a:lvl5pPr marL="8342391" indent="0">
              <a:buNone/>
              <a:defRPr sz="7300" b="1"/>
            </a:lvl5pPr>
            <a:lvl6pPr marL="10427988" indent="0">
              <a:buNone/>
              <a:defRPr sz="7300" b="1"/>
            </a:lvl6pPr>
            <a:lvl7pPr marL="12513584" indent="0">
              <a:buNone/>
              <a:defRPr sz="7300" b="1"/>
            </a:lvl7pPr>
            <a:lvl8pPr marL="14599181" indent="0">
              <a:buNone/>
              <a:defRPr sz="7300" b="1"/>
            </a:lvl8pPr>
            <a:lvl9pPr marL="16684782" indent="0">
              <a:buNone/>
              <a:defRPr sz="73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15363264" y="13564776"/>
            <a:ext cx="13368031" cy="24644330"/>
          </a:xfrm>
        </p:spPr>
        <p:txBody>
          <a:bodyPr/>
          <a:lstStyle>
            <a:lvl1pPr>
              <a:defRPr sz="11000"/>
            </a:lvl1pPr>
            <a:lvl2pPr>
              <a:defRPr sz="9100"/>
            </a:lvl2pPr>
            <a:lvl3pPr>
              <a:defRPr sz="8200"/>
            </a:lvl3pPr>
            <a:lvl4pPr>
              <a:defRPr sz="7300"/>
            </a:lvl4pPr>
            <a:lvl5pPr>
              <a:defRPr sz="7300"/>
            </a:lvl5pPr>
            <a:lvl6pPr>
              <a:defRPr sz="7300"/>
            </a:lvl6pPr>
            <a:lvl7pPr>
              <a:defRPr sz="7300"/>
            </a:lvl7pPr>
            <a:lvl8pPr>
              <a:defRPr sz="7300"/>
            </a:lvl8pPr>
            <a:lvl9pPr>
              <a:defRPr sz="73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13/05/1436</a:t>
            </a:fld>
            <a:endParaRPr lang="ar-SA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‹N°›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13/05/1436</a:t>
            </a:fld>
            <a:endParaRPr lang="ar-SA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‹N°›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13/05/1436</a:t>
            </a:fld>
            <a:endParaRPr lang="ar-SA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‹N°›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512178" y="1703023"/>
            <a:ext cx="9949891" cy="7247749"/>
          </a:xfrm>
        </p:spPr>
        <p:txBody>
          <a:bodyPr anchor="b"/>
          <a:lstStyle>
            <a:lvl1pPr algn="l">
              <a:defRPr sz="91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1824354" y="1703032"/>
            <a:ext cx="16906936" cy="36506083"/>
          </a:xfrm>
        </p:spPr>
        <p:txBody>
          <a:bodyPr/>
          <a:lstStyle>
            <a:lvl1pPr>
              <a:defRPr sz="14600"/>
            </a:lvl1pPr>
            <a:lvl2pPr>
              <a:defRPr sz="12800"/>
            </a:lvl2pPr>
            <a:lvl3pPr>
              <a:defRPr sz="11000"/>
            </a:lvl3pPr>
            <a:lvl4pPr>
              <a:defRPr sz="9100"/>
            </a:lvl4pPr>
            <a:lvl5pPr>
              <a:defRPr sz="9100"/>
            </a:lvl5pPr>
            <a:lvl6pPr>
              <a:defRPr sz="9100"/>
            </a:lvl6pPr>
            <a:lvl7pPr>
              <a:defRPr sz="9100"/>
            </a:lvl7pPr>
            <a:lvl8pPr>
              <a:defRPr sz="9100"/>
            </a:lvl8pPr>
            <a:lvl9pPr>
              <a:defRPr sz="91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512178" y="8950781"/>
            <a:ext cx="9949891" cy="29258334"/>
          </a:xfrm>
        </p:spPr>
        <p:txBody>
          <a:bodyPr/>
          <a:lstStyle>
            <a:lvl1pPr marL="0" indent="0">
              <a:buNone/>
              <a:defRPr sz="6400"/>
            </a:lvl1pPr>
            <a:lvl2pPr marL="2085597" indent="0">
              <a:buNone/>
              <a:defRPr sz="5500"/>
            </a:lvl2pPr>
            <a:lvl3pPr marL="4171193" indent="0">
              <a:buNone/>
              <a:defRPr sz="4600"/>
            </a:lvl3pPr>
            <a:lvl4pPr marL="6256794" indent="0">
              <a:buNone/>
              <a:defRPr sz="4100"/>
            </a:lvl4pPr>
            <a:lvl5pPr marL="8342391" indent="0">
              <a:buNone/>
              <a:defRPr sz="4100"/>
            </a:lvl5pPr>
            <a:lvl6pPr marL="10427988" indent="0">
              <a:buNone/>
              <a:defRPr sz="4100"/>
            </a:lvl6pPr>
            <a:lvl7pPr marL="12513584" indent="0">
              <a:buNone/>
              <a:defRPr sz="4100"/>
            </a:lvl7pPr>
            <a:lvl8pPr marL="14599181" indent="0">
              <a:buNone/>
              <a:defRPr sz="4100"/>
            </a:lvl8pPr>
            <a:lvl9pPr marL="16684782" indent="0">
              <a:buNone/>
              <a:defRPr sz="41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13/05/1436</a:t>
            </a:fld>
            <a:endParaRPr lang="ar-S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‹N°›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927930" y="29941520"/>
            <a:ext cx="18146078" cy="3534766"/>
          </a:xfrm>
        </p:spPr>
        <p:txBody>
          <a:bodyPr anchor="b"/>
          <a:lstStyle>
            <a:lvl1pPr algn="l">
              <a:defRPr sz="91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927930" y="3821900"/>
            <a:ext cx="18146078" cy="25664160"/>
          </a:xfrm>
        </p:spPr>
        <p:txBody>
          <a:bodyPr/>
          <a:lstStyle>
            <a:lvl1pPr marL="0" indent="0">
              <a:buNone/>
              <a:defRPr sz="14600"/>
            </a:lvl1pPr>
            <a:lvl2pPr marL="2085597" indent="0">
              <a:buNone/>
              <a:defRPr sz="12800"/>
            </a:lvl2pPr>
            <a:lvl3pPr marL="4171193" indent="0">
              <a:buNone/>
              <a:defRPr sz="11000"/>
            </a:lvl3pPr>
            <a:lvl4pPr marL="6256794" indent="0">
              <a:buNone/>
              <a:defRPr sz="9100"/>
            </a:lvl4pPr>
            <a:lvl5pPr marL="8342391" indent="0">
              <a:buNone/>
              <a:defRPr sz="9100"/>
            </a:lvl5pPr>
            <a:lvl6pPr marL="10427988" indent="0">
              <a:buNone/>
              <a:defRPr sz="9100"/>
            </a:lvl6pPr>
            <a:lvl7pPr marL="12513584" indent="0">
              <a:buNone/>
              <a:defRPr sz="9100"/>
            </a:lvl7pPr>
            <a:lvl8pPr marL="14599181" indent="0">
              <a:buNone/>
              <a:defRPr sz="9100"/>
            </a:lvl8pPr>
            <a:lvl9pPr marL="16684782" indent="0">
              <a:buNone/>
              <a:defRPr sz="91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5927930" y="33476286"/>
            <a:ext cx="18146078" cy="5019954"/>
          </a:xfrm>
        </p:spPr>
        <p:txBody>
          <a:bodyPr/>
          <a:lstStyle>
            <a:lvl1pPr marL="0" indent="0">
              <a:buNone/>
              <a:defRPr sz="6400"/>
            </a:lvl1pPr>
            <a:lvl2pPr marL="2085597" indent="0">
              <a:buNone/>
              <a:defRPr sz="5500"/>
            </a:lvl2pPr>
            <a:lvl3pPr marL="4171193" indent="0">
              <a:buNone/>
              <a:defRPr sz="4600"/>
            </a:lvl3pPr>
            <a:lvl4pPr marL="6256794" indent="0">
              <a:buNone/>
              <a:defRPr sz="4100"/>
            </a:lvl4pPr>
            <a:lvl5pPr marL="8342391" indent="0">
              <a:buNone/>
              <a:defRPr sz="4100"/>
            </a:lvl5pPr>
            <a:lvl6pPr marL="10427988" indent="0">
              <a:buNone/>
              <a:defRPr sz="4100"/>
            </a:lvl6pPr>
            <a:lvl7pPr marL="12513584" indent="0">
              <a:buNone/>
              <a:defRPr sz="4100"/>
            </a:lvl7pPr>
            <a:lvl8pPr marL="14599181" indent="0">
              <a:buNone/>
              <a:defRPr sz="4100"/>
            </a:lvl8pPr>
            <a:lvl9pPr marL="16684782" indent="0">
              <a:buNone/>
              <a:defRPr sz="41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13/05/1436</a:t>
            </a:fld>
            <a:endParaRPr lang="ar-SA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‹N°›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blackWhite"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1512173" y="1712928"/>
            <a:ext cx="27219117" cy="7128933"/>
          </a:xfrm>
          <a:prstGeom prst="rect">
            <a:avLst/>
          </a:prstGeom>
        </p:spPr>
        <p:txBody>
          <a:bodyPr vert="horz" lIns="417122" tIns="208561" rIns="417122" bIns="208561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512173" y="9980516"/>
            <a:ext cx="27219117" cy="28228599"/>
          </a:xfrm>
          <a:prstGeom prst="rect">
            <a:avLst/>
          </a:prstGeom>
        </p:spPr>
        <p:txBody>
          <a:bodyPr vert="horz" lIns="417122" tIns="208561" rIns="417122" bIns="208561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1512173" y="39644800"/>
            <a:ext cx="7056808" cy="2277298"/>
          </a:xfrm>
          <a:prstGeom prst="rect">
            <a:avLst/>
          </a:prstGeom>
        </p:spPr>
        <p:txBody>
          <a:bodyPr vert="horz" lIns="417122" tIns="208561" rIns="417122" bIns="208561" rtlCol="0" anchor="ctr"/>
          <a:lstStyle>
            <a:lvl1pPr algn="l">
              <a:defRPr sz="5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8ABB09-4A1D-463E-8065-109CC2B7EFAA}" type="datetimeFigureOut">
              <a:rPr lang="ar-SA" smtClean="0"/>
              <a:pPr/>
              <a:t>13/05/1436</a:t>
            </a:fld>
            <a:endParaRPr lang="ar-S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10333183" y="39644800"/>
            <a:ext cx="9577097" cy="2277298"/>
          </a:xfrm>
          <a:prstGeom prst="rect">
            <a:avLst/>
          </a:prstGeom>
        </p:spPr>
        <p:txBody>
          <a:bodyPr vert="horz" lIns="417122" tIns="208561" rIns="417122" bIns="208561" rtlCol="0" anchor="ctr"/>
          <a:lstStyle>
            <a:lvl1pPr algn="ctr">
              <a:defRPr sz="5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21674482" y="39644800"/>
            <a:ext cx="7056808" cy="2277298"/>
          </a:xfrm>
          <a:prstGeom prst="rect">
            <a:avLst/>
          </a:prstGeom>
        </p:spPr>
        <p:txBody>
          <a:bodyPr vert="horz" lIns="417122" tIns="208561" rIns="417122" bIns="208561" rtlCol="0" anchor="ctr"/>
          <a:lstStyle>
            <a:lvl1pPr algn="r">
              <a:defRPr sz="5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4F065-1154-456A-91E3-76DE8E75E17B}" type="slidenum">
              <a:rPr lang="ar-SA" smtClean="0"/>
              <a:pPr/>
              <a:t>‹N°›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defTabSz="4171193" rtl="0" eaLnBrk="1" latinLnBrk="0" hangingPunct="1">
        <a:spcBef>
          <a:spcPct val="0"/>
        </a:spcBef>
        <a:buNone/>
        <a:defRPr sz="20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564199" indent="-1564199" algn="l" defTabSz="4171193" rtl="0" eaLnBrk="1" latinLnBrk="0" hangingPunct="1">
        <a:spcBef>
          <a:spcPct val="20000"/>
        </a:spcBef>
        <a:buFont typeface="Arial" pitchFamily="34" charset="0"/>
        <a:buChar char="•"/>
        <a:defRPr sz="14600" kern="1200">
          <a:solidFill>
            <a:schemeClr val="tx1"/>
          </a:solidFill>
          <a:latin typeface="+mn-lt"/>
          <a:ea typeface="+mn-ea"/>
          <a:cs typeface="+mn-cs"/>
        </a:defRPr>
      </a:lvl1pPr>
      <a:lvl2pPr marL="3389099" indent="-1303497" algn="l" defTabSz="4171193" rtl="0" eaLnBrk="1" latinLnBrk="0" hangingPunct="1">
        <a:spcBef>
          <a:spcPct val="20000"/>
        </a:spcBef>
        <a:buFont typeface="Arial" pitchFamily="34" charset="0"/>
        <a:buChar char="–"/>
        <a:defRPr sz="12800" kern="1200">
          <a:solidFill>
            <a:schemeClr val="tx1"/>
          </a:solidFill>
          <a:latin typeface="+mn-lt"/>
          <a:ea typeface="+mn-ea"/>
          <a:cs typeface="+mn-cs"/>
        </a:defRPr>
      </a:lvl2pPr>
      <a:lvl3pPr marL="5213994" indent="-1042801" algn="l" defTabSz="4171193" rtl="0" eaLnBrk="1" latinLnBrk="0" hangingPunct="1">
        <a:spcBef>
          <a:spcPct val="20000"/>
        </a:spcBef>
        <a:buFont typeface="Arial" pitchFamily="34" charset="0"/>
        <a:buChar char="•"/>
        <a:defRPr sz="11000" kern="1200">
          <a:solidFill>
            <a:schemeClr val="tx1"/>
          </a:solidFill>
          <a:latin typeface="+mn-lt"/>
          <a:ea typeface="+mn-ea"/>
          <a:cs typeface="+mn-cs"/>
        </a:defRPr>
      </a:lvl3pPr>
      <a:lvl4pPr marL="7299591" indent="-1042801" algn="l" defTabSz="4171193" rtl="0" eaLnBrk="1" latinLnBrk="0" hangingPunct="1">
        <a:spcBef>
          <a:spcPct val="20000"/>
        </a:spcBef>
        <a:buFont typeface="Arial" pitchFamily="34" charset="0"/>
        <a:buChar char="–"/>
        <a:defRPr sz="9100" kern="1200">
          <a:solidFill>
            <a:schemeClr val="tx1"/>
          </a:solidFill>
          <a:latin typeface="+mn-lt"/>
          <a:ea typeface="+mn-ea"/>
          <a:cs typeface="+mn-cs"/>
        </a:defRPr>
      </a:lvl4pPr>
      <a:lvl5pPr marL="9385187" indent="-1042801" algn="l" defTabSz="4171193" rtl="0" eaLnBrk="1" latinLnBrk="0" hangingPunct="1">
        <a:spcBef>
          <a:spcPct val="20000"/>
        </a:spcBef>
        <a:buFont typeface="Arial" pitchFamily="34" charset="0"/>
        <a:buChar char="»"/>
        <a:defRPr sz="9100" kern="1200">
          <a:solidFill>
            <a:schemeClr val="tx1"/>
          </a:solidFill>
          <a:latin typeface="+mn-lt"/>
          <a:ea typeface="+mn-ea"/>
          <a:cs typeface="+mn-cs"/>
        </a:defRPr>
      </a:lvl5pPr>
      <a:lvl6pPr marL="11470784" indent="-1042801" algn="l" defTabSz="4171193" rtl="0" eaLnBrk="1" latinLnBrk="0" hangingPunct="1">
        <a:spcBef>
          <a:spcPct val="20000"/>
        </a:spcBef>
        <a:buFont typeface="Arial" pitchFamily="34" charset="0"/>
        <a:buChar char="•"/>
        <a:defRPr sz="9100" kern="1200">
          <a:solidFill>
            <a:schemeClr val="tx1"/>
          </a:solidFill>
          <a:latin typeface="+mn-lt"/>
          <a:ea typeface="+mn-ea"/>
          <a:cs typeface="+mn-cs"/>
        </a:defRPr>
      </a:lvl6pPr>
      <a:lvl7pPr marL="13556385" indent="-1042801" algn="l" defTabSz="4171193" rtl="0" eaLnBrk="1" latinLnBrk="0" hangingPunct="1">
        <a:spcBef>
          <a:spcPct val="20000"/>
        </a:spcBef>
        <a:buFont typeface="Arial" pitchFamily="34" charset="0"/>
        <a:buChar char="•"/>
        <a:defRPr sz="9100" kern="1200">
          <a:solidFill>
            <a:schemeClr val="tx1"/>
          </a:solidFill>
          <a:latin typeface="+mn-lt"/>
          <a:ea typeface="+mn-ea"/>
          <a:cs typeface="+mn-cs"/>
        </a:defRPr>
      </a:lvl7pPr>
      <a:lvl8pPr marL="15641982" indent="-1042801" algn="l" defTabSz="4171193" rtl="0" eaLnBrk="1" latinLnBrk="0" hangingPunct="1">
        <a:spcBef>
          <a:spcPct val="20000"/>
        </a:spcBef>
        <a:buFont typeface="Arial" pitchFamily="34" charset="0"/>
        <a:buChar char="•"/>
        <a:defRPr sz="9100" kern="1200">
          <a:solidFill>
            <a:schemeClr val="tx1"/>
          </a:solidFill>
          <a:latin typeface="+mn-lt"/>
          <a:ea typeface="+mn-ea"/>
          <a:cs typeface="+mn-cs"/>
        </a:defRPr>
      </a:lvl8pPr>
      <a:lvl9pPr marL="17727578" indent="-1042801" algn="l" defTabSz="4171193" rtl="0" eaLnBrk="1" latinLnBrk="0" hangingPunct="1">
        <a:spcBef>
          <a:spcPct val="20000"/>
        </a:spcBef>
        <a:buFont typeface="Arial" pitchFamily="34" charset="0"/>
        <a:buChar char="•"/>
        <a:defRPr sz="9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171193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1pPr>
      <a:lvl2pPr marL="2085597" algn="l" defTabSz="4171193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2pPr>
      <a:lvl3pPr marL="4171193" algn="l" defTabSz="4171193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3pPr>
      <a:lvl4pPr marL="6256794" algn="l" defTabSz="4171193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4pPr>
      <a:lvl5pPr marL="8342391" algn="l" defTabSz="4171193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5pPr>
      <a:lvl6pPr marL="10427988" algn="l" defTabSz="4171193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6pPr>
      <a:lvl7pPr marL="12513584" algn="l" defTabSz="4171193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7pPr>
      <a:lvl8pPr marL="14599181" algn="l" defTabSz="4171193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8pPr>
      <a:lvl9pPr marL="16684782" algn="l" defTabSz="4171193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936155" y="0"/>
            <a:ext cx="28552076" cy="7633272"/>
          </a:xfrm>
          <a:blipFill>
            <a:blip r:embed="rId2" cstate="print"/>
            <a:tile tx="0" ty="0" sx="100000" sy="100000" flip="none" algn="tl"/>
          </a:blipFill>
        </p:spPr>
        <p:style>
          <a:lnRef idx="1">
            <a:schemeClr val="accent5"/>
          </a:lnRef>
          <a:fillRef idx="1003">
            <a:schemeClr val="dk2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rtl="1"/>
            <a:r>
              <a:rPr lang="ar-DZ" sz="6700" b="1" dirty="0" smtClean="0">
                <a:solidFill>
                  <a:schemeClr val="tx1"/>
                </a:solidFill>
              </a:rPr>
              <a:t>دور تكنولوجيا الاعلام و الاتصال في تحسين الخدمة </a:t>
            </a:r>
            <a:r>
              <a:rPr lang="ar-DZ" sz="6700" b="1" dirty="0" err="1" smtClean="0">
                <a:solidFill>
                  <a:schemeClr val="tx1"/>
                </a:solidFill>
              </a:rPr>
              <a:t>الادارية</a:t>
            </a:r>
            <a:r>
              <a:rPr lang="ar-DZ" sz="4400" b="1" dirty="0" err="1" smtClean="0">
                <a:solidFill>
                  <a:schemeClr val="tx1"/>
                </a:solidFill>
              </a:rPr>
              <a:t> </a:t>
            </a:r>
            <a:br>
              <a:rPr lang="ar-DZ" sz="4400" b="1" dirty="0" err="1" smtClean="0">
                <a:solidFill>
                  <a:schemeClr val="tx1"/>
                </a:solidFill>
              </a:rPr>
            </a:br>
            <a:r>
              <a:rPr lang="ar-DZ" sz="6700" b="1" dirty="0" smtClean="0">
                <a:solidFill>
                  <a:schemeClr val="tx1"/>
                </a:solidFill>
              </a:rPr>
              <a:t>- دراسة حالة مؤسسة بريد الجزائر </a:t>
            </a:r>
            <a:r>
              <a:rPr lang="ar-DZ" sz="6700" b="1" dirty="0" err="1" smtClean="0">
                <a:solidFill>
                  <a:schemeClr val="tx1"/>
                </a:solidFill>
              </a:rPr>
              <a:t>تقرت</a:t>
            </a:r>
            <a:r>
              <a:rPr lang="ar-DZ" sz="6700" b="1" dirty="0" smtClean="0">
                <a:solidFill>
                  <a:schemeClr val="tx1"/>
                </a:solidFill>
              </a:rPr>
              <a:t> </a:t>
            </a:r>
            <a:r>
              <a:rPr lang="ar-DZ" sz="6700" b="1" dirty="0" err="1" smtClean="0">
                <a:solidFill>
                  <a:schemeClr val="tx1"/>
                </a:solidFill>
              </a:rPr>
              <a:t>-</a:t>
            </a:r>
            <a:r>
              <a:rPr lang="ar-DZ" sz="4400" b="1" dirty="0" smtClean="0">
                <a:solidFill>
                  <a:schemeClr val="tx1"/>
                </a:solidFill>
              </a:rPr>
              <a:t/>
            </a:r>
            <a:br>
              <a:rPr lang="ar-DZ" sz="4400" b="1" dirty="0" smtClean="0">
                <a:solidFill>
                  <a:schemeClr val="tx1"/>
                </a:solidFill>
              </a:rPr>
            </a:br>
            <a:r>
              <a:rPr lang="ar-DZ" sz="4400" b="1" dirty="0" smtClean="0">
                <a:latin typeface="Simplified Arabic" pitchFamily="18" charset="-78"/>
                <a:cs typeface="Simplified Arabic" pitchFamily="18" charset="-78"/>
              </a:rPr>
              <a:t> </a:t>
            </a:r>
            <a:r>
              <a:rPr lang="en-US" sz="4400" b="1" dirty="0" smtClean="0"/>
              <a:t>The role of Media and Communication technology in progressing Management services</a:t>
            </a:r>
            <a:br>
              <a:rPr lang="en-US" sz="4400" b="1" dirty="0" smtClean="0"/>
            </a:br>
            <a:r>
              <a:rPr lang="en-US" sz="4400" b="1" dirty="0" smtClean="0"/>
              <a:t>- case study of Algeria/ </a:t>
            </a:r>
            <a:r>
              <a:rPr lang="en-US" sz="4400" b="1" dirty="0" err="1" smtClean="0"/>
              <a:t>Touggourt</a:t>
            </a:r>
            <a:r>
              <a:rPr lang="en-US" sz="4400" b="1" dirty="0" smtClean="0"/>
              <a:t> Post office. </a:t>
            </a:r>
            <a:br>
              <a:rPr lang="en-US" sz="4400" b="1" dirty="0" smtClean="0"/>
            </a:br>
            <a:r>
              <a:rPr lang="ar-DZ" sz="4400" b="1" dirty="0" smtClean="0">
                <a:latin typeface="Simplified Arabic" pitchFamily="18" charset="-78"/>
                <a:cs typeface="Simplified Arabic" pitchFamily="18" charset="-78"/>
              </a:rPr>
              <a:t>جـــامـــعـــة قـــاصـــدي</a:t>
            </a:r>
            <a:r>
              <a:rPr lang="fr-FR" sz="4400" b="1" dirty="0" smtClean="0">
                <a:latin typeface="Simplified Arabic" pitchFamily="18" charset="-78"/>
                <a:cs typeface="Simplified Arabic" pitchFamily="18" charset="-78"/>
              </a:rPr>
              <a:t> </a:t>
            </a:r>
            <a:r>
              <a:rPr lang="ar-DZ" sz="4400" b="1" dirty="0" err="1" smtClean="0">
                <a:latin typeface="Simplified Arabic" pitchFamily="18" charset="-78"/>
                <a:cs typeface="Simplified Arabic" pitchFamily="18" charset="-78"/>
              </a:rPr>
              <a:t>مــربــاح</a:t>
            </a:r>
            <a:r>
              <a:rPr lang="ar-DZ" sz="4400" b="1" dirty="0" smtClean="0">
                <a:latin typeface="Simplified Arabic" pitchFamily="18" charset="-78"/>
                <a:cs typeface="Simplified Arabic" pitchFamily="18" charset="-78"/>
              </a:rPr>
              <a:t> - </a:t>
            </a:r>
            <a:r>
              <a:rPr lang="ar-DZ" sz="4400" b="1" dirty="0" err="1" smtClean="0">
                <a:latin typeface="Simplified Arabic" pitchFamily="18" charset="-78"/>
                <a:cs typeface="Simplified Arabic" pitchFamily="18" charset="-78"/>
              </a:rPr>
              <a:t>ورقـــلـــة</a:t>
            </a:r>
            <a:r>
              <a:rPr lang="ar-DZ" sz="4400" b="1" dirty="0" smtClean="0">
                <a:latin typeface="Simplified Arabic" pitchFamily="18" charset="-78"/>
                <a:cs typeface="Simplified Arabic" pitchFamily="18" charset="-78"/>
              </a:rPr>
              <a:t/>
            </a:r>
            <a:br>
              <a:rPr lang="ar-DZ" sz="4400" b="1" dirty="0" smtClean="0">
                <a:latin typeface="Simplified Arabic" pitchFamily="18" charset="-78"/>
                <a:cs typeface="Simplified Arabic" pitchFamily="18" charset="-78"/>
              </a:rPr>
            </a:br>
            <a:r>
              <a:rPr lang="ar-DZ" sz="4400" b="1" dirty="0" smtClean="0">
                <a:latin typeface="Simplified Arabic" pitchFamily="18" charset="-78"/>
                <a:cs typeface="Simplified Arabic" pitchFamily="18" charset="-78"/>
              </a:rPr>
              <a:t>كـلـيـة الـعـلـوم الإنـسـانـيـة و الاجـتـمـاعـيـة</a:t>
            </a:r>
            <a:br>
              <a:rPr lang="ar-DZ" sz="4400" b="1" dirty="0" smtClean="0">
                <a:latin typeface="Simplified Arabic" pitchFamily="18" charset="-78"/>
                <a:cs typeface="Simplified Arabic" pitchFamily="18" charset="-78"/>
              </a:rPr>
            </a:br>
            <a:r>
              <a:rPr lang="ar-DZ" sz="4400" b="1" dirty="0" smtClean="0">
                <a:latin typeface="Simplified Arabic" pitchFamily="18" charset="-78"/>
                <a:cs typeface="Simplified Arabic" pitchFamily="18" charset="-78"/>
              </a:rPr>
              <a:t>قـسـم عـلـوم الإعـلام و الاتـصـال</a:t>
            </a:r>
            <a:br>
              <a:rPr lang="ar-DZ" sz="4400" b="1" dirty="0" smtClean="0">
                <a:latin typeface="Simplified Arabic" pitchFamily="18" charset="-78"/>
                <a:cs typeface="Simplified Arabic" pitchFamily="18" charset="-78"/>
              </a:rPr>
            </a:br>
            <a:r>
              <a:rPr lang="ar-DZ" sz="4400" b="1" dirty="0" smtClean="0">
                <a:latin typeface="Simplified Arabic" pitchFamily="18" charset="-78"/>
                <a:cs typeface="Simplified Arabic" pitchFamily="18" charset="-78"/>
              </a:rPr>
              <a:t> ملصق علمي حول موضوع مذكرة تخرج يتم إعدادها لنيل شهادة </a:t>
            </a:r>
            <a:r>
              <a:rPr lang="ar-DZ" sz="4400" b="1" dirty="0" err="1" smtClean="0">
                <a:latin typeface="Simplified Arabic" pitchFamily="18" charset="-78"/>
                <a:cs typeface="Simplified Arabic" pitchFamily="18" charset="-78"/>
              </a:rPr>
              <a:t>الماستر</a:t>
            </a:r>
            <a:r>
              <a:rPr lang="ar-DZ" sz="4400" b="1" dirty="0" smtClean="0">
                <a:latin typeface="Simplified Arabic" pitchFamily="18" charset="-78"/>
                <a:cs typeface="Simplified Arabic" pitchFamily="18" charset="-78"/>
              </a:rPr>
              <a:t> ضمن تخصص التكنولوجيا الحديثة للاتصال</a:t>
            </a:r>
            <a:r>
              <a:rPr lang="ar-DZ" sz="4000" dirty="0" smtClean="0">
                <a:latin typeface="Simplified Arabic" pitchFamily="18" charset="-78"/>
                <a:cs typeface="Simplified Arabic" pitchFamily="18" charset="-78"/>
              </a:rPr>
              <a:t/>
            </a:r>
            <a:br>
              <a:rPr lang="ar-DZ" sz="4000" dirty="0" smtClean="0">
                <a:latin typeface="Simplified Arabic" pitchFamily="18" charset="-78"/>
                <a:cs typeface="Simplified Arabic" pitchFamily="18" charset="-78"/>
              </a:rPr>
            </a:br>
            <a:r>
              <a:rPr lang="ar-DZ" sz="4400" b="1" u="sng" dirty="0" smtClean="0">
                <a:latin typeface="Simplified Arabic" pitchFamily="18" charset="-78"/>
                <a:cs typeface="Simplified Arabic" pitchFamily="18" charset="-78"/>
              </a:rPr>
              <a:t>إعداد الطلبة:</a:t>
            </a:r>
            <a:r>
              <a:rPr lang="ar-DZ" sz="4400" b="1" dirty="0" smtClean="0">
                <a:latin typeface="Simplified Arabic" pitchFamily="18" charset="-78"/>
                <a:cs typeface="Simplified Arabic" pitchFamily="18" charset="-78"/>
              </a:rPr>
              <a:t>  </a:t>
            </a:r>
            <a:r>
              <a:rPr lang="ar-DZ" sz="4400" b="1" dirty="0" err="1" smtClean="0">
                <a:latin typeface="Simplified Arabic" pitchFamily="18" charset="-78"/>
                <a:cs typeface="Simplified Arabic" pitchFamily="18" charset="-78"/>
              </a:rPr>
              <a:t>مامي</a:t>
            </a:r>
            <a:r>
              <a:rPr lang="ar-DZ" sz="4400" b="1" dirty="0" smtClean="0">
                <a:latin typeface="Simplified Arabic" pitchFamily="18" charset="-78"/>
                <a:cs typeface="Simplified Arabic" pitchFamily="18" charset="-78"/>
              </a:rPr>
              <a:t> اسحاق </a:t>
            </a:r>
            <a:r>
              <a:rPr lang="fr-FR" sz="4400" b="1" dirty="0" smtClean="0">
                <a:latin typeface="Simplified Arabic" pitchFamily="18" charset="-78"/>
                <a:cs typeface="Simplified Arabic" pitchFamily="18" charset="-78"/>
              </a:rPr>
              <a:t>                                                                          ishaksago@gmail.com</a:t>
            </a:r>
            <a:r>
              <a:rPr lang="ar-DZ" sz="4400" b="1" u="sng" dirty="0" smtClean="0">
                <a:latin typeface="Simplified Arabic" pitchFamily="18" charset="-78"/>
                <a:cs typeface="Simplified Arabic" pitchFamily="18" charset="-78"/>
              </a:rPr>
              <a:t> </a:t>
            </a:r>
            <a:r>
              <a:rPr lang="ar-DZ" sz="4400" dirty="0" smtClean="0">
                <a:latin typeface="Simplified Arabic" pitchFamily="18" charset="-78"/>
                <a:cs typeface="Simplified Arabic" pitchFamily="18" charset="-78"/>
              </a:rPr>
              <a:t>إ</a:t>
            </a:r>
            <a:r>
              <a:rPr lang="ar-DZ" sz="4400" b="1" dirty="0" smtClean="0">
                <a:latin typeface="Simplified Arabic" pitchFamily="18" charset="-78"/>
                <a:cs typeface="Simplified Arabic" pitchFamily="18" charset="-78"/>
              </a:rPr>
              <a:t>شراف الأستاذ:صالحي عبد الرحمان </a:t>
            </a:r>
            <a:r>
              <a:rPr lang="ar-DZ" sz="4000" dirty="0" smtClean="0">
                <a:latin typeface="Simplified Arabic" pitchFamily="18" charset="-78"/>
                <a:cs typeface="Simplified Arabic" pitchFamily="18" charset="-78"/>
              </a:rPr>
              <a:t/>
            </a:r>
            <a:br>
              <a:rPr lang="ar-DZ" sz="4000" dirty="0" smtClean="0">
                <a:latin typeface="Simplified Arabic" pitchFamily="18" charset="-78"/>
                <a:cs typeface="Simplified Arabic" pitchFamily="18" charset="-78"/>
              </a:rPr>
            </a:br>
            <a:r>
              <a:rPr lang="fr-FR" sz="4000" dirty="0" smtClean="0">
                <a:latin typeface="Simplified Arabic" pitchFamily="18" charset="-78"/>
                <a:cs typeface="Simplified Arabic" pitchFamily="18" charset="-78"/>
              </a:rPr>
              <a:t>                  </a:t>
            </a:r>
            <a:r>
              <a:rPr lang="ar-DZ" sz="4000" b="1" dirty="0" smtClean="0">
                <a:latin typeface="Simplified Arabic" pitchFamily="18" charset="-78"/>
                <a:cs typeface="Simplified Arabic" pitchFamily="18" charset="-78"/>
              </a:rPr>
              <a:t>رحيم </a:t>
            </a:r>
            <a:r>
              <a:rPr lang="ar-DZ" sz="4000" b="1" dirty="0" err="1" smtClean="0">
                <a:latin typeface="Simplified Arabic" pitchFamily="18" charset="-78"/>
                <a:cs typeface="Simplified Arabic" pitchFamily="18" charset="-78"/>
              </a:rPr>
              <a:t>زبيدة</a:t>
            </a:r>
            <a:r>
              <a:rPr lang="ar-DZ" sz="4000" b="1" dirty="0" smtClean="0">
                <a:latin typeface="Simplified Arabic" pitchFamily="18" charset="-78"/>
                <a:cs typeface="Simplified Arabic" pitchFamily="18" charset="-78"/>
              </a:rPr>
              <a:t>   </a:t>
            </a:r>
            <a:r>
              <a:rPr lang="fr-FR" sz="4000" b="1" dirty="0" smtClean="0">
                <a:latin typeface="Simplified Arabic" pitchFamily="18" charset="-78"/>
                <a:cs typeface="Simplified Arabic" pitchFamily="18" charset="-78"/>
              </a:rPr>
              <a:t>manarzizo8@gmail.com</a:t>
            </a:r>
            <a:r>
              <a:rPr lang="ar-DZ" sz="4000" b="1" dirty="0" smtClean="0">
                <a:latin typeface="Simplified Arabic" pitchFamily="18" charset="-78"/>
                <a:cs typeface="Simplified Arabic" pitchFamily="18" charset="-78"/>
              </a:rPr>
              <a:t> </a:t>
            </a:r>
            <a:r>
              <a:rPr lang="fr-FR" sz="4000" b="1" dirty="0" smtClean="0">
                <a:latin typeface="Simplified Arabic" pitchFamily="18" charset="-78"/>
                <a:cs typeface="Simplified Arabic" pitchFamily="18" charset="-78"/>
              </a:rPr>
              <a:t>                                                                                                                                     </a:t>
            </a:r>
            <a:r>
              <a:rPr lang="ar-DZ" sz="4000" b="1" dirty="0" smtClean="0">
                <a:latin typeface="Simplified Arabic" pitchFamily="18" charset="-78"/>
                <a:cs typeface="Simplified Arabic" pitchFamily="18" charset="-78"/>
              </a:rPr>
              <a:t>                                                                                                                                                            </a:t>
            </a:r>
            <a:r>
              <a:rPr lang="ar-DZ" sz="4000" dirty="0" smtClean="0">
                <a:latin typeface="Times New Roman" pitchFamily="18" charset="0"/>
                <a:cs typeface="Arial" pitchFamily="34" charset="0"/>
              </a:rPr>
              <a:t>.</a:t>
            </a:r>
            <a:endParaRPr lang="ar-DZ" sz="4000" dirty="0"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5193739" y="7633272"/>
            <a:ext cx="14074426" cy="34419824"/>
          </a:xfrm>
          <a:blipFill>
            <a:blip r:embed="rId3" cstate="print"/>
            <a:stretch>
              <a:fillRect/>
            </a:stretch>
          </a:blipFill>
        </p:spPr>
        <p:style>
          <a:lnRef idx="1">
            <a:schemeClr val="dk1"/>
          </a:lnRef>
          <a:fillRef idx="1002">
            <a:schemeClr val="lt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just"/>
            <a:endParaRPr lang="fr-FR" sz="4000" dirty="0" smtClean="0">
              <a:solidFill>
                <a:schemeClr val="tx1"/>
              </a:solidFill>
              <a:latin typeface="Times New Roman" pitchFamily="18" charset="0"/>
              <a:cs typeface="Arial" pitchFamily="34" charset="0"/>
            </a:endParaRPr>
          </a:p>
          <a:p>
            <a:pPr algn="r" rtl="1"/>
            <a:endParaRPr lang="ar-DZ" sz="4000" dirty="0" smtClean="0">
              <a:solidFill>
                <a:schemeClr val="tx1"/>
              </a:solidFill>
              <a:latin typeface="Times New Roman" pitchFamily="18" charset="0"/>
              <a:cs typeface="Arial" pitchFamily="34" charset="0"/>
            </a:endParaRPr>
          </a:p>
          <a:p>
            <a:r>
              <a:rPr lang="ar-DZ" sz="4000" dirty="0" smtClean="0">
                <a:solidFill>
                  <a:schemeClr val="tx1"/>
                </a:solidFill>
                <a:latin typeface="Times New Roman" pitchFamily="18" charset="0"/>
                <a:cs typeface="Arial" pitchFamily="34" charset="0"/>
              </a:rPr>
              <a:t>  </a:t>
            </a:r>
            <a:r>
              <a:rPr lang="ar-DZ" sz="4000" b="1" dirty="0" smtClean="0">
                <a:solidFill>
                  <a:schemeClr val="tx1"/>
                </a:solidFill>
                <a:latin typeface="Times New Roman" pitchFamily="18" charset="0"/>
                <a:cs typeface="Arial" pitchFamily="34" charset="0"/>
              </a:rPr>
              <a:t>شهد القرن الواحد والعشرين قفزات كبيرة في الاستخدام المتزايد لأدوات تكنولوجية مختلفة من أهمها تكنولوجيا الاعلام و </a:t>
            </a:r>
            <a:r>
              <a:rPr lang="ar-DZ" sz="4000" b="1" dirty="0" err="1" smtClean="0">
                <a:solidFill>
                  <a:schemeClr val="tx1"/>
                </a:solidFill>
                <a:latin typeface="Times New Roman" pitchFamily="18" charset="0"/>
                <a:cs typeface="Arial" pitchFamily="34" charset="0"/>
              </a:rPr>
              <a:t>الاتصال .</a:t>
            </a:r>
            <a:r>
              <a:rPr lang="ar-DZ" sz="4000" b="1" dirty="0" smtClean="0">
                <a:solidFill>
                  <a:schemeClr val="tx1"/>
                </a:solidFill>
              </a:rPr>
              <a:t> فهذه الثروة الرقمية و المعلوماتية تمثل فرصة أمام المؤسسات لتحقيق قفزة مهمة و معتبرة لتطوير خدماتها و طاقتها الانتاجية و </a:t>
            </a:r>
            <a:r>
              <a:rPr lang="ar-DZ" sz="4000" b="1" dirty="0" err="1" smtClean="0">
                <a:solidFill>
                  <a:schemeClr val="tx1"/>
                </a:solidFill>
              </a:rPr>
              <a:t>الابداعية .</a:t>
            </a:r>
            <a:r>
              <a:rPr lang="ar-DZ" sz="4000" b="1" dirty="0" smtClean="0">
                <a:solidFill>
                  <a:schemeClr val="tx1"/>
                </a:solidFill>
              </a:rPr>
              <a:t>                                              </a:t>
            </a:r>
          </a:p>
          <a:p>
            <a:r>
              <a:rPr lang="ar-DZ" sz="4000" b="1" dirty="0" smtClean="0">
                <a:solidFill>
                  <a:schemeClr val="tx1"/>
                </a:solidFill>
                <a:latin typeface="Times New Roman" pitchFamily="18" charset="0"/>
                <a:cs typeface="Arial" pitchFamily="34" charset="0"/>
              </a:rPr>
              <a:t>فالتطور الذي شهده العالم في المجال الاقتصادي </a:t>
            </a:r>
            <a:r>
              <a:rPr lang="ar-DZ" sz="4000" b="1" dirty="0" err="1" smtClean="0">
                <a:solidFill>
                  <a:schemeClr val="tx1"/>
                </a:solidFill>
                <a:latin typeface="Times New Roman" pitchFamily="18" charset="0"/>
                <a:cs typeface="Arial" pitchFamily="34" charset="0"/>
              </a:rPr>
              <a:t>وماترتب</a:t>
            </a:r>
            <a:r>
              <a:rPr lang="ar-DZ" sz="4000" b="1" dirty="0" smtClean="0">
                <a:solidFill>
                  <a:schemeClr val="tx1"/>
                </a:solidFill>
                <a:latin typeface="Times New Roman" pitchFamily="18" charset="0"/>
                <a:cs typeface="Arial" pitchFamily="34" charset="0"/>
              </a:rPr>
              <a:t> عليه من </a:t>
            </a:r>
            <a:r>
              <a:rPr lang="ar-DZ" sz="4000" b="1" dirty="0" err="1" smtClean="0">
                <a:solidFill>
                  <a:schemeClr val="tx1"/>
                </a:solidFill>
                <a:latin typeface="Times New Roman" pitchFamily="18" charset="0"/>
                <a:cs typeface="Arial" pitchFamily="34" charset="0"/>
              </a:rPr>
              <a:t>إنتعاش</a:t>
            </a:r>
            <a:r>
              <a:rPr lang="ar-DZ" sz="4000" b="1" dirty="0" smtClean="0">
                <a:solidFill>
                  <a:schemeClr val="tx1"/>
                </a:solidFill>
                <a:latin typeface="Times New Roman" pitchFamily="18" charset="0"/>
                <a:cs typeface="Arial" pitchFamily="34" charset="0"/>
              </a:rPr>
              <a:t> في حركة اقتصادية و تطور وسائل تكنولوجيا الاعلام و الاتصال بات من الضروري على المؤسسات البريدية أن تتكيف وفق هذه التطورات من خلال تبنيها لأساليب إستراتيجيات تسويقية تمكنها من فهم و تحليل و إشباع حاجات رغبات الزبائن لتحقيق أهدافها </a:t>
            </a:r>
            <a:r>
              <a:rPr lang="ar-DZ" sz="4000" b="1" dirty="0" err="1" smtClean="0">
                <a:solidFill>
                  <a:schemeClr val="tx1"/>
                </a:solidFill>
                <a:latin typeface="Times New Roman" pitchFamily="18" charset="0"/>
                <a:cs typeface="Arial" pitchFamily="34" charset="0"/>
              </a:rPr>
              <a:t>المسطرة .</a:t>
            </a:r>
            <a:r>
              <a:rPr lang="ar-DZ" sz="4000" b="1" dirty="0" smtClean="0">
                <a:solidFill>
                  <a:schemeClr val="tx1"/>
                </a:solidFill>
                <a:latin typeface="Times New Roman" pitchFamily="18" charset="0"/>
                <a:cs typeface="Arial" pitchFamily="34" charset="0"/>
              </a:rPr>
              <a:t> </a:t>
            </a:r>
            <a:endParaRPr lang="ar-DZ" sz="4000" dirty="0" smtClean="0">
              <a:solidFill>
                <a:schemeClr val="tx1"/>
              </a:solidFill>
              <a:latin typeface="Times New Roman" pitchFamily="18" charset="0"/>
              <a:cs typeface="Arial" pitchFamily="34" charset="0"/>
            </a:endParaRPr>
          </a:p>
          <a:p>
            <a:pPr algn="r" rtl="1"/>
            <a:endParaRPr lang="ar-DZ" sz="4000" dirty="0" smtClean="0">
              <a:solidFill>
                <a:schemeClr val="tx1"/>
              </a:solidFill>
              <a:latin typeface="Times New Roman" pitchFamily="18" charset="0"/>
              <a:cs typeface="Arial" pitchFamily="34" charset="0"/>
            </a:endParaRPr>
          </a:p>
          <a:p>
            <a:pPr algn="r" rtl="1"/>
            <a:r>
              <a:rPr lang="ar-DZ" sz="4000" dirty="0" smtClean="0">
                <a:solidFill>
                  <a:schemeClr val="tx1"/>
                </a:solidFill>
                <a:latin typeface="Times New Roman" pitchFamily="18" charset="0"/>
                <a:cs typeface="Arial" pitchFamily="34" charset="0"/>
              </a:rPr>
              <a:t>     </a:t>
            </a:r>
          </a:p>
          <a:p>
            <a:pPr algn="r" rtl="1"/>
            <a:endParaRPr lang="ar-DZ" sz="4000" dirty="0" smtClean="0">
              <a:solidFill>
                <a:schemeClr val="tx1"/>
              </a:solidFill>
              <a:latin typeface="Times New Roman" pitchFamily="18" charset="0"/>
              <a:cs typeface="Arial" pitchFamily="34" charset="0"/>
            </a:endParaRPr>
          </a:p>
          <a:p>
            <a:pPr algn="r" rtl="1"/>
            <a:endParaRPr lang="fr-FR" sz="4000" dirty="0" smtClean="0">
              <a:solidFill>
                <a:schemeClr val="tx1"/>
              </a:solidFill>
              <a:latin typeface="Times New Roman" pitchFamily="18" charset="0"/>
              <a:cs typeface="Arial" pitchFamily="34" charset="0"/>
            </a:endParaRPr>
          </a:p>
          <a:p>
            <a:pPr algn="r" rtl="1"/>
            <a:r>
              <a:rPr lang="ar-DZ" sz="4000" dirty="0" smtClean="0">
                <a:solidFill>
                  <a:schemeClr val="tx1"/>
                </a:solidFill>
                <a:latin typeface="Times New Roman" pitchFamily="18" charset="0"/>
                <a:cs typeface="Arial" pitchFamily="34" charset="0"/>
              </a:rPr>
              <a:t> </a:t>
            </a:r>
            <a:r>
              <a:rPr lang="ar-DZ" sz="4000" b="1" dirty="0" smtClean="0">
                <a:solidFill>
                  <a:schemeClr val="tx1"/>
                </a:solidFill>
                <a:latin typeface="Simplified Arabic" pitchFamily="18" charset="-78"/>
                <a:cs typeface="Simplified Arabic" pitchFamily="18" charset="-78"/>
              </a:rPr>
              <a:t>ومن خلال هذا الطرح يمكننا ان </a:t>
            </a:r>
            <a:r>
              <a:rPr lang="ar-DZ" sz="4000" b="1" smtClean="0">
                <a:solidFill>
                  <a:schemeClr val="tx1"/>
                </a:solidFill>
                <a:latin typeface="Simplified Arabic" pitchFamily="18" charset="-78"/>
                <a:cs typeface="Simplified Arabic" pitchFamily="18" charset="-78"/>
              </a:rPr>
              <a:t>نحدد إشكالية </a:t>
            </a:r>
            <a:r>
              <a:rPr lang="ar-DZ" sz="4000" b="1" dirty="0" smtClean="0">
                <a:solidFill>
                  <a:schemeClr val="tx1"/>
                </a:solidFill>
                <a:latin typeface="Simplified Arabic" pitchFamily="18" charset="-78"/>
                <a:cs typeface="Simplified Arabic" pitchFamily="18" charset="-78"/>
              </a:rPr>
              <a:t>البحث الذي نحن بصدد دراستها في السؤال التالي: كيف تساهم تكنولوجيا الاعلام والاتصال في تحسين الخدمة الادارية داخل مؤسسة بريد الجزائر </a:t>
            </a:r>
            <a:r>
              <a:rPr lang="ar-DZ" sz="4000" b="1" dirty="0" err="1" smtClean="0">
                <a:solidFill>
                  <a:schemeClr val="tx1"/>
                </a:solidFill>
                <a:latin typeface="Simplified Arabic" pitchFamily="18" charset="-78"/>
                <a:cs typeface="Simplified Arabic" pitchFamily="18" charset="-78"/>
              </a:rPr>
              <a:t>تقرت</a:t>
            </a:r>
            <a:r>
              <a:rPr lang="ar-DZ" sz="4000" b="1" dirty="0" smtClean="0">
                <a:solidFill>
                  <a:schemeClr val="tx1"/>
                </a:solidFill>
                <a:latin typeface="Simplified Arabic" pitchFamily="18" charset="-78"/>
                <a:cs typeface="Simplified Arabic" pitchFamily="18" charset="-78"/>
              </a:rPr>
              <a:t> </a:t>
            </a:r>
            <a:r>
              <a:rPr lang="ar-DZ" sz="4000" b="1" dirty="0" err="1" smtClean="0">
                <a:solidFill>
                  <a:schemeClr val="tx1"/>
                </a:solidFill>
                <a:latin typeface="Simplified Arabic" pitchFamily="18" charset="-78"/>
                <a:cs typeface="Simplified Arabic" pitchFamily="18" charset="-78"/>
              </a:rPr>
              <a:t>؟</a:t>
            </a:r>
            <a:endParaRPr lang="ar-DZ" sz="4000" b="1" dirty="0" smtClean="0">
              <a:solidFill>
                <a:schemeClr val="tx1"/>
              </a:solidFill>
              <a:latin typeface="Simplified Arabic" pitchFamily="18" charset="-78"/>
              <a:cs typeface="Simplified Arabic" pitchFamily="18" charset="-78"/>
            </a:endParaRPr>
          </a:p>
          <a:p>
            <a:pPr algn="r" rtl="1"/>
            <a:endParaRPr lang="ar-DZ" sz="4000" dirty="0" smtClean="0">
              <a:solidFill>
                <a:schemeClr val="tx1"/>
              </a:solidFill>
              <a:latin typeface="Times New Roman" pitchFamily="18" charset="0"/>
              <a:cs typeface="Arial" pitchFamily="34" charset="0"/>
            </a:endParaRPr>
          </a:p>
          <a:p>
            <a:pPr algn="r" rtl="1"/>
            <a:endParaRPr lang="ar-DZ" sz="4000" dirty="0" smtClean="0">
              <a:solidFill>
                <a:schemeClr val="tx1"/>
              </a:solidFill>
              <a:latin typeface="Times New Roman" pitchFamily="18" charset="0"/>
              <a:cs typeface="Arial" pitchFamily="34" charset="0"/>
            </a:endParaRPr>
          </a:p>
          <a:p>
            <a:pPr algn="r" rtl="1"/>
            <a:endParaRPr lang="ar-DZ" sz="4000" dirty="0" smtClean="0">
              <a:solidFill>
                <a:schemeClr val="tx1"/>
              </a:solidFill>
              <a:latin typeface="Times New Roman" pitchFamily="18" charset="0"/>
              <a:cs typeface="Arial" pitchFamily="34" charset="0"/>
            </a:endParaRPr>
          </a:p>
          <a:p>
            <a:pPr algn="r" rtl="1"/>
            <a:endParaRPr lang="fr-FR" sz="4000" b="1" dirty="0" smtClean="0">
              <a:solidFill>
                <a:schemeClr val="tx1"/>
              </a:solidFill>
              <a:latin typeface="Simplified Arabic" pitchFamily="18" charset="-78"/>
              <a:cs typeface="Simplified Arabic" pitchFamily="18" charset="-78"/>
            </a:endParaRPr>
          </a:p>
          <a:p>
            <a:pPr algn="r" rtl="1"/>
            <a:endParaRPr lang="fr-FR" sz="4000" b="1" dirty="0" smtClean="0">
              <a:solidFill>
                <a:schemeClr val="tx1"/>
              </a:solidFill>
              <a:latin typeface="Simplified Arabic" pitchFamily="18" charset="-78"/>
              <a:cs typeface="Simplified Arabic" pitchFamily="18" charset="-78"/>
            </a:endParaRPr>
          </a:p>
          <a:p>
            <a:pPr algn="r" rtl="1"/>
            <a:r>
              <a:rPr lang="ar-DZ" sz="4000" b="1" dirty="0" smtClean="0">
                <a:solidFill>
                  <a:schemeClr val="tx1"/>
                </a:solidFill>
                <a:latin typeface="Simplified Arabic" pitchFamily="18" charset="-78"/>
                <a:cs typeface="Simplified Arabic" pitchFamily="18" charset="-78"/>
              </a:rPr>
              <a:t>1-</a:t>
            </a:r>
            <a:r>
              <a:rPr lang="ar-DZ" sz="4000" b="1" dirty="0" err="1" smtClean="0">
                <a:solidFill>
                  <a:schemeClr val="tx1"/>
                </a:solidFill>
                <a:latin typeface="Simplified Arabic" pitchFamily="18" charset="-78"/>
                <a:cs typeface="Simplified Arabic" pitchFamily="18" charset="-78"/>
              </a:rPr>
              <a:t>مالمقصود</a:t>
            </a:r>
            <a:r>
              <a:rPr lang="ar-DZ" sz="4000" b="1" dirty="0" smtClean="0">
                <a:solidFill>
                  <a:schemeClr val="tx1"/>
                </a:solidFill>
                <a:latin typeface="Simplified Arabic" pitchFamily="18" charset="-78"/>
                <a:cs typeface="Simplified Arabic" pitchFamily="18" charset="-78"/>
              </a:rPr>
              <a:t> بتكنولوجيا الاعلام و </a:t>
            </a:r>
            <a:r>
              <a:rPr lang="ar-DZ" sz="4000" b="1" dirty="0" err="1" smtClean="0">
                <a:solidFill>
                  <a:schemeClr val="tx1"/>
                </a:solidFill>
                <a:latin typeface="Simplified Arabic" pitchFamily="18" charset="-78"/>
                <a:cs typeface="Simplified Arabic" pitchFamily="18" charset="-78"/>
              </a:rPr>
              <a:t>الاتصال ؟</a:t>
            </a:r>
            <a:r>
              <a:rPr lang="ar-DZ" sz="4000" b="1" dirty="0" smtClean="0">
                <a:solidFill>
                  <a:schemeClr val="tx1"/>
                </a:solidFill>
                <a:latin typeface="Simplified Arabic" pitchFamily="18" charset="-78"/>
                <a:cs typeface="Simplified Arabic" pitchFamily="18" charset="-78"/>
              </a:rPr>
              <a:t>                     </a:t>
            </a:r>
          </a:p>
          <a:p>
            <a:pPr algn="r" rtl="1"/>
            <a:r>
              <a:rPr lang="fr-FR" sz="4000" b="1" dirty="0" smtClean="0">
                <a:solidFill>
                  <a:schemeClr val="tx1"/>
                </a:solidFill>
                <a:latin typeface="Simplified Arabic" pitchFamily="18" charset="-78"/>
                <a:cs typeface="Simplified Arabic" pitchFamily="18" charset="-78"/>
              </a:rPr>
              <a:t>2</a:t>
            </a:r>
            <a:r>
              <a:rPr lang="ar-DZ" sz="4000" b="1" dirty="0" smtClean="0">
                <a:solidFill>
                  <a:schemeClr val="tx1"/>
                </a:solidFill>
                <a:latin typeface="Simplified Arabic" pitchFamily="18" charset="-78"/>
                <a:cs typeface="Simplified Arabic" pitchFamily="18" charset="-78"/>
              </a:rPr>
              <a:t>-</a:t>
            </a:r>
            <a:r>
              <a:rPr lang="ar-DZ" sz="4000" b="1" dirty="0" err="1" smtClean="0">
                <a:solidFill>
                  <a:schemeClr val="tx1"/>
                </a:solidFill>
              </a:rPr>
              <a:t>ماالمقصود</a:t>
            </a:r>
            <a:r>
              <a:rPr lang="ar-DZ" sz="4000" b="1" dirty="0" smtClean="0">
                <a:solidFill>
                  <a:schemeClr val="tx1"/>
                </a:solidFill>
              </a:rPr>
              <a:t> بالخدمة الادارية </a:t>
            </a:r>
            <a:r>
              <a:rPr lang="ar-DZ" sz="4000" b="1" dirty="0" err="1" smtClean="0">
                <a:solidFill>
                  <a:schemeClr val="tx1"/>
                </a:solidFill>
              </a:rPr>
              <a:t>وماهي</a:t>
            </a:r>
            <a:r>
              <a:rPr lang="ar-DZ" sz="4000" b="1" dirty="0" smtClean="0">
                <a:solidFill>
                  <a:schemeClr val="tx1"/>
                </a:solidFill>
              </a:rPr>
              <a:t> اهم الخدمات التي تقدمها مؤسسة بريد الجزائر </a:t>
            </a:r>
            <a:r>
              <a:rPr lang="ar-DZ" sz="4000" b="1" dirty="0" err="1" smtClean="0">
                <a:solidFill>
                  <a:schemeClr val="tx1"/>
                </a:solidFill>
              </a:rPr>
              <a:t>بتقرت</a:t>
            </a:r>
            <a:r>
              <a:rPr lang="ar-DZ" sz="4000" b="1" dirty="0" smtClean="0">
                <a:solidFill>
                  <a:schemeClr val="tx1"/>
                </a:solidFill>
              </a:rPr>
              <a:t> </a:t>
            </a:r>
            <a:r>
              <a:rPr lang="ar-DZ" sz="4000" b="1" dirty="0" err="1" smtClean="0">
                <a:solidFill>
                  <a:schemeClr val="tx1"/>
                </a:solidFill>
              </a:rPr>
              <a:t>؟</a:t>
            </a:r>
            <a:endParaRPr lang="ar-DZ" sz="4000" b="1" dirty="0" smtClean="0">
              <a:solidFill>
                <a:schemeClr val="tx1"/>
              </a:solidFill>
            </a:endParaRPr>
          </a:p>
          <a:p>
            <a:pPr algn="r" rtl="1"/>
            <a:r>
              <a:rPr lang="ar-DZ" sz="4000" b="1" dirty="0" smtClean="0">
                <a:solidFill>
                  <a:schemeClr val="tx1"/>
                </a:solidFill>
                <a:latin typeface="Simplified Arabic" pitchFamily="18" charset="-78"/>
                <a:cs typeface="Simplified Arabic" pitchFamily="18" charset="-78"/>
              </a:rPr>
              <a:t>3-</a:t>
            </a:r>
            <a:r>
              <a:rPr lang="ar-DZ" sz="4000" b="1" dirty="0" err="1" smtClean="0">
                <a:solidFill>
                  <a:schemeClr val="tx1"/>
                </a:solidFill>
              </a:rPr>
              <a:t>ماهي</a:t>
            </a:r>
            <a:r>
              <a:rPr lang="ar-DZ" sz="4000" b="1" dirty="0" smtClean="0">
                <a:solidFill>
                  <a:schemeClr val="tx1"/>
                </a:solidFill>
              </a:rPr>
              <a:t> وسائل الاتصال الحديثة التي تعتمد عليها مؤسسة بريد الجزائر </a:t>
            </a:r>
            <a:r>
              <a:rPr lang="ar-DZ" sz="4000" b="1" dirty="0" err="1" smtClean="0">
                <a:solidFill>
                  <a:schemeClr val="tx1"/>
                </a:solidFill>
              </a:rPr>
              <a:t>بتقرت</a:t>
            </a:r>
            <a:r>
              <a:rPr lang="ar-DZ" sz="4000" b="1" dirty="0" smtClean="0">
                <a:solidFill>
                  <a:schemeClr val="tx1"/>
                </a:solidFill>
              </a:rPr>
              <a:t> </a:t>
            </a:r>
            <a:r>
              <a:rPr lang="ar-DZ" sz="4000" b="1" dirty="0" err="1" smtClean="0">
                <a:solidFill>
                  <a:schemeClr val="tx1"/>
                </a:solidFill>
              </a:rPr>
              <a:t>؟</a:t>
            </a:r>
            <a:endParaRPr lang="ar-DZ" sz="4000" b="1" dirty="0" smtClean="0">
              <a:solidFill>
                <a:schemeClr val="tx1"/>
              </a:solidFill>
            </a:endParaRPr>
          </a:p>
          <a:p>
            <a:pPr algn="r" rtl="1"/>
            <a:r>
              <a:rPr lang="ar-DZ" sz="4000" b="1" dirty="0" smtClean="0">
                <a:solidFill>
                  <a:schemeClr val="tx1"/>
                </a:solidFill>
                <a:latin typeface="Simplified Arabic" pitchFamily="18" charset="-78"/>
                <a:cs typeface="Simplified Arabic" pitchFamily="18" charset="-78"/>
              </a:rPr>
              <a:t>4-</a:t>
            </a:r>
            <a:r>
              <a:rPr lang="ar-DZ" sz="4000" b="1" dirty="0" smtClean="0">
                <a:solidFill>
                  <a:schemeClr val="tx1"/>
                </a:solidFill>
              </a:rPr>
              <a:t>كيف اثرت هذه الوسائل على الخدمات الادارية التي تقدمها مؤسسة بريد </a:t>
            </a:r>
            <a:r>
              <a:rPr lang="ar-DZ" sz="4000" b="1" dirty="0" err="1" smtClean="0">
                <a:solidFill>
                  <a:schemeClr val="tx1"/>
                </a:solidFill>
              </a:rPr>
              <a:t>الجزائر ؟</a:t>
            </a:r>
            <a:endParaRPr lang="ar-DZ" sz="4000" b="1" dirty="0" smtClean="0">
              <a:solidFill>
                <a:schemeClr val="tx1"/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4" name="عنوان فرعي 2"/>
          <p:cNvSpPr txBox="1">
            <a:spLocks/>
          </p:cNvSpPr>
          <p:nvPr/>
        </p:nvSpPr>
        <p:spPr>
          <a:xfrm>
            <a:off x="1080171" y="7633272"/>
            <a:ext cx="14041560" cy="2786709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style>
          <a:lnRef idx="1">
            <a:schemeClr val="dk1"/>
          </a:lnRef>
          <a:fillRef idx="1002">
            <a:schemeClr val="lt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lIns="417232" tIns="208616" rIns="417232" bIns="208616" rtlCol="1">
            <a:normAutofit/>
          </a:bodyPr>
          <a:lstStyle/>
          <a:p>
            <a:pPr lvl="0" algn="just">
              <a:spcBef>
                <a:spcPct val="20000"/>
              </a:spcBef>
              <a:defRPr/>
            </a:pPr>
            <a:endParaRPr lang="ar-DZ" sz="4000" dirty="0" smtClean="0">
              <a:latin typeface="Times New Roman" pitchFamily="18" charset="0"/>
              <a:cs typeface="Arial" pitchFamily="34" charset="0"/>
            </a:endParaRPr>
          </a:p>
          <a:p>
            <a:pPr lvl="0" algn="just">
              <a:spcBef>
                <a:spcPct val="20000"/>
              </a:spcBef>
              <a:defRPr/>
            </a:pPr>
            <a:r>
              <a:rPr lang="ar-DZ" sz="4000" dirty="0" smtClean="0">
                <a:latin typeface="Times New Roman" pitchFamily="18" charset="0"/>
                <a:cs typeface="Arial" pitchFamily="34" charset="0"/>
              </a:rPr>
              <a:t>   </a:t>
            </a:r>
          </a:p>
          <a:p>
            <a:pPr lvl="0" algn="just">
              <a:spcBef>
                <a:spcPct val="20000"/>
              </a:spcBef>
              <a:defRPr/>
            </a:pPr>
            <a:endParaRPr kumimoji="0" lang="ar-DZ" sz="40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ea typeface="+mn-ea"/>
              <a:cs typeface="Arial" pitchFamily="34" charset="0"/>
            </a:endParaRPr>
          </a:p>
          <a:p>
            <a:r>
              <a:rPr lang="ar-DZ" sz="4000" b="1" dirty="0" smtClean="0"/>
              <a:t>يتطلب القيام </a:t>
            </a:r>
            <a:r>
              <a:rPr lang="ar-DZ" sz="4000" b="1" dirty="0" err="1" smtClean="0"/>
              <a:t>باي</a:t>
            </a:r>
            <a:r>
              <a:rPr lang="ar-DZ" sz="4000" b="1" dirty="0" smtClean="0"/>
              <a:t> دراسة علمية، إتباع خطوات فكرية منظمة، بهدف الوصول إلى نتيجة معينة، وذلك بإتباع منهج يتناسب مع الدراسة المبحوث فيها.</a:t>
            </a:r>
            <a:endParaRPr lang="fr-FR" sz="4000" b="1" dirty="0" smtClean="0"/>
          </a:p>
          <a:p>
            <a:r>
              <a:rPr lang="ar-DZ" sz="4000" b="1" dirty="0" smtClean="0"/>
              <a:t>و </a:t>
            </a:r>
            <a:r>
              <a:rPr lang="ar-SA" sz="4000" b="1" dirty="0" smtClean="0"/>
              <a:t>بحكم طبيعة الموضوع الذي نود دراسته و نوع المعلومات المتوفرة عنه يمكننا </a:t>
            </a:r>
            <a:r>
              <a:rPr lang="ar-SA" sz="4000" b="1" dirty="0" err="1" smtClean="0"/>
              <a:t>الإعتماد</a:t>
            </a:r>
            <a:r>
              <a:rPr lang="ar-SA" sz="4000" b="1" dirty="0" smtClean="0"/>
              <a:t> على المنهج الوصفي في شقه النظري و كذلك أسلوب دراسة الحالة في شقه التطبيقي</a:t>
            </a:r>
            <a:r>
              <a:rPr lang="fr-FR" sz="4000" b="1" dirty="0" smtClean="0"/>
              <a:t>.</a:t>
            </a:r>
          </a:p>
          <a:p>
            <a:pPr lvl="0" algn="just">
              <a:spcBef>
                <a:spcPct val="20000"/>
              </a:spcBef>
              <a:defRPr/>
            </a:pPr>
            <a:endParaRPr kumimoji="0" lang="ar-DZ" sz="40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ea typeface="+mn-ea"/>
              <a:cs typeface="Arial" pitchFamily="34" charset="0"/>
            </a:endParaRPr>
          </a:p>
          <a:p>
            <a:pPr lvl="0" algn="just">
              <a:spcBef>
                <a:spcPct val="20000"/>
              </a:spcBef>
              <a:defRPr/>
            </a:pPr>
            <a:endParaRPr lang="ar-DZ" sz="4000" dirty="0" smtClean="0">
              <a:latin typeface="Times New Roman" pitchFamily="18" charset="0"/>
              <a:cs typeface="Arial" pitchFamily="34" charset="0"/>
            </a:endParaRPr>
          </a:p>
          <a:p>
            <a:pPr lvl="0" algn="just">
              <a:spcBef>
                <a:spcPct val="20000"/>
              </a:spcBef>
              <a:defRPr/>
            </a:pPr>
            <a:endParaRPr lang="ar-DZ" sz="4000" dirty="0" smtClean="0">
              <a:latin typeface="Times New Roman" pitchFamily="18" charset="0"/>
              <a:cs typeface="Arial" pitchFamily="34" charset="0"/>
            </a:endParaRPr>
          </a:p>
          <a:p>
            <a:pPr lvl="0" algn="just">
              <a:spcBef>
                <a:spcPct val="20000"/>
              </a:spcBef>
              <a:defRPr/>
            </a:pPr>
            <a:endParaRPr lang="fr-FR" sz="4000" dirty="0">
              <a:latin typeface="Times New Roman" pitchFamily="18" charset="0"/>
              <a:cs typeface="Arial" pitchFamily="34" charset="0"/>
            </a:endParaRPr>
          </a:p>
          <a:p>
            <a:r>
              <a:rPr lang="ar-DZ" sz="4000" b="1" dirty="0" smtClean="0">
                <a:latin typeface="Simplified Arabic" pitchFamily="18" charset="-78"/>
                <a:cs typeface="Simplified Arabic" pitchFamily="18" charset="-78"/>
              </a:rPr>
              <a:t>  </a:t>
            </a:r>
            <a:endParaRPr lang="fr-FR" sz="4000" b="1" dirty="0" smtClean="0">
              <a:latin typeface="Simplified Arabic" pitchFamily="18" charset="-78"/>
              <a:cs typeface="Simplified Arabic" pitchFamily="18" charset="-78"/>
            </a:endParaRPr>
          </a:p>
          <a:p>
            <a:endParaRPr lang="fr-FR" sz="4000" b="1" dirty="0" smtClean="0">
              <a:latin typeface="Simplified Arabic" pitchFamily="18" charset="-78"/>
              <a:cs typeface="Simplified Arabic" pitchFamily="18" charset="-78"/>
            </a:endParaRPr>
          </a:p>
          <a:p>
            <a:r>
              <a:rPr lang="ar-DZ" sz="4000" b="1" dirty="0" smtClean="0">
                <a:latin typeface="Simplified Arabic" pitchFamily="18" charset="-78"/>
                <a:cs typeface="Simplified Arabic" pitchFamily="18" charset="-78"/>
              </a:rPr>
              <a:t> </a:t>
            </a:r>
            <a:r>
              <a:rPr lang="ar-SA" sz="4000" b="1" dirty="0" smtClean="0">
                <a:latin typeface="Simplified Arabic" pitchFamily="18" charset="-78"/>
                <a:cs typeface="Simplified Arabic" pitchFamily="18" charset="-78"/>
              </a:rPr>
              <a:t>تتحدد أدوات البحث حسب نوع المنهج المتبع، ولأننا اعتمدنا في دراستنا على</a:t>
            </a:r>
            <a:endParaRPr lang="fr-FR" sz="4000" b="1" dirty="0" smtClean="0">
              <a:latin typeface="Simplified Arabic" pitchFamily="18" charset="-78"/>
              <a:cs typeface="Simplified Arabic" pitchFamily="18" charset="-78"/>
            </a:endParaRPr>
          </a:p>
          <a:p>
            <a:r>
              <a:rPr lang="ar-DZ" sz="4000" b="1" dirty="0" err="1" smtClean="0">
                <a:latin typeface="Simplified Arabic" pitchFamily="18" charset="-78"/>
                <a:cs typeface="Simplified Arabic" pitchFamily="18" charset="-78"/>
              </a:rPr>
              <a:t>ال</a:t>
            </a:r>
            <a:r>
              <a:rPr lang="ar-SA" sz="4000" b="1" dirty="0" smtClean="0">
                <a:latin typeface="Simplified Arabic" pitchFamily="18" charset="-78"/>
                <a:cs typeface="Simplified Arabic" pitchFamily="18" charset="-78"/>
              </a:rPr>
              <a:t>منهج </a:t>
            </a:r>
            <a:r>
              <a:rPr lang="ar-DZ" sz="4000" b="1" dirty="0" smtClean="0">
                <a:latin typeface="Simplified Arabic" pitchFamily="18" charset="-78"/>
                <a:cs typeface="Simplified Arabic" pitchFamily="18" charset="-78"/>
              </a:rPr>
              <a:t>الوصفي التحليلي </a:t>
            </a:r>
            <a:r>
              <a:rPr lang="ar-SA" sz="4000" b="1" dirty="0" smtClean="0">
                <a:latin typeface="Simplified Arabic" pitchFamily="18" charset="-78"/>
                <a:cs typeface="Simplified Arabic" pitchFamily="18" charset="-78"/>
              </a:rPr>
              <a:t>ف</a:t>
            </a:r>
            <a:r>
              <a:rPr lang="ar-DZ" sz="4000" b="1" dirty="0" smtClean="0">
                <a:latin typeface="Simplified Arabic" pitchFamily="18" charset="-78"/>
                <a:cs typeface="Simplified Arabic" pitchFamily="18" charset="-78"/>
              </a:rPr>
              <a:t>إن</a:t>
            </a:r>
            <a:r>
              <a:rPr lang="ar-SA" sz="4000" b="1" dirty="0" smtClean="0">
                <a:latin typeface="Simplified Arabic" pitchFamily="18" charset="-78"/>
                <a:cs typeface="Simplified Arabic" pitchFamily="18" charset="-78"/>
              </a:rPr>
              <a:t> أهم الأدوات المناسبة لتجميع </a:t>
            </a:r>
            <a:r>
              <a:rPr lang="ar-SA" sz="4000" b="1" dirty="0" err="1" smtClean="0">
                <a:latin typeface="Simplified Arabic" pitchFamily="18" charset="-78"/>
                <a:cs typeface="Simplified Arabic" pitchFamily="18" charset="-78"/>
              </a:rPr>
              <a:t>البيانا</a:t>
            </a:r>
            <a:r>
              <a:rPr lang="ar-DZ" sz="4000" b="1" dirty="0" smtClean="0">
                <a:latin typeface="Simplified Arabic" pitchFamily="18" charset="-78"/>
                <a:cs typeface="Simplified Arabic" pitchFamily="18" charset="-78"/>
              </a:rPr>
              <a:t>ت ”ا</a:t>
            </a:r>
            <a:r>
              <a:rPr lang="ar-SA" sz="4000" b="1" dirty="0" smtClean="0">
                <a:latin typeface="Simplified Arabic" pitchFamily="18" charset="-78"/>
                <a:cs typeface="Simplified Arabic" pitchFamily="18" charset="-78"/>
              </a:rPr>
              <a:t>لاستبيان</a:t>
            </a:r>
            <a:r>
              <a:rPr lang="fr-FR" sz="4000" b="1" dirty="0" smtClean="0">
                <a:latin typeface="Simplified Arabic" pitchFamily="18" charset="-78"/>
                <a:cs typeface="Simplified Arabic" pitchFamily="18" charset="-78"/>
              </a:rPr>
              <a:t>.</a:t>
            </a:r>
            <a:r>
              <a:rPr lang="ar-DZ" sz="4000" b="1" dirty="0" smtClean="0">
                <a:latin typeface="Simplified Arabic" pitchFamily="18" charset="-78"/>
                <a:cs typeface="Simplified Arabic" pitchFamily="18" charset="-78"/>
              </a:rPr>
              <a:t>“ والمقابلة</a:t>
            </a:r>
            <a:endParaRPr lang="fr-FR" sz="4000" b="1" dirty="0" smtClean="0">
              <a:latin typeface="Simplified Arabic" pitchFamily="18" charset="-78"/>
              <a:cs typeface="Simplified Arabic" pitchFamily="18" charset="-78"/>
            </a:endParaRPr>
          </a:p>
          <a:p>
            <a:r>
              <a:rPr lang="ar-DZ" sz="4000" b="1" dirty="0" smtClean="0">
                <a:latin typeface="Simplified Arabic" pitchFamily="18" charset="-78"/>
                <a:cs typeface="Simplified Arabic" pitchFamily="18" charset="-78"/>
              </a:rPr>
              <a:t>حيث </a:t>
            </a:r>
            <a:r>
              <a:rPr lang="ar-SA" sz="4000" b="1" dirty="0" smtClean="0">
                <a:latin typeface="Simplified Arabic" pitchFamily="18" charset="-78"/>
                <a:cs typeface="Simplified Arabic" pitchFamily="18" charset="-78"/>
              </a:rPr>
              <a:t>تعتبر استمارة الاستبيان</a:t>
            </a:r>
            <a:r>
              <a:rPr lang="fr-FR" sz="4000" b="1" dirty="0" smtClean="0">
                <a:latin typeface="Simplified Arabic" pitchFamily="18" charset="-78"/>
                <a:cs typeface="Simplified Arabic" pitchFamily="18" charset="-78"/>
              </a:rPr>
              <a:t>:"</a:t>
            </a:r>
            <a:r>
              <a:rPr lang="ar-SA" sz="4000" b="1" dirty="0" smtClean="0">
                <a:latin typeface="Simplified Arabic" pitchFamily="18" charset="-78"/>
                <a:cs typeface="Simplified Arabic" pitchFamily="18" charset="-78"/>
              </a:rPr>
              <a:t>وسيلة لجمع المعلومات المتعلقة بموضوع البحث عن طريق إعداد استمارة يتم تعبئتها من قبل عينة ممثلة من الأفراد ويسمى الشخص الذي يقوم بملأ الاستمارة بالمستجيب</a:t>
            </a:r>
            <a:r>
              <a:rPr lang="ar-DZ" sz="4000" b="1" dirty="0" smtClean="0">
                <a:latin typeface="Simplified Arabic" pitchFamily="18" charset="-78"/>
                <a:cs typeface="Simplified Arabic" pitchFamily="18" charset="-78"/>
              </a:rPr>
              <a:t>“</a:t>
            </a:r>
            <a:endParaRPr lang="fr-FR" sz="4000" b="1" dirty="0" smtClean="0">
              <a:latin typeface="Simplified Arabic" pitchFamily="18" charset="-78"/>
              <a:cs typeface="Simplified Arabic" pitchFamily="18" charset="-78"/>
            </a:endParaRPr>
          </a:p>
          <a:p>
            <a:pPr lvl="0" algn="just">
              <a:spcBef>
                <a:spcPct val="20000"/>
              </a:spcBef>
              <a:defRPr/>
            </a:pPr>
            <a:endParaRPr lang="fr-FR" sz="4000" dirty="0" smtClean="0">
              <a:latin typeface="Times New Roman" pitchFamily="18" charset="0"/>
              <a:cs typeface="Arial" pitchFamily="34" charset="0"/>
            </a:endParaRPr>
          </a:p>
          <a:p>
            <a:pPr lvl="0" algn="just">
              <a:spcBef>
                <a:spcPct val="20000"/>
              </a:spcBef>
              <a:defRPr/>
            </a:pPr>
            <a:endParaRPr lang="ar-DZ" sz="4000" dirty="0" smtClean="0">
              <a:latin typeface="Times New Roman" pitchFamily="18" charset="0"/>
              <a:cs typeface="Arial" pitchFamily="34" charset="0"/>
            </a:endParaRPr>
          </a:p>
          <a:p>
            <a:pPr lvl="0" algn="just">
              <a:spcBef>
                <a:spcPct val="20000"/>
              </a:spcBef>
              <a:defRPr/>
            </a:pPr>
            <a:endParaRPr lang="ar-DZ" sz="4000" dirty="0" smtClean="0">
              <a:latin typeface="Times New Roman" pitchFamily="18" charset="0"/>
              <a:cs typeface="Arial" pitchFamily="34" charset="0"/>
            </a:endParaRPr>
          </a:p>
          <a:p>
            <a:endParaRPr lang="ar-DZ" sz="4000" b="1" dirty="0" smtClean="0">
              <a:latin typeface="Simplified Arabic" pitchFamily="18" charset="-78"/>
              <a:cs typeface="Simplified Arabic" pitchFamily="18" charset="-78"/>
            </a:endParaRPr>
          </a:p>
          <a:p>
            <a:pPr>
              <a:lnSpc>
                <a:spcPct val="150000"/>
              </a:lnSpc>
            </a:pPr>
            <a:r>
              <a:rPr lang="ar-DZ" sz="4000" b="1" dirty="0" smtClean="0">
                <a:latin typeface="Simplified Arabic" pitchFamily="18" charset="-78"/>
                <a:cs typeface="Simplified Arabic" pitchFamily="18" charset="-78"/>
              </a:rPr>
              <a:t> </a:t>
            </a:r>
            <a:r>
              <a:rPr lang="ar-DZ" sz="4000" b="1" dirty="0" smtClean="0"/>
              <a:t>ويتمثل مجتمع البحث الذي سنقوم بدراسته في مجموع العاملين على مستوى إدارة مؤسسة بريد الجزائر </a:t>
            </a:r>
            <a:r>
              <a:rPr lang="ar-DZ" sz="4000" b="1" dirty="0" err="1" smtClean="0"/>
              <a:t>بتقرت</a:t>
            </a:r>
            <a:r>
              <a:rPr lang="ar-DZ" sz="4000" b="1" dirty="0" smtClean="0"/>
              <a:t> وذلك لمعرفة مدى </a:t>
            </a:r>
            <a:r>
              <a:rPr lang="ar-DZ" sz="4000" b="1" dirty="0" err="1" smtClean="0"/>
              <a:t>إعتماد</a:t>
            </a:r>
            <a:r>
              <a:rPr lang="ar-DZ" sz="4000" b="1" dirty="0" smtClean="0"/>
              <a:t> وسائل تكنولوجيا الاعلام والاتصال الحديثة في هذه المؤسسة </a:t>
            </a:r>
            <a:r>
              <a:rPr lang="ar-DZ" sz="4000" b="1" dirty="0" err="1" smtClean="0"/>
              <a:t>واثرها</a:t>
            </a:r>
            <a:r>
              <a:rPr lang="ar-DZ" sz="4000" b="1" dirty="0" smtClean="0"/>
              <a:t> على الخدمات التي </a:t>
            </a:r>
            <a:r>
              <a:rPr lang="ar-DZ" sz="4000" b="1" dirty="0" err="1" smtClean="0"/>
              <a:t>تقدمها .</a:t>
            </a:r>
            <a:endParaRPr lang="fr-FR" sz="4000" b="1" dirty="0" smtClean="0"/>
          </a:p>
          <a:p>
            <a:pPr>
              <a:lnSpc>
                <a:spcPct val="150000"/>
              </a:lnSpc>
            </a:pPr>
            <a:r>
              <a:rPr lang="ar-DZ" sz="4000" b="1" dirty="0" smtClean="0"/>
              <a:t>وعليه قمنا </a:t>
            </a:r>
            <a:r>
              <a:rPr lang="ar-DZ" sz="4000" b="1" dirty="0" err="1" smtClean="0"/>
              <a:t>بإختيار</a:t>
            </a:r>
            <a:r>
              <a:rPr lang="ar-DZ" sz="4000" b="1" dirty="0" smtClean="0"/>
              <a:t> عينة عشوائية منتظمة من  العاملين على مستوى إدارة مؤسسة  بريد الجزائر </a:t>
            </a:r>
            <a:r>
              <a:rPr lang="ar-DZ" sz="4000" b="1" dirty="0" err="1" smtClean="0"/>
              <a:t>بتقرت.</a:t>
            </a:r>
            <a:endParaRPr lang="fr-FR" sz="4000" b="1" dirty="0" smtClean="0"/>
          </a:p>
          <a:p>
            <a:pPr>
              <a:lnSpc>
                <a:spcPct val="150000"/>
              </a:lnSpc>
            </a:pPr>
            <a:endParaRPr lang="ar-DZ" sz="4000" b="1" dirty="0" smtClean="0">
              <a:latin typeface="Simplified Arabic" pitchFamily="18" charset="-78"/>
              <a:cs typeface="Simplified Arabic" pitchFamily="18" charset="-78"/>
            </a:endParaRPr>
          </a:p>
          <a:p>
            <a:endParaRPr lang="ar-DZ" sz="4000" dirty="0" smtClean="0">
              <a:latin typeface="Times New Roman" pitchFamily="18" charset="0"/>
              <a:cs typeface="Arial" pitchFamily="34" charset="0"/>
            </a:endParaRPr>
          </a:p>
          <a:p>
            <a:pPr lvl="0" algn="just">
              <a:spcBef>
                <a:spcPct val="20000"/>
              </a:spcBef>
              <a:defRPr/>
            </a:pPr>
            <a:endParaRPr lang="ar-DZ" sz="4000" dirty="0" smtClean="0">
              <a:latin typeface="Times New Roman" pitchFamily="18" charset="0"/>
              <a:cs typeface="Arial" pitchFamily="34" charset="0"/>
            </a:endParaRPr>
          </a:p>
          <a:p>
            <a:pPr lvl="0" algn="just">
              <a:spcBef>
                <a:spcPct val="20000"/>
              </a:spcBef>
              <a:defRPr/>
            </a:pPr>
            <a:endParaRPr lang="ar-DZ" sz="4000" b="1" dirty="0" smtClean="0">
              <a:latin typeface="Simplified Arabic" pitchFamily="18" charset="-78"/>
              <a:cs typeface="Simplified Arabic" pitchFamily="18" charset="-78"/>
            </a:endParaRPr>
          </a:p>
          <a:p>
            <a:pPr lvl="0" algn="just">
              <a:spcBef>
                <a:spcPct val="20000"/>
              </a:spcBef>
              <a:defRPr/>
            </a:pPr>
            <a:endParaRPr lang="ar-DZ" sz="4000" dirty="0" smtClean="0">
              <a:latin typeface="Times New Roman" pitchFamily="18" charset="0"/>
              <a:cs typeface="Arial" pitchFamily="34" charset="0"/>
            </a:endParaRPr>
          </a:p>
        </p:txBody>
      </p:sp>
      <p:cxnSp>
        <p:nvCxnSpPr>
          <p:cNvPr id="6" name="رابط مستقيم 5"/>
          <p:cNvCxnSpPr/>
          <p:nvPr/>
        </p:nvCxnSpPr>
        <p:spPr>
          <a:xfrm rot="5400000">
            <a:off x="-2166041" y="24849036"/>
            <a:ext cx="34433116" cy="158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2" descr="C:\Users\lenovo\Desktop\شعار جامعة ورقلة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05569" y="455466"/>
            <a:ext cx="4379172" cy="4000528"/>
          </a:xfrm>
          <a:prstGeom prst="ellipse">
            <a:avLst/>
          </a:prstGeom>
          <a:noFill/>
        </p:spPr>
      </p:pic>
      <p:pic>
        <p:nvPicPr>
          <p:cNvPr id="8" name="Picture 2" descr="C:\Users\lenovo\Desktop\شعار جامعة ورقلة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980175" y="526904"/>
            <a:ext cx="4379172" cy="4000528"/>
          </a:xfrm>
          <a:prstGeom prst="ellipse">
            <a:avLst/>
          </a:prstGeom>
          <a:noFill/>
        </p:spPr>
      </p:pic>
      <p:sp>
        <p:nvSpPr>
          <p:cNvPr id="24" name="ZoneTexte 23"/>
          <p:cNvSpPr txBox="1"/>
          <p:nvPr/>
        </p:nvSpPr>
        <p:spPr>
          <a:xfrm>
            <a:off x="15337755" y="28155552"/>
            <a:ext cx="13753528" cy="17327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4000" b="1" dirty="0" smtClean="0">
              <a:latin typeface="Simplified Arabic" pitchFamily="18" charset="-78"/>
              <a:cs typeface="Simplified Arabic" pitchFamily="18" charset="-78"/>
            </a:endParaRPr>
          </a:p>
          <a:p>
            <a:endParaRPr lang="fr-FR" sz="4000" b="1" dirty="0" smtClean="0">
              <a:latin typeface="Simplified Arabic" pitchFamily="18" charset="-78"/>
              <a:cs typeface="Simplified Arabic" pitchFamily="18" charset="-78"/>
            </a:endParaRPr>
          </a:p>
          <a:p>
            <a:endParaRPr lang="fr-FR" sz="4000" b="1" dirty="0" smtClean="0">
              <a:latin typeface="Simplified Arabic" pitchFamily="18" charset="-78"/>
              <a:cs typeface="Simplified Arabic" pitchFamily="18" charset="-78"/>
            </a:endParaRPr>
          </a:p>
          <a:p>
            <a:endParaRPr lang="fr-FR" sz="4000" b="1" dirty="0" smtClean="0">
              <a:latin typeface="Simplified Arabic" pitchFamily="18" charset="-78"/>
              <a:cs typeface="Simplified Arabic" pitchFamily="18" charset="-78"/>
            </a:endParaRPr>
          </a:p>
          <a:p>
            <a:r>
              <a:rPr lang="fr-FR" sz="4000" b="1" dirty="0" smtClean="0">
                <a:latin typeface="Simplified Arabic" pitchFamily="18" charset="-78"/>
                <a:cs typeface="Simplified Arabic" pitchFamily="18" charset="-78"/>
              </a:rPr>
              <a:t>1</a:t>
            </a:r>
            <a:r>
              <a:rPr lang="ar-DZ" sz="4000" b="1" dirty="0" smtClean="0">
                <a:latin typeface="Simplified Arabic" pitchFamily="18" charset="-78"/>
                <a:cs typeface="Simplified Arabic" pitchFamily="18" charset="-78"/>
              </a:rPr>
              <a:t>-</a:t>
            </a:r>
            <a:r>
              <a:rPr lang="ar-DZ" sz="4000" dirty="0" smtClean="0"/>
              <a:t> </a:t>
            </a:r>
            <a:r>
              <a:rPr lang="ar-DZ" sz="4000" b="1" dirty="0" smtClean="0"/>
              <a:t>التعرف على استخدام تكنولوجيا الاعلام والاتصال داخل  مؤسسة بريد الجزائر </a:t>
            </a:r>
            <a:r>
              <a:rPr lang="ar-DZ" sz="4000" b="1" dirty="0" err="1" smtClean="0"/>
              <a:t>تقرت.</a:t>
            </a:r>
            <a:endParaRPr lang="fr-FR" sz="4000" b="1" dirty="0" smtClean="0"/>
          </a:p>
          <a:p>
            <a:r>
              <a:rPr lang="ar-DZ" sz="4000" b="1" dirty="0" smtClean="0"/>
              <a:t>2- التعرف على أهم الخدمات الادارية التي تقدمها مؤسسة بريد الجزائر </a:t>
            </a:r>
            <a:r>
              <a:rPr lang="ar-DZ" sz="4000" b="1" dirty="0" err="1" smtClean="0"/>
              <a:t>بتقرت.</a:t>
            </a:r>
            <a:endParaRPr lang="fr-FR" sz="4000" b="1" dirty="0" smtClean="0"/>
          </a:p>
          <a:p>
            <a:r>
              <a:rPr lang="ar-DZ" sz="4000" b="1" dirty="0" smtClean="0"/>
              <a:t>3- التعرف على اهم الوسائل التي تستخدمها مؤسسة بريد الجزائر </a:t>
            </a:r>
            <a:r>
              <a:rPr lang="ar-DZ" sz="4000" b="1" dirty="0" err="1" smtClean="0"/>
              <a:t>تقرت</a:t>
            </a:r>
            <a:r>
              <a:rPr lang="ar-DZ" sz="4000" b="1" dirty="0" smtClean="0"/>
              <a:t> ومدى </a:t>
            </a:r>
            <a:r>
              <a:rPr lang="ar-DZ" sz="4000" b="1" dirty="0" err="1" smtClean="0"/>
              <a:t>تاثيرها</a:t>
            </a:r>
            <a:r>
              <a:rPr lang="ar-DZ" sz="4000" b="1" dirty="0" smtClean="0"/>
              <a:t> على على الخدمات التي تقدمها.</a:t>
            </a:r>
            <a:endParaRPr lang="fr-FR" sz="4000" b="1" dirty="0" smtClean="0"/>
          </a:p>
          <a:p>
            <a:r>
              <a:rPr lang="ar-DZ" sz="4000" b="1" dirty="0" smtClean="0"/>
              <a:t>4- التعرف على واقع الخدمات الادارية بمؤسسة بريد الجزائر </a:t>
            </a:r>
            <a:r>
              <a:rPr lang="ar-DZ" sz="4000" b="1" dirty="0" err="1" smtClean="0"/>
              <a:t>تقرت</a:t>
            </a:r>
            <a:r>
              <a:rPr lang="ar-DZ" sz="4000" b="1" dirty="0" smtClean="0"/>
              <a:t> في ظل اعتمادها على وسائل التكنولوجيا الحديثة.</a:t>
            </a:r>
            <a:endParaRPr lang="fr-FR" sz="4000" b="1" dirty="0" smtClean="0"/>
          </a:p>
          <a:p>
            <a:endParaRPr lang="fr-FR" sz="4000" b="1" dirty="0" smtClean="0"/>
          </a:p>
          <a:p>
            <a:endParaRPr lang="fr-FR" sz="4000" b="1" dirty="0" smtClean="0"/>
          </a:p>
          <a:p>
            <a:endParaRPr lang="fr-FR" sz="4000" b="1" dirty="0" smtClean="0"/>
          </a:p>
          <a:p>
            <a:endParaRPr lang="fr-FR" sz="4000" b="1" dirty="0" smtClean="0"/>
          </a:p>
          <a:p>
            <a:r>
              <a:rPr lang="ar-DZ" sz="4000" b="1" dirty="0" smtClean="0"/>
              <a:t>تهدف هذه الدراسة الى تبين مدى أهمية تكنولوجيا الاعلام والاتصال، ومدى</a:t>
            </a:r>
            <a:endParaRPr lang="fr-FR" sz="4000" b="1" dirty="0" smtClean="0"/>
          </a:p>
          <a:p>
            <a:r>
              <a:rPr lang="ar-DZ" sz="4000" b="1" dirty="0" smtClean="0"/>
              <a:t> </a:t>
            </a:r>
            <a:r>
              <a:rPr lang="ar-DZ" sz="4000" b="1" dirty="0" err="1" smtClean="0"/>
              <a:t>أستخدامها</a:t>
            </a:r>
            <a:r>
              <a:rPr lang="ar-DZ" sz="4000" b="1" dirty="0" smtClean="0"/>
              <a:t> في المؤسسات الاقتصادية والوقوف على مدى مساهمة هذه </a:t>
            </a:r>
            <a:endParaRPr lang="fr-FR" sz="4000" b="1" dirty="0" smtClean="0"/>
          </a:p>
          <a:p>
            <a:r>
              <a:rPr lang="ar-DZ" sz="4000" b="1" dirty="0" smtClean="0"/>
              <a:t>التكنولوجيات في تطوير العمل الاداري من خلال قياس أثرها على الخدمات المقدمة </a:t>
            </a:r>
            <a:endParaRPr lang="fr-FR" sz="4000" b="1" dirty="0" smtClean="0"/>
          </a:p>
          <a:p>
            <a:r>
              <a:rPr lang="ar-DZ" sz="4000" b="1" dirty="0" err="1" smtClean="0"/>
              <a:t>لزبائن.</a:t>
            </a:r>
            <a:r>
              <a:rPr lang="ar-DZ" sz="4000" b="1" dirty="0" smtClean="0"/>
              <a:t> </a:t>
            </a:r>
            <a:endParaRPr lang="fr-FR" sz="4000" b="1" dirty="0" smtClean="0"/>
          </a:p>
          <a:p>
            <a:r>
              <a:rPr lang="ar-DZ" sz="4000" b="1" dirty="0" smtClean="0"/>
              <a:t> ف</a:t>
            </a:r>
            <a:r>
              <a:rPr lang="ar-SA" sz="4000" b="1" dirty="0" smtClean="0"/>
              <a:t>تكنولوجيا الإعلام والاتصال</a:t>
            </a:r>
            <a:r>
              <a:rPr lang="ar-DZ" sz="4000" b="1" dirty="0" smtClean="0"/>
              <a:t>  تكتسي أهمية كبيرة، فهي </a:t>
            </a:r>
            <a:r>
              <a:rPr lang="ar-SA" sz="4000" b="1" dirty="0" smtClean="0"/>
              <a:t>مصدرا اساسي لتغذية </a:t>
            </a:r>
            <a:endParaRPr lang="fr-FR" sz="4000" b="1" dirty="0" smtClean="0"/>
          </a:p>
          <a:p>
            <a:r>
              <a:rPr lang="ar-SA" sz="4000" b="1" dirty="0" smtClean="0"/>
              <a:t>مختلف العمليات وأنشطة المؤسسة والتي تمكنها من جمع، تخزين، معالجة وتحليل</a:t>
            </a:r>
            <a:endParaRPr lang="fr-FR" sz="4000" b="1" dirty="0" smtClean="0"/>
          </a:p>
          <a:p>
            <a:r>
              <a:rPr lang="ar-SA" sz="4000" b="1" dirty="0" smtClean="0"/>
              <a:t>المعلومات، نشرها والاستفادة منها، وفق أسس علمية موضوعية</a:t>
            </a:r>
            <a:endParaRPr lang="fr-FR" sz="4000" b="1" dirty="0" smtClean="0"/>
          </a:p>
          <a:p>
            <a:endParaRPr lang="ar-DZ" sz="4000" dirty="0" smtClean="0"/>
          </a:p>
          <a:p>
            <a:endParaRPr lang="ar-DZ" sz="4000" dirty="0" smtClean="0"/>
          </a:p>
          <a:p>
            <a:endParaRPr lang="ar-DZ" sz="4000" dirty="0" smtClean="0"/>
          </a:p>
          <a:p>
            <a:endParaRPr lang="ar-DZ" sz="4000" dirty="0" smtClean="0"/>
          </a:p>
          <a:p>
            <a:r>
              <a:rPr lang="ar-DZ" sz="4000" dirty="0" smtClean="0"/>
              <a:t> </a:t>
            </a:r>
            <a:endParaRPr lang="fr-FR" sz="4000" dirty="0"/>
          </a:p>
        </p:txBody>
      </p:sp>
      <p:sp>
        <p:nvSpPr>
          <p:cNvPr id="21" name="Éclair 20"/>
          <p:cNvSpPr/>
          <p:nvPr/>
        </p:nvSpPr>
        <p:spPr>
          <a:xfrm>
            <a:off x="29123579" y="8956588"/>
            <a:ext cx="285752" cy="45719"/>
          </a:xfrm>
          <a:prstGeom prst="lightningBol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Ruban vers le bas 22"/>
          <p:cNvSpPr/>
          <p:nvPr/>
        </p:nvSpPr>
        <p:spPr>
          <a:xfrm>
            <a:off x="15553779" y="7777288"/>
            <a:ext cx="13716096" cy="1500198"/>
          </a:xfrm>
          <a:prstGeom prst="ribbon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6000" b="1" dirty="0" smtClean="0">
                <a:solidFill>
                  <a:schemeClr val="tx1"/>
                </a:solidFill>
                <a:latin typeface="Simplified Arabic" pitchFamily="18" charset="-78"/>
                <a:cs typeface="Simplified Arabic" pitchFamily="18" charset="-78"/>
              </a:rPr>
              <a:t>مقدمة</a:t>
            </a:r>
            <a:endParaRPr lang="fr-FR" sz="6000" b="1" dirty="0">
              <a:solidFill>
                <a:schemeClr val="tx1"/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30" name="Ruban vers le bas 29"/>
          <p:cNvSpPr/>
          <p:nvPr/>
        </p:nvSpPr>
        <p:spPr>
          <a:xfrm>
            <a:off x="15625787" y="15122104"/>
            <a:ext cx="13716096" cy="1571636"/>
          </a:xfrm>
          <a:prstGeom prst="ribbon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6000" b="1" dirty="0" smtClean="0">
                <a:solidFill>
                  <a:schemeClr val="tx1"/>
                </a:solidFill>
                <a:latin typeface="Simplified Arabic" pitchFamily="18" charset="-78"/>
                <a:cs typeface="Simplified Arabic" pitchFamily="18" charset="-78"/>
              </a:rPr>
              <a:t>الإشكالية</a:t>
            </a:r>
            <a:endParaRPr lang="fr-FR" sz="6000" b="1" dirty="0">
              <a:solidFill>
                <a:schemeClr val="tx1"/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31" name="Ruban vers le bas 30"/>
          <p:cNvSpPr/>
          <p:nvPr/>
        </p:nvSpPr>
        <p:spPr>
          <a:xfrm>
            <a:off x="15625787" y="21026760"/>
            <a:ext cx="13501782" cy="1714512"/>
          </a:xfrm>
          <a:prstGeom prst="ribbon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6000" b="1" dirty="0" smtClean="0">
                <a:solidFill>
                  <a:schemeClr val="tx1"/>
                </a:solidFill>
                <a:latin typeface="Simplified Arabic" pitchFamily="18" charset="-78"/>
                <a:cs typeface="Simplified Arabic" pitchFamily="18" charset="-78"/>
              </a:rPr>
              <a:t>التساؤلات الفرعية</a:t>
            </a:r>
            <a:endParaRPr lang="fr-FR" sz="6000" b="1" dirty="0">
              <a:solidFill>
                <a:schemeClr val="tx1"/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32" name="Ruban vers le bas 31"/>
          <p:cNvSpPr/>
          <p:nvPr/>
        </p:nvSpPr>
        <p:spPr>
          <a:xfrm>
            <a:off x="15553779" y="28659608"/>
            <a:ext cx="13358906" cy="1714512"/>
          </a:xfrm>
          <a:prstGeom prst="ribbon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6000" b="1" dirty="0" smtClean="0">
                <a:solidFill>
                  <a:schemeClr val="tx1"/>
                </a:solidFill>
                <a:latin typeface="Simplified Arabic" pitchFamily="18" charset="-78"/>
                <a:cs typeface="Simplified Arabic" pitchFamily="18" charset="-78"/>
              </a:rPr>
              <a:t>أهداف الدراسة </a:t>
            </a:r>
            <a:endParaRPr lang="fr-FR" sz="6000" b="1" dirty="0">
              <a:solidFill>
                <a:schemeClr val="tx1"/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34" name="Ruban vers le bas 33"/>
          <p:cNvSpPr/>
          <p:nvPr/>
        </p:nvSpPr>
        <p:spPr>
          <a:xfrm>
            <a:off x="977007" y="7885018"/>
            <a:ext cx="13430344" cy="1428760"/>
          </a:xfrm>
          <a:prstGeom prst="ribbon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6000" b="1" dirty="0" smtClean="0">
                <a:solidFill>
                  <a:schemeClr val="tx1"/>
                </a:solidFill>
                <a:latin typeface="Simplified Arabic" pitchFamily="18" charset="-78"/>
                <a:cs typeface="Simplified Arabic" pitchFamily="18" charset="-78"/>
              </a:rPr>
              <a:t>منهج الدراسة</a:t>
            </a:r>
            <a:endParaRPr lang="fr-FR" sz="6000" b="1" dirty="0">
              <a:solidFill>
                <a:schemeClr val="tx1"/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35" name="Ruban vers le bas 34"/>
          <p:cNvSpPr/>
          <p:nvPr/>
        </p:nvSpPr>
        <p:spPr>
          <a:xfrm>
            <a:off x="1224187" y="15050096"/>
            <a:ext cx="13930410" cy="1571636"/>
          </a:xfrm>
          <a:prstGeom prst="ribbon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6000" b="1" dirty="0" smtClean="0">
                <a:solidFill>
                  <a:schemeClr val="tx1"/>
                </a:solidFill>
                <a:latin typeface="Simplified Arabic" pitchFamily="18" charset="-78"/>
                <a:cs typeface="Simplified Arabic" pitchFamily="18" charset="-78"/>
              </a:rPr>
              <a:t>أدوات البحث</a:t>
            </a:r>
            <a:endParaRPr lang="fr-FR" sz="6000" b="1" dirty="0">
              <a:solidFill>
                <a:schemeClr val="tx1"/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36" name="Ruban vers le bas 35"/>
          <p:cNvSpPr/>
          <p:nvPr/>
        </p:nvSpPr>
        <p:spPr>
          <a:xfrm>
            <a:off x="1224187" y="20954752"/>
            <a:ext cx="13930410" cy="1928826"/>
          </a:xfrm>
          <a:prstGeom prst="ribbon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6000" b="1" dirty="0" smtClean="0">
                <a:solidFill>
                  <a:schemeClr val="tx1"/>
                </a:solidFill>
              </a:rPr>
              <a:t>مجتمع البحث </a:t>
            </a:r>
            <a:r>
              <a:rPr lang="ar-DZ" sz="6000" b="1" dirty="0" smtClean="0">
                <a:solidFill>
                  <a:schemeClr val="tx1"/>
                </a:solidFill>
                <a:latin typeface="Simplified Arabic" pitchFamily="18" charset="-78"/>
                <a:cs typeface="Simplified Arabic" pitchFamily="18" charset="-78"/>
              </a:rPr>
              <a:t>وعينة</a:t>
            </a:r>
            <a:r>
              <a:rPr lang="ar-DZ" sz="6000" b="1" dirty="0" smtClean="0">
                <a:solidFill>
                  <a:schemeClr val="tx1"/>
                </a:solidFill>
              </a:rPr>
              <a:t> الدراسة</a:t>
            </a:r>
            <a:endParaRPr lang="fr-FR" sz="6000" b="1" dirty="0">
              <a:solidFill>
                <a:schemeClr val="tx1"/>
              </a:solidFill>
            </a:endParaRPr>
          </a:p>
        </p:txBody>
      </p:sp>
      <p:pic>
        <p:nvPicPr>
          <p:cNvPr id="20" name="Picture 2" descr="C:\Users\lenovo\Desktop\شعار جامعة ورقلة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986827" y="504480"/>
            <a:ext cx="4379172" cy="4000528"/>
          </a:xfrm>
          <a:prstGeom prst="ellipse">
            <a:avLst/>
          </a:prstGeom>
          <a:noFill/>
        </p:spPr>
      </p:pic>
      <p:sp>
        <p:nvSpPr>
          <p:cNvPr id="25" name="Rectangle 24"/>
          <p:cNvSpPr/>
          <p:nvPr/>
        </p:nvSpPr>
        <p:spPr>
          <a:xfrm>
            <a:off x="1080171" y="30171776"/>
            <a:ext cx="14041560" cy="1195375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sz="4000" b="1" dirty="0" smtClean="0">
              <a:solidFill>
                <a:schemeClr val="tx1"/>
              </a:solidFill>
            </a:endParaRPr>
          </a:p>
          <a:p>
            <a:endParaRPr lang="fr-FR" sz="4000" b="1" dirty="0" smtClean="0">
              <a:solidFill>
                <a:schemeClr val="tx1"/>
              </a:solidFill>
            </a:endParaRPr>
          </a:p>
          <a:p>
            <a:endParaRPr lang="fr-FR" sz="4000" b="1" dirty="0" smtClean="0">
              <a:solidFill>
                <a:schemeClr val="tx1"/>
              </a:solidFill>
            </a:endParaRPr>
          </a:p>
          <a:p>
            <a:endParaRPr lang="fr-FR" sz="4000" b="1" dirty="0" smtClean="0">
              <a:solidFill>
                <a:schemeClr val="tx1"/>
              </a:solidFill>
            </a:endParaRPr>
          </a:p>
          <a:p>
            <a:endParaRPr lang="fr-FR" sz="4000" b="1" dirty="0" smtClean="0">
              <a:solidFill>
                <a:schemeClr val="tx1"/>
              </a:solidFill>
            </a:endParaRPr>
          </a:p>
          <a:p>
            <a:endParaRPr lang="fr-FR" sz="4000" b="1" dirty="0" smtClean="0">
              <a:solidFill>
                <a:schemeClr val="tx1"/>
              </a:solidFill>
            </a:endParaRPr>
          </a:p>
          <a:p>
            <a:endParaRPr lang="fr-FR" sz="4000" b="1" dirty="0" smtClean="0">
              <a:solidFill>
                <a:schemeClr val="tx1"/>
              </a:solidFill>
            </a:endParaRPr>
          </a:p>
          <a:p>
            <a:endParaRPr lang="fr-FR" sz="4000" b="1" dirty="0" smtClean="0">
              <a:solidFill>
                <a:schemeClr val="tx1"/>
              </a:solidFill>
            </a:endParaRPr>
          </a:p>
          <a:p>
            <a:endParaRPr lang="fr-FR" sz="4000" b="1" dirty="0" smtClean="0">
              <a:solidFill>
                <a:schemeClr val="tx1"/>
              </a:solidFill>
            </a:endParaRPr>
          </a:p>
          <a:p>
            <a:endParaRPr lang="fr-FR" sz="4000" b="1" dirty="0" smtClean="0">
              <a:solidFill>
                <a:schemeClr val="tx1"/>
              </a:solidFill>
            </a:endParaRPr>
          </a:p>
          <a:p>
            <a:endParaRPr lang="fr-FR" sz="4000" b="1" dirty="0" smtClean="0">
              <a:solidFill>
                <a:schemeClr val="tx1"/>
              </a:solidFill>
            </a:endParaRPr>
          </a:p>
          <a:p>
            <a:endParaRPr lang="fr-FR" sz="4000" b="1" dirty="0" smtClean="0">
              <a:solidFill>
                <a:schemeClr val="tx1"/>
              </a:solidFill>
            </a:endParaRPr>
          </a:p>
          <a:p>
            <a:endParaRPr lang="ar-DZ" sz="4000" b="1" dirty="0" smtClean="0">
              <a:solidFill>
                <a:schemeClr val="tx1"/>
              </a:solidFill>
            </a:endParaRPr>
          </a:p>
        </p:txBody>
      </p:sp>
      <p:sp>
        <p:nvSpPr>
          <p:cNvPr id="27" name="Ruban vers le bas 26"/>
          <p:cNvSpPr/>
          <p:nvPr/>
        </p:nvSpPr>
        <p:spPr>
          <a:xfrm>
            <a:off x="15697795" y="35140328"/>
            <a:ext cx="13501782" cy="1571636"/>
          </a:xfrm>
          <a:prstGeom prst="ribbon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6000" b="1" dirty="0" smtClean="0">
                <a:solidFill>
                  <a:schemeClr val="tx1"/>
                </a:solidFill>
                <a:latin typeface="Simplified Arabic" pitchFamily="18" charset="-78"/>
                <a:cs typeface="Simplified Arabic" pitchFamily="18" charset="-78"/>
              </a:rPr>
              <a:t>أهمية الدراسة</a:t>
            </a:r>
            <a:endParaRPr lang="fr-FR" sz="6000" b="1" dirty="0">
              <a:solidFill>
                <a:schemeClr val="tx1"/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  <p:sp>
        <p:nvSpPr>
          <p:cNvPr id="22" name="Ruban vers le bas 21"/>
          <p:cNvSpPr/>
          <p:nvPr/>
        </p:nvSpPr>
        <p:spPr>
          <a:xfrm>
            <a:off x="1728243" y="28659608"/>
            <a:ext cx="13430344" cy="1716792"/>
          </a:xfrm>
          <a:prstGeom prst="ribbon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DZ" sz="6000" b="1" dirty="0" smtClean="0">
                <a:solidFill>
                  <a:schemeClr val="tx1"/>
                </a:solidFill>
                <a:latin typeface="Simplified Arabic" pitchFamily="18" charset="-78"/>
                <a:cs typeface="Simplified Arabic" pitchFamily="18" charset="-78"/>
              </a:rPr>
              <a:t>الأشكال والبيانات</a:t>
            </a:r>
            <a:endParaRPr lang="fr-FR" sz="6000" b="1" dirty="0">
              <a:solidFill>
                <a:schemeClr val="tx1"/>
              </a:solidFill>
              <a:latin typeface="Simplified Arabic" pitchFamily="18" charset="-78"/>
              <a:cs typeface="Simplified Arabic" pitchFamily="18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Nuances de gris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1983</TotalTime>
  <Words>508</Words>
  <Application>Microsoft Office PowerPoint</Application>
  <PresentationFormat>Personnalisé</PresentationFormat>
  <Paragraphs>86</Paragraphs>
  <Slides>1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2" baseType="lpstr">
      <vt:lpstr>Thème Office</vt:lpstr>
      <vt:lpstr>دور تكنولوجيا الاعلام و الاتصال في تحسين الخدمة الادارية  - دراسة حالة مؤسسة بريد الجزائر تقرت -  The role of Media and Communication technology in progressing Management services - case study of Algeria/ Touggourt Post office.  جـــامـــعـــة قـــاصـــدي مــربــاح - ورقـــلـــة كـلـيـة الـعـلـوم الإنـسـانـيـة و الاجـتـمـاعـيـة قـسـم عـلـوم الإعـلام و الاتـصـال  ملصق علمي حول موضوع مذكرة تخرج يتم إعدادها لنيل شهادة الماستر ضمن تخصص التكنولوجيا الحديثة للاتصال إعداد الطلبة:  مامي اسحاق                                                                           ishaksago@gmail.com إشراف الأستاذ:صالحي عبد الرحمان                    رحيم زبيدة   manarzizo8@gmail.com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DAHMANE</dc:creator>
  <cp:lastModifiedBy>hp</cp:lastModifiedBy>
  <cp:revision>277</cp:revision>
  <dcterms:created xsi:type="dcterms:W3CDTF">2015-02-17T20:41:29Z</dcterms:created>
  <dcterms:modified xsi:type="dcterms:W3CDTF">2015-03-03T17:26:02Z</dcterms:modified>
</cp:coreProperties>
</file>