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30243463" cy="42773600"/>
  <p:notesSz cx="6858000" cy="9144000"/>
  <p:defaultTextStyle>
    <a:defPPr>
      <a:defRPr lang="fr-FR"/>
    </a:defPPr>
    <a:lvl1pPr marL="0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6158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2316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58474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44632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30789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16947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03105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89263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0" d="100"/>
          <a:sy n="30" d="100"/>
        </p:scale>
        <p:origin x="-300" y="-78"/>
      </p:cViewPr>
      <p:guideLst>
        <p:guide orient="horz" pos="13472"/>
        <p:guide pos="95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68260" y="13287543"/>
            <a:ext cx="25706944" cy="91686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36520" y="24238373"/>
            <a:ext cx="21170424" cy="109310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6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2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58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44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30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16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03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89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2521306" y="10683505"/>
            <a:ext cx="22504077" cy="227630802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003824" y="10683505"/>
            <a:ext cx="67013422" cy="227630802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025" y="27486002"/>
            <a:ext cx="25706944" cy="8495312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89025" y="18129280"/>
            <a:ext cx="25706944" cy="935672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6158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2316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5847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4463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3078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1694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0310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689263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003824" y="62249456"/>
            <a:ext cx="44756125" cy="176064851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264009" y="62249456"/>
            <a:ext cx="44761374" cy="176064851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2173" y="1712928"/>
            <a:ext cx="27219117" cy="7128933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2173" y="9574557"/>
            <a:ext cx="13362782" cy="399021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6158" indent="0">
              <a:buNone/>
              <a:defRPr sz="9100" b="1"/>
            </a:lvl2pPr>
            <a:lvl3pPr marL="4172316" indent="0">
              <a:buNone/>
              <a:defRPr sz="8200" b="1"/>
            </a:lvl3pPr>
            <a:lvl4pPr marL="6258474" indent="0">
              <a:buNone/>
              <a:defRPr sz="7300" b="1"/>
            </a:lvl4pPr>
            <a:lvl5pPr marL="8344632" indent="0">
              <a:buNone/>
              <a:defRPr sz="7300" b="1"/>
            </a:lvl5pPr>
            <a:lvl6pPr marL="10430789" indent="0">
              <a:buNone/>
              <a:defRPr sz="7300" b="1"/>
            </a:lvl6pPr>
            <a:lvl7pPr marL="12516947" indent="0">
              <a:buNone/>
              <a:defRPr sz="7300" b="1"/>
            </a:lvl7pPr>
            <a:lvl8pPr marL="14603105" indent="0">
              <a:buNone/>
              <a:defRPr sz="7300" b="1"/>
            </a:lvl8pPr>
            <a:lvl9pPr marL="16689263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2173" y="13564776"/>
            <a:ext cx="13362782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63261" y="9574557"/>
            <a:ext cx="13368031" cy="399021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6158" indent="0">
              <a:buNone/>
              <a:defRPr sz="9100" b="1"/>
            </a:lvl2pPr>
            <a:lvl3pPr marL="4172316" indent="0">
              <a:buNone/>
              <a:defRPr sz="8200" b="1"/>
            </a:lvl3pPr>
            <a:lvl4pPr marL="6258474" indent="0">
              <a:buNone/>
              <a:defRPr sz="7300" b="1"/>
            </a:lvl4pPr>
            <a:lvl5pPr marL="8344632" indent="0">
              <a:buNone/>
              <a:defRPr sz="7300" b="1"/>
            </a:lvl5pPr>
            <a:lvl6pPr marL="10430789" indent="0">
              <a:buNone/>
              <a:defRPr sz="7300" b="1"/>
            </a:lvl6pPr>
            <a:lvl7pPr marL="12516947" indent="0">
              <a:buNone/>
              <a:defRPr sz="7300" b="1"/>
            </a:lvl7pPr>
            <a:lvl8pPr marL="14603105" indent="0">
              <a:buNone/>
              <a:defRPr sz="7300" b="1"/>
            </a:lvl8pPr>
            <a:lvl9pPr marL="16689263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63261" y="13564776"/>
            <a:ext cx="13368031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2175" y="1703023"/>
            <a:ext cx="9949891" cy="7247749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24354" y="1703026"/>
            <a:ext cx="16906936" cy="36506083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12175" y="8950775"/>
            <a:ext cx="9949891" cy="29258334"/>
          </a:xfrm>
        </p:spPr>
        <p:txBody>
          <a:bodyPr/>
          <a:lstStyle>
            <a:lvl1pPr marL="0" indent="0">
              <a:buNone/>
              <a:defRPr sz="6400"/>
            </a:lvl1pPr>
            <a:lvl2pPr marL="2086158" indent="0">
              <a:buNone/>
              <a:defRPr sz="5500"/>
            </a:lvl2pPr>
            <a:lvl3pPr marL="4172316" indent="0">
              <a:buNone/>
              <a:defRPr sz="4600"/>
            </a:lvl3pPr>
            <a:lvl4pPr marL="6258474" indent="0">
              <a:buNone/>
              <a:defRPr sz="4100"/>
            </a:lvl4pPr>
            <a:lvl5pPr marL="8344632" indent="0">
              <a:buNone/>
              <a:defRPr sz="4100"/>
            </a:lvl5pPr>
            <a:lvl6pPr marL="10430789" indent="0">
              <a:buNone/>
              <a:defRPr sz="4100"/>
            </a:lvl6pPr>
            <a:lvl7pPr marL="12516947" indent="0">
              <a:buNone/>
              <a:defRPr sz="4100"/>
            </a:lvl7pPr>
            <a:lvl8pPr marL="14603105" indent="0">
              <a:buNone/>
              <a:defRPr sz="4100"/>
            </a:lvl8pPr>
            <a:lvl9pPr marL="16689263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27930" y="29941520"/>
            <a:ext cx="18146078" cy="3534766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27930" y="3821900"/>
            <a:ext cx="18146078" cy="25664160"/>
          </a:xfrm>
        </p:spPr>
        <p:txBody>
          <a:bodyPr/>
          <a:lstStyle>
            <a:lvl1pPr marL="0" indent="0">
              <a:buNone/>
              <a:defRPr sz="14600"/>
            </a:lvl1pPr>
            <a:lvl2pPr marL="2086158" indent="0">
              <a:buNone/>
              <a:defRPr sz="12800"/>
            </a:lvl2pPr>
            <a:lvl3pPr marL="4172316" indent="0">
              <a:buNone/>
              <a:defRPr sz="11000"/>
            </a:lvl3pPr>
            <a:lvl4pPr marL="6258474" indent="0">
              <a:buNone/>
              <a:defRPr sz="9100"/>
            </a:lvl4pPr>
            <a:lvl5pPr marL="8344632" indent="0">
              <a:buNone/>
              <a:defRPr sz="9100"/>
            </a:lvl5pPr>
            <a:lvl6pPr marL="10430789" indent="0">
              <a:buNone/>
              <a:defRPr sz="9100"/>
            </a:lvl6pPr>
            <a:lvl7pPr marL="12516947" indent="0">
              <a:buNone/>
              <a:defRPr sz="9100"/>
            </a:lvl7pPr>
            <a:lvl8pPr marL="14603105" indent="0">
              <a:buNone/>
              <a:defRPr sz="9100"/>
            </a:lvl8pPr>
            <a:lvl9pPr marL="16689263" indent="0">
              <a:buNone/>
              <a:defRPr sz="9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27930" y="33476286"/>
            <a:ext cx="18146078" cy="5019954"/>
          </a:xfrm>
        </p:spPr>
        <p:txBody>
          <a:bodyPr/>
          <a:lstStyle>
            <a:lvl1pPr marL="0" indent="0">
              <a:buNone/>
              <a:defRPr sz="6400"/>
            </a:lvl1pPr>
            <a:lvl2pPr marL="2086158" indent="0">
              <a:buNone/>
              <a:defRPr sz="5500"/>
            </a:lvl2pPr>
            <a:lvl3pPr marL="4172316" indent="0">
              <a:buNone/>
              <a:defRPr sz="4600"/>
            </a:lvl3pPr>
            <a:lvl4pPr marL="6258474" indent="0">
              <a:buNone/>
              <a:defRPr sz="4100"/>
            </a:lvl4pPr>
            <a:lvl5pPr marL="8344632" indent="0">
              <a:buNone/>
              <a:defRPr sz="4100"/>
            </a:lvl5pPr>
            <a:lvl6pPr marL="10430789" indent="0">
              <a:buNone/>
              <a:defRPr sz="4100"/>
            </a:lvl6pPr>
            <a:lvl7pPr marL="12516947" indent="0">
              <a:buNone/>
              <a:defRPr sz="4100"/>
            </a:lvl7pPr>
            <a:lvl8pPr marL="14603105" indent="0">
              <a:buNone/>
              <a:defRPr sz="4100"/>
            </a:lvl8pPr>
            <a:lvl9pPr marL="16689263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12173" y="1712928"/>
            <a:ext cx="27219117" cy="7128933"/>
          </a:xfrm>
          <a:prstGeom prst="rect">
            <a:avLst/>
          </a:prstGeom>
        </p:spPr>
        <p:txBody>
          <a:bodyPr vert="horz" lIns="417232" tIns="208616" rIns="417232" bIns="208616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2173" y="9980510"/>
            <a:ext cx="27219117" cy="28228599"/>
          </a:xfrm>
          <a:prstGeom prst="rect">
            <a:avLst/>
          </a:prstGeom>
        </p:spPr>
        <p:txBody>
          <a:bodyPr vert="horz" lIns="417232" tIns="208616" rIns="417232" bIns="208616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12173" y="39644794"/>
            <a:ext cx="7056808" cy="2277298"/>
          </a:xfrm>
          <a:prstGeom prst="rect">
            <a:avLst/>
          </a:prstGeom>
        </p:spPr>
        <p:txBody>
          <a:bodyPr vert="horz" lIns="417232" tIns="208616" rIns="417232" bIns="208616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6DD57-CD34-489C-B4F5-8744B5B949FE}" type="datetimeFigureOut">
              <a:rPr lang="fr-FR" smtClean="0"/>
              <a:pPr/>
              <a:t>02/03/2015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333183" y="39644794"/>
            <a:ext cx="9577097" cy="2277298"/>
          </a:xfrm>
          <a:prstGeom prst="rect">
            <a:avLst/>
          </a:prstGeom>
        </p:spPr>
        <p:txBody>
          <a:bodyPr vert="horz" lIns="417232" tIns="208616" rIns="417232" bIns="208616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674482" y="39644794"/>
            <a:ext cx="7056808" cy="2277298"/>
          </a:xfrm>
          <a:prstGeom prst="rect">
            <a:avLst/>
          </a:prstGeom>
        </p:spPr>
        <p:txBody>
          <a:bodyPr vert="horz" lIns="417232" tIns="208616" rIns="417232" bIns="208616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DC015-238A-42D6-86CA-651B643D421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2316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4618" indent="-1564618" algn="l" defTabSz="4172316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0007" indent="-1303849" algn="l" defTabSz="4172316" rtl="0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5395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1553" indent="-1043079" algn="l" defTabSz="4172316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87710" indent="-1043079" algn="l" defTabSz="4172316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73868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60026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46184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32342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6158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2316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58474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44632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30789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16947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03105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89263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hyperlink" Target="mailto:meslemiman@gmail.com" TargetMode="External"/><Relationship Id="rId7" Type="http://schemas.openxmlformats.org/officeDocument/2006/relationships/image" Target="../media/image4.jpeg"/><Relationship Id="rId2" Type="http://schemas.openxmlformats.org/officeDocument/2006/relationships/hyperlink" Target="mailto:ameurdahbia@gmail.com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1" y="0"/>
            <a:ext cx="30243463" cy="11671232"/>
          </a:xfrm>
        </p:spPr>
        <p:txBody>
          <a:bodyPr>
            <a:normAutofit fontScale="90000"/>
          </a:bodyPr>
          <a:lstStyle/>
          <a:p>
            <a:r>
              <a:rPr lang="ar-DZ" sz="6000" i="1" dirty="0" smtClean="0">
                <a:solidFill>
                  <a:schemeClr val="accent4"/>
                </a:solidFill>
              </a:rPr>
              <a:t>  </a:t>
            </a:r>
            <a:r>
              <a:rPr lang="ar-DZ" sz="6700" b="1" i="1" dirty="0" err="1" smtClean="0">
                <a:solidFill>
                  <a:schemeClr val="accent4"/>
                </a:solidFill>
              </a:rPr>
              <a:t>إستخدام</a:t>
            </a:r>
            <a:r>
              <a:rPr lang="ar-DZ" sz="6700" b="1" i="1" dirty="0" smtClean="0">
                <a:solidFill>
                  <a:schemeClr val="accent4"/>
                </a:solidFill>
              </a:rPr>
              <a:t> التكنولوجيا الحديثة من قبل أساتذة التعليم العالي جامعة قاصدي </a:t>
            </a:r>
            <a:r>
              <a:rPr lang="ar-DZ" sz="6700" b="1" i="1" dirty="0" err="1" smtClean="0">
                <a:solidFill>
                  <a:schemeClr val="accent4"/>
                </a:solidFill>
              </a:rPr>
              <a:t>مرباح</a:t>
            </a:r>
            <a:r>
              <a:rPr lang="ar-DZ" sz="6700" b="1" i="1" dirty="0" smtClean="0">
                <a:solidFill>
                  <a:schemeClr val="accent4"/>
                </a:solidFill>
              </a:rPr>
              <a:t> –</a:t>
            </a:r>
            <a:r>
              <a:rPr lang="ar-DZ" sz="6700" b="1" i="1" dirty="0" err="1" smtClean="0">
                <a:solidFill>
                  <a:schemeClr val="accent4"/>
                </a:solidFill>
              </a:rPr>
              <a:t>ورقلة</a:t>
            </a:r>
            <a:r>
              <a:rPr lang="ar-DZ" sz="6700" b="1" i="1" dirty="0" smtClean="0">
                <a:solidFill>
                  <a:schemeClr val="accent4"/>
                </a:solidFill>
              </a:rPr>
              <a:t> أنموذجا</a:t>
            </a:r>
            <a:br>
              <a:rPr lang="ar-DZ" sz="6700" b="1" i="1" dirty="0" smtClean="0">
                <a:solidFill>
                  <a:schemeClr val="accent4"/>
                </a:solidFill>
              </a:rPr>
            </a:br>
            <a:r>
              <a:rPr lang="fr-FR" sz="6700" b="1" i="1" dirty="0" err="1" smtClean="0">
                <a:solidFill>
                  <a:schemeClr val="accent4"/>
                </a:solidFill>
              </a:rPr>
              <a:t>higher</a:t>
            </a:r>
            <a:r>
              <a:rPr lang="fr-FR" sz="6700" b="1" i="1" dirty="0" smtClean="0">
                <a:solidFill>
                  <a:schemeClr val="accent4"/>
                </a:solidFill>
              </a:rPr>
              <a:t> </a:t>
            </a:r>
            <a:r>
              <a:rPr lang="fr-FR" sz="6700" b="1" i="1" dirty="0" err="1" smtClean="0">
                <a:solidFill>
                  <a:schemeClr val="accent4"/>
                </a:solidFill>
              </a:rPr>
              <a:t>education</a:t>
            </a:r>
            <a:r>
              <a:rPr lang="fr-FR" sz="6700" b="1" i="1" dirty="0" smtClean="0">
                <a:solidFill>
                  <a:schemeClr val="accent4"/>
                </a:solidFill>
              </a:rPr>
              <a:t> </a:t>
            </a:r>
            <a:r>
              <a:rPr lang="fr-FR" sz="6700" b="1" i="1" dirty="0" err="1" smtClean="0">
                <a:solidFill>
                  <a:schemeClr val="accent4"/>
                </a:solidFill>
              </a:rPr>
              <a:t>teacher’s</a:t>
            </a:r>
            <a:r>
              <a:rPr lang="fr-FR" sz="6700" b="1" i="1" dirty="0" smtClean="0">
                <a:solidFill>
                  <a:schemeClr val="accent4"/>
                </a:solidFill>
              </a:rPr>
              <a:t>  use of modern technologies </a:t>
            </a:r>
            <a:br>
              <a:rPr lang="fr-FR" sz="6700" b="1" i="1" dirty="0" smtClean="0">
                <a:solidFill>
                  <a:schemeClr val="accent4"/>
                </a:solidFill>
              </a:rPr>
            </a:br>
            <a:r>
              <a:rPr lang="fr-FR" sz="6700" b="1" i="1" dirty="0" smtClean="0">
                <a:solidFill>
                  <a:schemeClr val="accent4"/>
                </a:solidFill>
              </a:rPr>
              <a:t>case of </a:t>
            </a:r>
            <a:r>
              <a:rPr lang="fr-FR" sz="6700" b="1" i="1" dirty="0" err="1" smtClean="0">
                <a:solidFill>
                  <a:schemeClr val="accent4"/>
                </a:solidFill>
              </a:rPr>
              <a:t>kasdi</a:t>
            </a:r>
            <a:r>
              <a:rPr lang="fr-FR" sz="6700" b="1" i="1" dirty="0" smtClean="0">
                <a:solidFill>
                  <a:schemeClr val="accent4"/>
                </a:solidFill>
              </a:rPr>
              <a:t> </a:t>
            </a:r>
            <a:r>
              <a:rPr lang="fr-FR" sz="6700" b="1" i="1" dirty="0" err="1" smtClean="0">
                <a:solidFill>
                  <a:schemeClr val="accent4"/>
                </a:solidFill>
              </a:rPr>
              <a:t>merbah</a:t>
            </a:r>
            <a:r>
              <a:rPr lang="fr-FR" sz="6700" b="1" i="1" dirty="0" smtClean="0">
                <a:solidFill>
                  <a:schemeClr val="accent4"/>
                </a:solidFill>
              </a:rPr>
              <a:t>- </a:t>
            </a:r>
            <a:r>
              <a:rPr lang="fr-FR" sz="6700" b="1" i="1" dirty="0" err="1" smtClean="0">
                <a:solidFill>
                  <a:schemeClr val="accent4"/>
                </a:solidFill>
              </a:rPr>
              <a:t>ouargla</a:t>
            </a:r>
            <a:r>
              <a:rPr lang="ar-DZ" sz="6700" b="1" i="1" dirty="0" smtClean="0">
                <a:solidFill>
                  <a:schemeClr val="accent4"/>
                </a:solidFill>
              </a:rPr>
              <a:t/>
            </a:r>
            <a:br>
              <a:rPr lang="ar-DZ" sz="6700" b="1" i="1" dirty="0" smtClean="0">
                <a:solidFill>
                  <a:schemeClr val="accent4"/>
                </a:solidFill>
              </a:rPr>
            </a:br>
            <a:r>
              <a:rPr lang="ar-DZ" sz="6700" b="1" i="1" dirty="0" smtClean="0">
                <a:solidFill>
                  <a:schemeClr val="accent4"/>
                </a:solidFill>
              </a:rPr>
              <a:t>ملصق علمي حول موضوع مذكرة تخرج يتم إعدادها لنيل شهادة </a:t>
            </a:r>
            <a:r>
              <a:rPr lang="ar-DZ" sz="6700" b="1" i="1" dirty="0" err="1" smtClean="0">
                <a:solidFill>
                  <a:schemeClr val="accent4"/>
                </a:solidFill>
              </a:rPr>
              <a:t>الماستر</a:t>
            </a:r>
            <a:r>
              <a:rPr lang="ar-DZ" sz="6700" b="1" i="1" dirty="0" smtClean="0">
                <a:solidFill>
                  <a:schemeClr val="accent4"/>
                </a:solidFill>
              </a:rPr>
              <a:t/>
            </a:r>
            <a:br>
              <a:rPr lang="ar-DZ" sz="6700" b="1" i="1" dirty="0" smtClean="0">
                <a:solidFill>
                  <a:schemeClr val="accent4"/>
                </a:solidFill>
              </a:rPr>
            </a:br>
            <a:r>
              <a:rPr lang="ar-DZ" sz="6700" b="1" i="1" dirty="0" smtClean="0">
                <a:solidFill>
                  <a:schemeClr val="accent4"/>
                </a:solidFill>
              </a:rPr>
              <a:t>جامعة قاصدي </a:t>
            </a:r>
            <a:r>
              <a:rPr lang="ar-DZ" sz="6700" b="1" i="1" dirty="0" err="1" smtClean="0">
                <a:solidFill>
                  <a:schemeClr val="accent4"/>
                </a:solidFill>
              </a:rPr>
              <a:t>مرباح</a:t>
            </a:r>
            <a:r>
              <a:rPr lang="ar-DZ" sz="6700" b="1" i="1" dirty="0" smtClean="0">
                <a:solidFill>
                  <a:schemeClr val="accent4"/>
                </a:solidFill>
              </a:rPr>
              <a:t>-</a:t>
            </a:r>
            <a:r>
              <a:rPr lang="ar-DZ" sz="6700" b="1" i="1" dirty="0" err="1" smtClean="0">
                <a:solidFill>
                  <a:schemeClr val="accent4"/>
                </a:solidFill>
              </a:rPr>
              <a:t>ورقلة</a:t>
            </a:r>
            <a:r>
              <a:rPr lang="ar-DZ" sz="6700" b="1" i="1" dirty="0" smtClean="0">
                <a:solidFill>
                  <a:schemeClr val="accent4"/>
                </a:solidFill>
              </a:rPr>
              <a:t/>
            </a:r>
            <a:br>
              <a:rPr lang="ar-DZ" sz="6700" b="1" i="1" dirty="0" smtClean="0">
                <a:solidFill>
                  <a:schemeClr val="accent4"/>
                </a:solidFill>
              </a:rPr>
            </a:br>
            <a:r>
              <a:rPr lang="ar-DZ" sz="6700" b="1" i="1" dirty="0" smtClean="0">
                <a:solidFill>
                  <a:schemeClr val="accent4"/>
                </a:solidFill>
              </a:rPr>
              <a:t>كلية العلوم الإنسانية </a:t>
            </a:r>
            <a:r>
              <a:rPr lang="ar-DZ" sz="6700" b="1" i="1" dirty="0" err="1" smtClean="0">
                <a:solidFill>
                  <a:schemeClr val="accent4"/>
                </a:solidFill>
              </a:rPr>
              <a:t>والإجتماعية</a:t>
            </a:r>
            <a:r>
              <a:rPr lang="ar-DZ" sz="6700" b="1" i="1" dirty="0" smtClean="0">
                <a:solidFill>
                  <a:schemeClr val="accent4"/>
                </a:solidFill>
              </a:rPr>
              <a:t/>
            </a:r>
            <a:br>
              <a:rPr lang="ar-DZ" sz="6700" b="1" i="1" dirty="0" smtClean="0">
                <a:solidFill>
                  <a:schemeClr val="accent4"/>
                </a:solidFill>
              </a:rPr>
            </a:br>
            <a:r>
              <a:rPr lang="ar-DZ" sz="6700" b="1" i="1" dirty="0" smtClean="0">
                <a:solidFill>
                  <a:schemeClr val="accent4"/>
                </a:solidFill>
              </a:rPr>
              <a:t>قسم علوم الإعلام </a:t>
            </a:r>
            <a:r>
              <a:rPr lang="ar-DZ" sz="6700" b="1" i="1" dirty="0" err="1" smtClean="0">
                <a:solidFill>
                  <a:schemeClr val="accent4"/>
                </a:solidFill>
              </a:rPr>
              <a:t>و</a:t>
            </a:r>
            <a:r>
              <a:rPr lang="ar-DZ" sz="6700" b="1" i="1" dirty="0" smtClean="0">
                <a:solidFill>
                  <a:schemeClr val="accent4"/>
                </a:solidFill>
              </a:rPr>
              <a:t> </a:t>
            </a:r>
            <a:r>
              <a:rPr lang="ar-DZ" sz="6700" b="1" i="1" dirty="0" err="1" smtClean="0">
                <a:solidFill>
                  <a:schemeClr val="accent4"/>
                </a:solidFill>
              </a:rPr>
              <a:t>الإتصال</a:t>
            </a:r>
            <a:r>
              <a:rPr lang="ar-DZ" sz="6000" i="1" dirty="0" smtClean="0">
                <a:solidFill>
                  <a:schemeClr val="accent4"/>
                </a:solidFill>
              </a:rPr>
              <a:t/>
            </a:r>
            <a:br>
              <a:rPr lang="ar-DZ" sz="6000" i="1" dirty="0" smtClean="0">
                <a:solidFill>
                  <a:schemeClr val="accent4"/>
                </a:solidFill>
              </a:rPr>
            </a:br>
            <a:r>
              <a:rPr lang="fr-FR" sz="6000" i="1" dirty="0" smtClean="0">
                <a:solidFill>
                  <a:schemeClr val="accent4"/>
                </a:solidFill>
              </a:rPr>
              <a:t>                                                                                                                                                                    </a:t>
            </a:r>
            <a:r>
              <a:rPr lang="ar-DZ" sz="6700" b="1" i="1" dirty="0" smtClean="0">
                <a:solidFill>
                  <a:schemeClr val="accent4"/>
                </a:solidFill>
              </a:rPr>
              <a:t>إعداد الطالبتين:</a:t>
            </a:r>
            <a:br>
              <a:rPr lang="ar-DZ" sz="6700" b="1" i="1" dirty="0" smtClean="0">
                <a:solidFill>
                  <a:schemeClr val="accent4"/>
                </a:solidFill>
              </a:rPr>
            </a:br>
            <a:r>
              <a:rPr lang="fr-FR" sz="6700" b="1" i="1" dirty="0" smtClean="0">
                <a:solidFill>
                  <a:schemeClr val="accent4"/>
                </a:solidFill>
              </a:rPr>
              <a:t>                                                                                                  </a:t>
            </a:r>
            <a:r>
              <a:rPr lang="fr-FR" sz="6700" b="1" i="1" dirty="0" smtClean="0">
                <a:solidFill>
                  <a:schemeClr val="accent4"/>
                </a:solidFill>
                <a:hlinkClick r:id="rId2"/>
              </a:rPr>
              <a:t>ameurdahbia@gmail.com</a:t>
            </a:r>
            <a:r>
              <a:rPr lang="ar-DZ" sz="6700" b="1" i="1" dirty="0" smtClean="0">
                <a:solidFill>
                  <a:schemeClr val="accent4"/>
                </a:solidFill>
              </a:rPr>
              <a:t>   </a:t>
            </a:r>
            <a:r>
              <a:rPr lang="fr-FR" sz="6700" b="1" i="1" dirty="0" smtClean="0">
                <a:solidFill>
                  <a:schemeClr val="accent4"/>
                </a:solidFill>
              </a:rPr>
              <a:t> </a:t>
            </a:r>
            <a:r>
              <a:rPr lang="ar-DZ" sz="6700" b="1" i="1" dirty="0" smtClean="0">
                <a:solidFill>
                  <a:schemeClr val="accent4"/>
                </a:solidFill>
              </a:rPr>
              <a:t>ذهبية عامر</a:t>
            </a:r>
            <a:br>
              <a:rPr lang="ar-DZ" sz="6700" b="1" i="1" dirty="0" smtClean="0">
                <a:solidFill>
                  <a:schemeClr val="accent4"/>
                </a:solidFill>
              </a:rPr>
            </a:br>
            <a:r>
              <a:rPr lang="fr-FR" sz="6700" b="1" i="1" dirty="0" smtClean="0">
                <a:solidFill>
                  <a:schemeClr val="accent4"/>
                </a:solidFill>
              </a:rPr>
              <a:t>                                               </a:t>
            </a:r>
            <a:r>
              <a:rPr lang="ar-DZ" sz="6700" b="1" i="1" dirty="0" smtClean="0">
                <a:solidFill>
                  <a:schemeClr val="accent4"/>
                </a:solidFill>
              </a:rPr>
              <a:t>إشراف:</a:t>
            </a:r>
            <a:r>
              <a:rPr lang="fr-FR" sz="6700" b="1" i="1" dirty="0" smtClean="0">
                <a:solidFill>
                  <a:schemeClr val="accent4"/>
                </a:solidFill>
              </a:rPr>
              <a:t>                                              </a:t>
            </a:r>
            <a:r>
              <a:rPr lang="fr-FR" sz="6700" b="1" i="1" dirty="0" smtClean="0">
                <a:solidFill>
                  <a:schemeClr val="accent4"/>
                </a:solidFill>
                <a:hlinkClick r:id="rId3"/>
              </a:rPr>
              <a:t>meslemiman@gmail.com</a:t>
            </a:r>
            <a:r>
              <a:rPr lang="ar-DZ" sz="6700" b="1" i="1" dirty="0" smtClean="0">
                <a:solidFill>
                  <a:schemeClr val="accent4"/>
                </a:solidFill>
              </a:rPr>
              <a:t>   إيمان مسلم                                                                                </a:t>
            </a:r>
            <a:r>
              <a:rPr lang="ar-DZ" sz="6700" b="1" i="1" dirty="0" err="1" smtClean="0">
                <a:solidFill>
                  <a:schemeClr val="accent4"/>
                </a:solidFill>
              </a:rPr>
              <a:t>أ</a:t>
            </a:r>
            <a:r>
              <a:rPr lang="ar-DZ" sz="6700" b="1" i="1" dirty="0" smtClean="0">
                <a:solidFill>
                  <a:schemeClr val="accent4"/>
                </a:solidFill>
              </a:rPr>
              <a:t>. صانع رابح </a:t>
            </a:r>
            <a:r>
              <a:rPr lang="ar-DZ" sz="6700" i="1" dirty="0" smtClean="0">
                <a:solidFill>
                  <a:schemeClr val="accent4"/>
                </a:solidFill>
              </a:rPr>
              <a:t/>
            </a:r>
            <a:br>
              <a:rPr lang="ar-DZ" sz="6700" i="1" dirty="0" smtClean="0">
                <a:solidFill>
                  <a:schemeClr val="accent4"/>
                </a:solidFill>
              </a:rPr>
            </a:br>
            <a:endParaRPr lang="fr-FR" sz="6700" i="1" dirty="0"/>
          </a:p>
        </p:txBody>
      </p:sp>
      <p:sp>
        <p:nvSpPr>
          <p:cNvPr id="4" name="Rectangle à coins arrondis 3"/>
          <p:cNvSpPr/>
          <p:nvPr/>
        </p:nvSpPr>
        <p:spPr>
          <a:xfrm>
            <a:off x="17193433" y="11885546"/>
            <a:ext cx="11930146" cy="635798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6000" b="1" i="1" dirty="0" smtClean="0"/>
              <a:t>مقدمة</a:t>
            </a:r>
          </a:p>
          <a:p>
            <a:pPr algn="ctr"/>
            <a:r>
              <a:rPr lang="ar-DZ" sz="4000" dirty="0" smtClean="0"/>
              <a:t>يعتبر </a:t>
            </a:r>
            <a:r>
              <a:rPr lang="ar-DZ" sz="4000" dirty="0" err="1" smtClean="0"/>
              <a:t>تطويرالتعليم</a:t>
            </a:r>
            <a:r>
              <a:rPr lang="ar-DZ" sz="4000" dirty="0" smtClean="0"/>
              <a:t> من القضايا الملّحة  نظرا للتحديات التي يفرضها</a:t>
            </a:r>
            <a:r>
              <a:rPr lang="fr-FR" sz="4000" dirty="0" smtClean="0"/>
              <a:t> </a:t>
            </a:r>
            <a:r>
              <a:rPr lang="ar-DZ" sz="4000" dirty="0" smtClean="0"/>
              <a:t>  العصر،عصر المعلومات وتكنولوجيا </a:t>
            </a:r>
            <a:r>
              <a:rPr lang="ar-DZ" sz="4000" dirty="0" err="1" smtClean="0"/>
              <a:t>الإتصال</a:t>
            </a:r>
            <a:r>
              <a:rPr lang="ar-DZ" sz="4000" dirty="0" smtClean="0"/>
              <a:t> مما يستدعي إيجاد طرق جديدة بإمكانها تعزيز استخدام التكنولوجيا الحديثة في عملية التعليم العالي في الجامعة وتنمية قدرات الأستاذ </a:t>
            </a:r>
            <a:r>
              <a:rPr lang="ar-DZ" sz="4000" dirty="0" err="1" smtClean="0"/>
              <a:t>و</a:t>
            </a:r>
            <a:r>
              <a:rPr lang="ar-DZ" sz="4000" dirty="0" smtClean="0"/>
              <a:t> جعله قادرا على توظيف تطبيقاتها  </a:t>
            </a:r>
            <a:r>
              <a:rPr lang="ar-DZ" sz="4000" dirty="0" err="1" smtClean="0"/>
              <a:t>للإرتقاء</a:t>
            </a:r>
            <a:r>
              <a:rPr lang="ar-DZ" sz="4000" dirty="0" smtClean="0"/>
              <a:t> بعمله التعليمي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البحثي  </a:t>
            </a:r>
          </a:p>
        </p:txBody>
      </p:sp>
      <p:sp>
        <p:nvSpPr>
          <p:cNvPr id="5" name="Ellipse 4"/>
          <p:cNvSpPr/>
          <p:nvPr/>
        </p:nvSpPr>
        <p:spPr>
          <a:xfrm>
            <a:off x="6263419" y="17457710"/>
            <a:ext cx="11335518" cy="6715172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6000" b="1" i="1" dirty="0" err="1" smtClean="0"/>
              <a:t>التساؤولات</a:t>
            </a:r>
            <a:r>
              <a:rPr lang="ar-DZ" sz="6000" i="1" dirty="0" smtClean="0"/>
              <a:t> </a:t>
            </a:r>
            <a:r>
              <a:rPr lang="ar-DZ" sz="6000" b="1" i="1" dirty="0" smtClean="0"/>
              <a:t>الفرعية</a:t>
            </a:r>
          </a:p>
          <a:p>
            <a:pPr algn="r"/>
            <a:r>
              <a:rPr lang="ar-DZ" sz="4000" dirty="0" smtClean="0"/>
              <a:t> 1-ما مدى </a:t>
            </a:r>
            <a:r>
              <a:rPr lang="ar-DZ" sz="4000" dirty="0" err="1" smtClean="0"/>
              <a:t>إستخدام</a:t>
            </a:r>
            <a:r>
              <a:rPr lang="ar-DZ" sz="4000" dirty="0" smtClean="0"/>
              <a:t> التكنولوجيا الحديثة في الجامعة ؟</a:t>
            </a:r>
          </a:p>
          <a:p>
            <a:pPr algn="r"/>
            <a:r>
              <a:rPr lang="ar-DZ" sz="4000" dirty="0" smtClean="0"/>
              <a:t>2- هل يوظف الأستاذ الجامعي تطبيقات التكنولوجيا الحديثة في العملية التعليمية؟    </a:t>
            </a:r>
          </a:p>
          <a:p>
            <a:pPr algn="r"/>
            <a:r>
              <a:rPr lang="ar-DZ" sz="4000" dirty="0" smtClean="0"/>
              <a:t>3- ما مدى فعالية </a:t>
            </a:r>
            <a:r>
              <a:rPr lang="ar-DZ" sz="4000" dirty="0" err="1" smtClean="0"/>
              <a:t>إستخدام</a:t>
            </a:r>
            <a:r>
              <a:rPr lang="ar-DZ" sz="4000" dirty="0" smtClean="0"/>
              <a:t> التكنولوجيا الحديثة </a:t>
            </a:r>
          </a:p>
          <a:p>
            <a:pPr algn="r"/>
            <a:r>
              <a:rPr lang="ar-DZ" sz="4000" dirty="0" smtClean="0"/>
              <a:t>على أداء الأستاذ الجامعي ؟</a:t>
            </a:r>
          </a:p>
        </p:txBody>
      </p:sp>
      <p:sp>
        <p:nvSpPr>
          <p:cNvPr id="10" name="Organigramme : Terminateur 9"/>
          <p:cNvSpPr/>
          <p:nvPr/>
        </p:nvSpPr>
        <p:spPr>
          <a:xfrm>
            <a:off x="0" y="12028422"/>
            <a:ext cx="11001452" cy="4357718"/>
          </a:xfrm>
          <a:prstGeom prst="flowChartTermina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6000" b="1" i="1" dirty="0" smtClean="0"/>
              <a:t> الإشكالية</a:t>
            </a:r>
          </a:p>
          <a:p>
            <a:pPr algn="ctr"/>
            <a:r>
              <a:rPr lang="ar-DZ" sz="4000" dirty="0" smtClean="0"/>
              <a:t>ما مدى </a:t>
            </a:r>
            <a:r>
              <a:rPr lang="ar-DZ" sz="4000" dirty="0" err="1" smtClean="0"/>
              <a:t>إستخدام</a:t>
            </a:r>
            <a:r>
              <a:rPr lang="ar-DZ" sz="4000" dirty="0" smtClean="0"/>
              <a:t> أساتذة التعليم العالي للتكنولوجيا الحديثة في العملية التعليمية ؟</a:t>
            </a:r>
            <a:endParaRPr lang="fr-FR" sz="4000" dirty="0"/>
          </a:p>
        </p:txBody>
      </p:sp>
      <p:sp>
        <p:nvSpPr>
          <p:cNvPr id="15" name="Bulle ronde 14"/>
          <p:cNvSpPr/>
          <p:nvPr/>
        </p:nvSpPr>
        <p:spPr>
          <a:xfrm>
            <a:off x="15598673" y="23887130"/>
            <a:ext cx="14644790" cy="6143668"/>
          </a:xfrm>
          <a:prstGeom prst="wedgeEllipse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6000" b="1" i="1" dirty="0"/>
              <a:t>منهج الدراسة</a:t>
            </a:r>
            <a:endParaRPr lang="fr-FR" sz="4000" b="1" i="1" dirty="0"/>
          </a:p>
          <a:p>
            <a:r>
              <a:rPr lang="ar-DZ" sz="4000" dirty="0"/>
              <a:t>تعتمد هذه الدراسة على </a:t>
            </a:r>
            <a:r>
              <a:rPr lang="ar-DZ" sz="4000" dirty="0">
                <a:solidFill>
                  <a:srgbClr val="FF0000"/>
                </a:solidFill>
              </a:rPr>
              <a:t>المنهج الوصفي التحليلي</a:t>
            </a:r>
            <a:r>
              <a:rPr lang="ar-DZ" sz="4000" dirty="0"/>
              <a:t>،من خلال محاولة التعرف على مدى </a:t>
            </a:r>
            <a:r>
              <a:rPr lang="ar-DZ" sz="4000" dirty="0" err="1"/>
              <a:t>إستعمال</a:t>
            </a:r>
            <a:r>
              <a:rPr lang="ar-DZ" sz="4000" dirty="0"/>
              <a:t> التكنولوجيا الحديثة من طرف الأساتذة في الجامعة وعن مدى </a:t>
            </a:r>
            <a:r>
              <a:rPr lang="ar-DZ" sz="4000" dirty="0" err="1"/>
              <a:t>إستغلالهم</a:t>
            </a:r>
            <a:r>
              <a:rPr lang="ar-DZ" sz="4000" dirty="0"/>
              <a:t> </a:t>
            </a:r>
            <a:r>
              <a:rPr lang="ar-DZ" sz="4000" dirty="0" smtClean="0"/>
              <a:t>إياها في ممارستهم </a:t>
            </a:r>
            <a:r>
              <a:rPr lang="ar-DZ" sz="4000" dirty="0" err="1"/>
              <a:t>البيداغوجية</a:t>
            </a:r>
            <a:r>
              <a:rPr lang="ar-DZ" sz="4000" dirty="0"/>
              <a:t> و عن </a:t>
            </a:r>
            <a:r>
              <a:rPr lang="ar-DZ" sz="4000" dirty="0" smtClean="0"/>
              <a:t>الظروف </a:t>
            </a:r>
            <a:r>
              <a:rPr lang="ar-DZ" sz="4000" dirty="0"/>
              <a:t>المحيطة بهذا </a:t>
            </a:r>
            <a:r>
              <a:rPr lang="ar-DZ" sz="4000" dirty="0" err="1"/>
              <a:t>الإستعمال</a:t>
            </a:r>
            <a:r>
              <a:rPr lang="ar-DZ" sz="4000" dirty="0"/>
              <a:t> </a:t>
            </a:r>
            <a:endParaRPr lang="fr-FR" sz="4000" dirty="0"/>
          </a:p>
        </p:txBody>
      </p:sp>
      <p:sp>
        <p:nvSpPr>
          <p:cNvPr id="16" name="Rectangle 15"/>
          <p:cNvSpPr/>
          <p:nvPr/>
        </p:nvSpPr>
        <p:spPr>
          <a:xfrm>
            <a:off x="17550623" y="31316682"/>
            <a:ext cx="10644262" cy="578647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ar-DZ" sz="6000" b="1" dirty="0" smtClean="0"/>
          </a:p>
          <a:p>
            <a:pPr algn="ctr"/>
            <a:endParaRPr lang="ar-DZ" sz="6000" b="1" dirty="0"/>
          </a:p>
          <a:p>
            <a:pPr algn="ctr"/>
            <a:endParaRPr lang="ar-DZ" sz="6000" b="1" dirty="0" smtClean="0"/>
          </a:p>
          <a:p>
            <a:pPr algn="ctr"/>
            <a:r>
              <a:rPr lang="ar-DZ" sz="6000" b="1" i="1" dirty="0" smtClean="0"/>
              <a:t>أهداف الدراسة</a:t>
            </a:r>
          </a:p>
          <a:p>
            <a:pPr algn="r"/>
            <a:r>
              <a:rPr lang="ar-DZ" sz="4000" dirty="0" smtClean="0"/>
              <a:t>محاولة التعرف على مدى إدماج التكنولوجيا الحديثة ضمن</a:t>
            </a:r>
          </a:p>
          <a:p>
            <a:pPr algn="r"/>
            <a:r>
              <a:rPr lang="ar-DZ" sz="4000" dirty="0" smtClean="0"/>
              <a:t>    الممارسات </a:t>
            </a:r>
            <a:r>
              <a:rPr lang="ar-DZ" sz="4000" dirty="0" err="1" smtClean="0"/>
              <a:t>البيداغوجية</a:t>
            </a:r>
            <a:r>
              <a:rPr lang="ar-DZ" sz="4000" dirty="0" smtClean="0"/>
              <a:t> في التعليم العالي</a:t>
            </a:r>
          </a:p>
          <a:p>
            <a:pPr algn="r"/>
            <a:r>
              <a:rPr lang="ar-DZ" sz="4000" dirty="0" smtClean="0"/>
              <a:t>الكشف عن حقيقة </a:t>
            </a:r>
            <a:r>
              <a:rPr lang="ar-DZ" sz="4000" dirty="0" err="1" smtClean="0"/>
              <a:t>إستخدام</a:t>
            </a:r>
            <a:r>
              <a:rPr lang="ar-DZ" sz="4000" dirty="0" smtClean="0"/>
              <a:t> التكنولوجيا الحديثة من طرف الأستاذ  الجامعي</a:t>
            </a:r>
          </a:p>
          <a:p>
            <a:pPr algn="r"/>
            <a:r>
              <a:rPr lang="ar-DZ" sz="4000" dirty="0" smtClean="0"/>
              <a:t>الوقوف عند أهم الجوانب التي أثرت فيها التكنولوجيا الحديثة على التعليم العالي ودورها في تحسين أداء الأستاذ الجامعي</a:t>
            </a:r>
          </a:p>
          <a:p>
            <a:pPr algn="ctr"/>
            <a:endParaRPr lang="ar-DZ" sz="4000" dirty="0" smtClean="0"/>
          </a:p>
          <a:p>
            <a:pPr algn="ctr"/>
            <a:endParaRPr lang="ar-DZ" sz="6000" b="1" dirty="0" smtClean="0"/>
          </a:p>
          <a:p>
            <a:pPr algn="ctr"/>
            <a:endParaRPr lang="ar-DZ" sz="6000" b="1" dirty="0" smtClean="0"/>
          </a:p>
          <a:p>
            <a:pPr algn="ctr"/>
            <a:endParaRPr lang="fr-FR" sz="4000" b="1" dirty="0"/>
          </a:p>
        </p:txBody>
      </p:sp>
      <p:sp>
        <p:nvSpPr>
          <p:cNvPr id="17" name="Organigramme : Alternative 16"/>
          <p:cNvSpPr/>
          <p:nvPr/>
        </p:nvSpPr>
        <p:spPr>
          <a:xfrm>
            <a:off x="1191321" y="24887262"/>
            <a:ext cx="9787006" cy="5429288"/>
          </a:xfrm>
          <a:prstGeom prst="flowChartAlternateProcess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6000" b="1" i="1" dirty="0" smtClean="0"/>
              <a:t>الفرضيات</a:t>
            </a:r>
          </a:p>
          <a:p>
            <a:pPr algn="r"/>
            <a:r>
              <a:rPr lang="ar-DZ" sz="4000" dirty="0" smtClean="0"/>
              <a:t>1- يوظف الأستاذ الجامعي تطبيقات التكنولوجيا الحديثة</a:t>
            </a:r>
          </a:p>
          <a:p>
            <a:pPr algn="r"/>
            <a:r>
              <a:rPr lang="ar-DZ" sz="4000" dirty="0" smtClean="0"/>
              <a:t> لتحسين أدائه في العملية التعليمية</a:t>
            </a:r>
          </a:p>
          <a:p>
            <a:pPr algn="ctr"/>
            <a:r>
              <a:rPr lang="ar-DZ" sz="4000" dirty="0" smtClean="0"/>
              <a:t>2- </a:t>
            </a:r>
            <a:r>
              <a:rPr lang="ar-DZ" sz="4000" dirty="0" err="1" smtClean="0"/>
              <a:t>إستخدام</a:t>
            </a:r>
            <a:r>
              <a:rPr lang="ar-DZ" sz="4000" dirty="0" smtClean="0"/>
              <a:t> التكنولوجيا الحديثة من قبل الأستاذ الجامعي</a:t>
            </a:r>
          </a:p>
          <a:p>
            <a:pPr algn="r"/>
            <a:r>
              <a:rPr lang="ar-DZ" sz="4000" dirty="0" smtClean="0"/>
              <a:t>ساهم في تنمية مهامه التعليمية  </a:t>
            </a:r>
          </a:p>
          <a:p>
            <a:pPr algn="r"/>
            <a:r>
              <a:rPr lang="ar-DZ" sz="4000" dirty="0" smtClean="0"/>
              <a:t> 3-تلعب التكنولوجيا الحديثة دورا هاما في تحقيق جودة التعليم العالي   </a:t>
            </a:r>
          </a:p>
          <a:p>
            <a:pPr algn="ctr"/>
            <a:endParaRPr lang="ar-DZ" sz="4000" dirty="0" smtClean="0"/>
          </a:p>
        </p:txBody>
      </p:sp>
      <p:sp>
        <p:nvSpPr>
          <p:cNvPr id="18" name="Larme 17"/>
          <p:cNvSpPr/>
          <p:nvPr/>
        </p:nvSpPr>
        <p:spPr>
          <a:xfrm>
            <a:off x="0" y="31245244"/>
            <a:ext cx="11287204" cy="6429420"/>
          </a:xfrm>
          <a:prstGeom prst="teardrop">
            <a:avLst>
              <a:gd name="adj" fmla="val 13383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6000" b="1" i="1" dirty="0" smtClean="0"/>
              <a:t>مجتمع البحث </a:t>
            </a:r>
            <a:r>
              <a:rPr lang="ar-DZ" sz="6000" b="1" i="1" dirty="0" err="1" smtClean="0"/>
              <a:t>و</a:t>
            </a:r>
            <a:r>
              <a:rPr lang="ar-DZ" sz="6000" b="1" i="1" dirty="0" smtClean="0"/>
              <a:t> عينة الدراسة</a:t>
            </a:r>
            <a:r>
              <a:rPr lang="ar-DZ" sz="4000" dirty="0" smtClean="0"/>
              <a:t>  تتمثل العينة في الأساتذة الجامعيين من ثلاث كليات هي كلية التكنولوجيات الحديثة </a:t>
            </a:r>
            <a:r>
              <a:rPr lang="ar-DZ" sz="4000" dirty="0" err="1" smtClean="0"/>
              <a:t>و</a:t>
            </a:r>
            <a:r>
              <a:rPr lang="ar-DZ" sz="4000" dirty="0" smtClean="0"/>
              <a:t> علوم الاتصال ،كلية الحقوق و العلوم السياسية ،كلية الآداب واللغات بجامعة قاصدي </a:t>
            </a:r>
            <a:r>
              <a:rPr lang="ar-DZ" sz="4000" dirty="0" err="1" smtClean="0"/>
              <a:t>مرباح</a:t>
            </a:r>
            <a:r>
              <a:rPr lang="ar-DZ" sz="4000" dirty="0" smtClean="0"/>
              <a:t> </a:t>
            </a:r>
            <a:r>
              <a:rPr lang="ar-DZ" sz="4000" dirty="0" err="1" smtClean="0"/>
              <a:t>ورقلة</a:t>
            </a:r>
            <a:r>
              <a:rPr lang="ar-DZ" sz="4000" dirty="0" smtClean="0"/>
              <a:t> والمتمثلة في 60 أستاذ تمّ اختيارهم بالعينة </a:t>
            </a:r>
            <a:r>
              <a:rPr lang="ar-DZ" sz="4000" dirty="0" smtClean="0">
                <a:solidFill>
                  <a:srgbClr val="FF0000"/>
                </a:solidFill>
              </a:rPr>
              <a:t>الطبقية</a:t>
            </a:r>
            <a:r>
              <a:rPr lang="ar-DZ" sz="4000" dirty="0" smtClean="0"/>
              <a:t> </a:t>
            </a:r>
            <a:r>
              <a:rPr lang="ar-DZ" sz="4000" dirty="0" smtClean="0">
                <a:solidFill>
                  <a:srgbClr val="FF0000"/>
                </a:solidFill>
              </a:rPr>
              <a:t>التناسبية</a:t>
            </a:r>
            <a:endParaRPr lang="ar-DZ" sz="6000" dirty="0" smtClean="0">
              <a:solidFill>
                <a:srgbClr val="FF0000"/>
              </a:solidFill>
            </a:endParaRPr>
          </a:p>
          <a:p>
            <a:pPr algn="ctr"/>
            <a:endParaRPr lang="ar-DZ" sz="6000" b="1" i="1" dirty="0" smtClean="0"/>
          </a:p>
        </p:txBody>
      </p:sp>
      <p:pic>
        <p:nvPicPr>
          <p:cNvPr id="1026" name="Picture 2" descr="E:\85385719_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3952" y="16743330"/>
            <a:ext cx="5868743" cy="7178398"/>
          </a:xfrm>
          <a:prstGeom prst="rect">
            <a:avLst/>
          </a:prstGeom>
          <a:noFill/>
        </p:spPr>
      </p:pic>
      <p:pic>
        <p:nvPicPr>
          <p:cNvPr id="1027" name="Picture 3" descr="E:\technologi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06163" y="38031855"/>
            <a:ext cx="19288260" cy="4741745"/>
          </a:xfrm>
          <a:prstGeom prst="rect">
            <a:avLst/>
          </a:prstGeom>
          <a:noFill/>
        </p:spPr>
      </p:pic>
      <p:pic>
        <p:nvPicPr>
          <p:cNvPr id="1028" name="Picture 4" descr="E:\6226583-930296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265003" y="18743594"/>
            <a:ext cx="10144196" cy="4643470"/>
          </a:xfrm>
          <a:prstGeom prst="rect">
            <a:avLst/>
          </a:prstGeom>
          <a:noFill/>
        </p:spPr>
      </p:pic>
      <p:pic>
        <p:nvPicPr>
          <p:cNvPr id="1031" name="Picture 7" descr="E:\cerveau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549963" y="31388120"/>
            <a:ext cx="4429156" cy="5715000"/>
          </a:xfrm>
          <a:prstGeom prst="rect">
            <a:avLst/>
          </a:prstGeom>
          <a:noFill/>
        </p:spPr>
      </p:pic>
      <p:pic>
        <p:nvPicPr>
          <p:cNvPr id="14" name="صورة 2"/>
          <p:cNvPicPr>
            <a:picLocks noChangeAspect="1" noChangeArrowheads="1"/>
          </p:cNvPicPr>
          <p:nvPr/>
        </p:nvPicPr>
        <p:blipFill>
          <a:blip r:embed="rId8" cstate="print"/>
          <a:srcRect t="26514" r="84183"/>
          <a:stretch>
            <a:fillRect/>
          </a:stretch>
        </p:blipFill>
        <p:spPr bwMode="auto">
          <a:xfrm>
            <a:off x="24837299" y="1669912"/>
            <a:ext cx="4357718" cy="335758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صورة 2"/>
          <p:cNvPicPr>
            <a:picLocks noChangeAspect="1" noChangeArrowheads="1"/>
          </p:cNvPicPr>
          <p:nvPr/>
        </p:nvPicPr>
        <p:blipFill>
          <a:blip r:embed="rId8" cstate="print"/>
          <a:srcRect t="26514" r="84183"/>
          <a:stretch>
            <a:fillRect/>
          </a:stretch>
        </p:blipFill>
        <p:spPr bwMode="auto">
          <a:xfrm>
            <a:off x="905569" y="1669912"/>
            <a:ext cx="4357718" cy="335758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Rectangle 20"/>
          <p:cNvSpPr/>
          <p:nvPr/>
        </p:nvSpPr>
        <p:spPr>
          <a:xfrm>
            <a:off x="6263419" y="1384160"/>
            <a:ext cx="18216690" cy="17145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6000" b="1" i="1" dirty="0" err="1" smtClean="0">
                <a:solidFill>
                  <a:schemeClr val="accent4"/>
                </a:solidFill>
              </a:rPr>
              <a:t>higher</a:t>
            </a:r>
            <a:r>
              <a:rPr lang="fr-FR" sz="6000" b="1" i="1" dirty="0" smtClean="0">
                <a:solidFill>
                  <a:schemeClr val="accent4"/>
                </a:solidFill>
              </a:rPr>
              <a:t> </a:t>
            </a:r>
            <a:r>
              <a:rPr lang="fr-FR" sz="6000" b="1" i="1" dirty="0" err="1" smtClean="0">
                <a:solidFill>
                  <a:schemeClr val="accent4"/>
                </a:solidFill>
              </a:rPr>
              <a:t>education</a:t>
            </a:r>
            <a:r>
              <a:rPr lang="fr-FR" sz="6000" b="1" i="1" dirty="0" smtClean="0">
                <a:solidFill>
                  <a:schemeClr val="accent4"/>
                </a:solidFill>
              </a:rPr>
              <a:t> </a:t>
            </a:r>
            <a:r>
              <a:rPr lang="fr-FR" sz="6000" b="1" i="1" dirty="0" err="1" smtClean="0">
                <a:solidFill>
                  <a:schemeClr val="accent4"/>
                </a:solidFill>
              </a:rPr>
              <a:t>teacher’s</a:t>
            </a:r>
            <a:r>
              <a:rPr lang="fr-FR" sz="6000" b="1" i="1" dirty="0" smtClean="0">
                <a:solidFill>
                  <a:schemeClr val="accent4"/>
                </a:solidFill>
              </a:rPr>
              <a:t>  use of modern technologies </a:t>
            </a:r>
            <a:br>
              <a:rPr lang="fr-FR" sz="6000" b="1" i="1" dirty="0" smtClean="0">
                <a:solidFill>
                  <a:schemeClr val="accent4"/>
                </a:solidFill>
              </a:rPr>
            </a:br>
            <a:r>
              <a:rPr lang="fr-FR" sz="6000" b="1" i="1" dirty="0" smtClean="0">
                <a:solidFill>
                  <a:schemeClr val="accent4"/>
                </a:solidFill>
              </a:rPr>
              <a:t>case of </a:t>
            </a:r>
            <a:r>
              <a:rPr lang="fr-FR" sz="6000" b="1" i="1" dirty="0" err="1" smtClean="0">
                <a:solidFill>
                  <a:schemeClr val="accent4"/>
                </a:solidFill>
              </a:rPr>
              <a:t>kasdi</a:t>
            </a:r>
            <a:r>
              <a:rPr lang="fr-FR" sz="6000" b="1" i="1" dirty="0" smtClean="0">
                <a:solidFill>
                  <a:schemeClr val="accent4"/>
                </a:solidFill>
              </a:rPr>
              <a:t> </a:t>
            </a:r>
            <a:r>
              <a:rPr lang="fr-FR" sz="6000" b="1" i="1" dirty="0" err="1" smtClean="0">
                <a:solidFill>
                  <a:schemeClr val="accent4"/>
                </a:solidFill>
              </a:rPr>
              <a:t>merbah</a:t>
            </a:r>
            <a:r>
              <a:rPr lang="fr-FR" sz="6000" b="1" i="1" dirty="0" smtClean="0">
                <a:solidFill>
                  <a:schemeClr val="accent4"/>
                </a:solidFill>
              </a:rPr>
              <a:t>- </a:t>
            </a:r>
            <a:r>
              <a:rPr lang="fr-FR" sz="6000" b="1" i="1" dirty="0" err="1" smtClean="0">
                <a:solidFill>
                  <a:schemeClr val="accent4"/>
                </a:solidFill>
              </a:rPr>
              <a:t>ouargla</a:t>
            </a:r>
            <a:endParaRPr lang="fr-FR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275</Words>
  <Application>Microsoft Office PowerPoint</Application>
  <PresentationFormat>Personnalisé</PresentationFormat>
  <Paragraphs>30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  إستخدام التكنولوجيا الحديثة من قبل أساتذة التعليم العالي جامعة قاصدي مرباح –ورقلة أنموذجا higher education teacher’s  use of modern technologies  case of kasdi merbah- ouargla ملصق علمي حول موضوع مذكرة تخرج يتم إعدادها لنيل شهادة الماستر جامعة قاصدي مرباح-ورقلة كلية العلوم الإنسانية والإجتماعية قسم علوم الإعلام و الإتصال                                                                                                                                                                     إعداد الطالبتين:                                                                                                   ameurdahbia@gmail.com    ذهبية عامر                                                إشراف:                                              meslemiman@gmail.com   إيمان مسلم                                                                                أ. صانع رابح  </vt:lpstr>
      <vt:lpstr>Diapositive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إستخدام التكنولوجيا الحديثة من قبل أساتذة التعليم العالي جامعة قاصدي مرباح –ورقلة أنموذجا  املصق علمي حول موضوع مذكرة تخرج يتم إعدادها لنيل شهادة الماستر جامعة قاصدي مرباح-ورقلة كلية العلوم الإنسانية والإجتامعية قسم علوم الإعلام و الإتصال إعداد الطالبتين: عامرذهبية مسلم إيمان </dc:title>
  <dc:creator>USER</dc:creator>
  <cp:lastModifiedBy>abcom</cp:lastModifiedBy>
  <cp:revision>15</cp:revision>
  <dcterms:created xsi:type="dcterms:W3CDTF">2015-03-01T18:02:17Z</dcterms:created>
  <dcterms:modified xsi:type="dcterms:W3CDTF">2015-03-02T13:17:05Z</dcterms:modified>
</cp:coreProperties>
</file>