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9" r:id="rId2"/>
  </p:sldIdLst>
  <p:sldSz cx="30243463" cy="42773600"/>
  <p:notesSz cx="6858000" cy="9144000"/>
  <p:defaultTextStyle>
    <a:defPPr>
      <a:defRPr lang="fr-FR"/>
    </a:defPPr>
    <a:lvl1pPr marL="0" algn="l" defTabSz="417007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1pPr>
    <a:lvl2pPr marL="2085035" algn="l" defTabSz="417007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2pPr>
    <a:lvl3pPr marL="4170071" algn="l" defTabSz="417007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3pPr>
    <a:lvl4pPr marL="6255115" algn="l" defTabSz="417007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4pPr>
    <a:lvl5pPr marL="8340151" algn="l" defTabSz="417007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5pPr>
    <a:lvl6pPr marL="10425186" algn="l" defTabSz="417007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6pPr>
    <a:lvl7pPr marL="12510222" algn="l" defTabSz="417007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7pPr>
    <a:lvl8pPr marL="14595262" algn="l" defTabSz="417007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8pPr>
    <a:lvl9pPr marL="16680302" algn="l" defTabSz="4170071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20" d="100"/>
          <a:sy n="20" d="100"/>
        </p:scale>
        <p:origin x="-1500" y="-72"/>
      </p:cViewPr>
      <p:guideLst>
        <p:guide orient="horz" pos="13473"/>
        <p:guide pos="952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C7E6C9-5C62-496B-9AF5-4A9C5ED41275}" type="datetimeFigureOut">
              <a:rPr lang="fr-FR" smtClean="0"/>
              <a:pPr/>
              <a:t>03/03/2015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217738" y="685800"/>
            <a:ext cx="2424112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6D46F5-9A91-4342-A1CC-2F919B154CAF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26599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170071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1pPr>
    <a:lvl2pPr marL="2085035" algn="l" defTabSz="4170071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2pPr>
    <a:lvl3pPr marL="4170071" algn="l" defTabSz="4170071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3pPr>
    <a:lvl4pPr marL="6255115" algn="l" defTabSz="4170071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4pPr>
    <a:lvl5pPr marL="8340151" algn="l" defTabSz="4170071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5pPr>
    <a:lvl6pPr marL="10425186" algn="l" defTabSz="4170071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6pPr>
    <a:lvl7pPr marL="12510222" algn="l" defTabSz="4170071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7pPr>
    <a:lvl8pPr marL="14595262" algn="l" defTabSz="4170071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8pPr>
    <a:lvl9pPr marL="16680302" algn="l" defTabSz="4170071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2217738" y="685800"/>
            <a:ext cx="2424112" cy="34290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r"/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8D79EF-671E-41CA-BE1D-E398F87DC424}" type="slidenum">
              <a:rPr lang="fr-FR" smtClean="0"/>
              <a:pPr/>
              <a:t>1</a:t>
            </a:fld>
            <a:endParaRPr lang="fr-FR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268260" y="13287559"/>
            <a:ext cx="25706944" cy="9168599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536520" y="24238374"/>
            <a:ext cx="21170424" cy="1093103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085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1700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2551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3401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4251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5102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595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66803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03/03/2015</a:t>
            </a:fld>
            <a:endParaRPr lang="fr-BE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03/03/2015</a:t>
            </a:fld>
            <a:endParaRPr lang="fr-BE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21926511" y="1712945"/>
            <a:ext cx="6804779" cy="36496177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1512174" y="1712945"/>
            <a:ext cx="19910280" cy="36496177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03/03/2015</a:t>
            </a:fld>
            <a:endParaRPr lang="fr-BE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03/03/2015</a:t>
            </a:fld>
            <a:endParaRPr lang="fr-BE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027" y="27485999"/>
            <a:ext cx="25706944" cy="8495313"/>
          </a:xfrm>
        </p:spPr>
        <p:txBody>
          <a:bodyPr anchor="t"/>
          <a:lstStyle>
            <a:lvl1pPr algn="l">
              <a:defRPr sz="18300" b="1" cap="all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2389027" y="18129287"/>
            <a:ext cx="25706944" cy="9356720"/>
          </a:xfrm>
        </p:spPr>
        <p:txBody>
          <a:bodyPr anchor="b"/>
          <a:lstStyle>
            <a:lvl1pPr marL="0" indent="0">
              <a:buNone/>
              <a:defRPr sz="9100">
                <a:solidFill>
                  <a:schemeClr val="tx1">
                    <a:tint val="75000"/>
                  </a:schemeClr>
                </a:solidFill>
              </a:defRPr>
            </a:lvl1pPr>
            <a:lvl2pPr marL="2085035" indent="0">
              <a:buNone/>
              <a:defRPr sz="8200">
                <a:solidFill>
                  <a:schemeClr val="tx1">
                    <a:tint val="75000"/>
                  </a:schemeClr>
                </a:solidFill>
              </a:defRPr>
            </a:lvl2pPr>
            <a:lvl3pPr marL="4170071" indent="0">
              <a:buNone/>
              <a:defRPr sz="7300">
                <a:solidFill>
                  <a:schemeClr val="tx1">
                    <a:tint val="75000"/>
                  </a:schemeClr>
                </a:solidFill>
              </a:defRPr>
            </a:lvl3pPr>
            <a:lvl4pPr marL="6255115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4pPr>
            <a:lvl5pPr marL="8340151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5pPr>
            <a:lvl6pPr marL="10425186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6pPr>
            <a:lvl7pPr marL="12510222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7pPr>
            <a:lvl8pPr marL="14595262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8pPr>
            <a:lvl9pPr marL="16680302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03/03/2015</a:t>
            </a:fld>
            <a:endParaRPr lang="fr-BE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1512174" y="9980523"/>
            <a:ext cx="13357529" cy="28228597"/>
          </a:xfrm>
        </p:spPr>
        <p:txBody>
          <a:bodyPr/>
          <a:lstStyle>
            <a:lvl1pPr>
              <a:defRPr sz="12800"/>
            </a:lvl1pPr>
            <a:lvl2pPr>
              <a:defRPr sz="11000"/>
            </a:lvl2pPr>
            <a:lvl3pPr>
              <a:defRPr sz="9100"/>
            </a:lvl3pPr>
            <a:lvl4pPr>
              <a:defRPr sz="8200"/>
            </a:lvl4pPr>
            <a:lvl5pPr>
              <a:defRPr sz="82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5373762" y="9980523"/>
            <a:ext cx="13357529" cy="28228597"/>
          </a:xfrm>
        </p:spPr>
        <p:txBody>
          <a:bodyPr/>
          <a:lstStyle>
            <a:lvl1pPr>
              <a:defRPr sz="12800"/>
            </a:lvl1pPr>
            <a:lvl2pPr>
              <a:defRPr sz="11000"/>
            </a:lvl2pPr>
            <a:lvl3pPr>
              <a:defRPr sz="9100"/>
            </a:lvl3pPr>
            <a:lvl4pPr>
              <a:defRPr sz="8200"/>
            </a:lvl4pPr>
            <a:lvl5pPr>
              <a:defRPr sz="82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03/03/2015</a:t>
            </a:fld>
            <a:endParaRPr lang="fr-BE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512180" y="9574555"/>
            <a:ext cx="13362782" cy="3990220"/>
          </a:xfrm>
        </p:spPr>
        <p:txBody>
          <a:bodyPr anchor="b"/>
          <a:lstStyle>
            <a:lvl1pPr marL="0" indent="0">
              <a:buNone/>
              <a:defRPr sz="11000" b="1"/>
            </a:lvl1pPr>
            <a:lvl2pPr marL="2085035" indent="0">
              <a:buNone/>
              <a:defRPr sz="9100" b="1"/>
            </a:lvl2pPr>
            <a:lvl3pPr marL="4170071" indent="0">
              <a:buNone/>
              <a:defRPr sz="8200" b="1"/>
            </a:lvl3pPr>
            <a:lvl4pPr marL="6255115" indent="0">
              <a:buNone/>
              <a:defRPr sz="7300" b="1"/>
            </a:lvl4pPr>
            <a:lvl5pPr marL="8340151" indent="0">
              <a:buNone/>
              <a:defRPr sz="7300" b="1"/>
            </a:lvl5pPr>
            <a:lvl6pPr marL="10425186" indent="0">
              <a:buNone/>
              <a:defRPr sz="7300" b="1"/>
            </a:lvl6pPr>
            <a:lvl7pPr marL="12510222" indent="0">
              <a:buNone/>
              <a:defRPr sz="7300" b="1"/>
            </a:lvl7pPr>
            <a:lvl8pPr marL="14595262" indent="0">
              <a:buNone/>
              <a:defRPr sz="7300" b="1"/>
            </a:lvl8pPr>
            <a:lvl9pPr marL="16680302" indent="0">
              <a:buNone/>
              <a:defRPr sz="73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1512180" y="13564774"/>
            <a:ext cx="13362782" cy="24644330"/>
          </a:xfrm>
        </p:spPr>
        <p:txBody>
          <a:bodyPr/>
          <a:lstStyle>
            <a:lvl1pPr>
              <a:defRPr sz="11000"/>
            </a:lvl1pPr>
            <a:lvl2pPr>
              <a:defRPr sz="9100"/>
            </a:lvl2pPr>
            <a:lvl3pPr>
              <a:defRPr sz="82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15363262" y="9574555"/>
            <a:ext cx="13368030" cy="3990220"/>
          </a:xfrm>
        </p:spPr>
        <p:txBody>
          <a:bodyPr anchor="b"/>
          <a:lstStyle>
            <a:lvl1pPr marL="0" indent="0">
              <a:buNone/>
              <a:defRPr sz="11000" b="1"/>
            </a:lvl1pPr>
            <a:lvl2pPr marL="2085035" indent="0">
              <a:buNone/>
              <a:defRPr sz="9100" b="1"/>
            </a:lvl2pPr>
            <a:lvl3pPr marL="4170071" indent="0">
              <a:buNone/>
              <a:defRPr sz="8200" b="1"/>
            </a:lvl3pPr>
            <a:lvl4pPr marL="6255115" indent="0">
              <a:buNone/>
              <a:defRPr sz="7300" b="1"/>
            </a:lvl4pPr>
            <a:lvl5pPr marL="8340151" indent="0">
              <a:buNone/>
              <a:defRPr sz="7300" b="1"/>
            </a:lvl5pPr>
            <a:lvl6pPr marL="10425186" indent="0">
              <a:buNone/>
              <a:defRPr sz="7300" b="1"/>
            </a:lvl6pPr>
            <a:lvl7pPr marL="12510222" indent="0">
              <a:buNone/>
              <a:defRPr sz="7300" b="1"/>
            </a:lvl7pPr>
            <a:lvl8pPr marL="14595262" indent="0">
              <a:buNone/>
              <a:defRPr sz="7300" b="1"/>
            </a:lvl8pPr>
            <a:lvl9pPr marL="16680302" indent="0">
              <a:buNone/>
              <a:defRPr sz="73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15363262" y="13564774"/>
            <a:ext cx="13368030" cy="24644330"/>
          </a:xfrm>
        </p:spPr>
        <p:txBody>
          <a:bodyPr/>
          <a:lstStyle>
            <a:lvl1pPr>
              <a:defRPr sz="11000"/>
            </a:lvl1pPr>
            <a:lvl2pPr>
              <a:defRPr sz="9100"/>
            </a:lvl2pPr>
            <a:lvl3pPr>
              <a:defRPr sz="82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03/03/2015</a:t>
            </a:fld>
            <a:endParaRPr lang="fr-BE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03/03/2015</a:t>
            </a:fld>
            <a:endParaRPr lang="fr-BE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03/03/2015</a:t>
            </a:fld>
            <a:endParaRPr lang="fr-BE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512181" y="1703025"/>
            <a:ext cx="9949892" cy="7247749"/>
          </a:xfrm>
        </p:spPr>
        <p:txBody>
          <a:bodyPr anchor="b"/>
          <a:lstStyle>
            <a:lvl1pPr algn="l">
              <a:defRPr sz="91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1824363" y="1703037"/>
            <a:ext cx="16906938" cy="36506084"/>
          </a:xfrm>
        </p:spPr>
        <p:txBody>
          <a:bodyPr/>
          <a:lstStyle>
            <a:lvl1pPr>
              <a:defRPr sz="14600"/>
            </a:lvl1pPr>
            <a:lvl2pPr>
              <a:defRPr sz="12800"/>
            </a:lvl2pPr>
            <a:lvl3pPr>
              <a:defRPr sz="11000"/>
            </a:lvl3pPr>
            <a:lvl4pPr>
              <a:defRPr sz="9100"/>
            </a:lvl4pPr>
            <a:lvl5pPr>
              <a:defRPr sz="9100"/>
            </a:lvl5pPr>
            <a:lvl6pPr>
              <a:defRPr sz="9100"/>
            </a:lvl6pPr>
            <a:lvl7pPr>
              <a:defRPr sz="9100"/>
            </a:lvl7pPr>
            <a:lvl8pPr>
              <a:defRPr sz="9100"/>
            </a:lvl8pPr>
            <a:lvl9pPr>
              <a:defRPr sz="91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512181" y="8950785"/>
            <a:ext cx="9949892" cy="29258335"/>
          </a:xfrm>
        </p:spPr>
        <p:txBody>
          <a:bodyPr/>
          <a:lstStyle>
            <a:lvl1pPr marL="0" indent="0">
              <a:buNone/>
              <a:defRPr sz="6400"/>
            </a:lvl1pPr>
            <a:lvl2pPr marL="2085035" indent="0">
              <a:buNone/>
              <a:defRPr sz="5500"/>
            </a:lvl2pPr>
            <a:lvl3pPr marL="4170071" indent="0">
              <a:buNone/>
              <a:defRPr sz="4600"/>
            </a:lvl3pPr>
            <a:lvl4pPr marL="6255115" indent="0">
              <a:buNone/>
              <a:defRPr sz="4100"/>
            </a:lvl4pPr>
            <a:lvl5pPr marL="8340151" indent="0">
              <a:buNone/>
              <a:defRPr sz="4100"/>
            </a:lvl5pPr>
            <a:lvl6pPr marL="10425186" indent="0">
              <a:buNone/>
              <a:defRPr sz="4100"/>
            </a:lvl6pPr>
            <a:lvl7pPr marL="12510222" indent="0">
              <a:buNone/>
              <a:defRPr sz="4100"/>
            </a:lvl7pPr>
            <a:lvl8pPr marL="14595262" indent="0">
              <a:buNone/>
              <a:defRPr sz="4100"/>
            </a:lvl8pPr>
            <a:lvl9pPr marL="16680302" indent="0">
              <a:buNone/>
              <a:defRPr sz="41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03/03/2015</a:t>
            </a:fld>
            <a:endParaRPr lang="fr-BE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927930" y="29941533"/>
            <a:ext cx="18146078" cy="3534767"/>
          </a:xfrm>
        </p:spPr>
        <p:txBody>
          <a:bodyPr anchor="b"/>
          <a:lstStyle>
            <a:lvl1pPr algn="l">
              <a:defRPr sz="91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927930" y="3821898"/>
            <a:ext cx="18146078" cy="25664160"/>
          </a:xfrm>
        </p:spPr>
        <p:txBody>
          <a:bodyPr/>
          <a:lstStyle>
            <a:lvl1pPr marL="0" indent="0">
              <a:buNone/>
              <a:defRPr sz="14600"/>
            </a:lvl1pPr>
            <a:lvl2pPr marL="2085035" indent="0">
              <a:buNone/>
              <a:defRPr sz="12800"/>
            </a:lvl2pPr>
            <a:lvl3pPr marL="4170071" indent="0">
              <a:buNone/>
              <a:defRPr sz="11000"/>
            </a:lvl3pPr>
            <a:lvl4pPr marL="6255115" indent="0">
              <a:buNone/>
              <a:defRPr sz="9100"/>
            </a:lvl4pPr>
            <a:lvl5pPr marL="8340151" indent="0">
              <a:buNone/>
              <a:defRPr sz="9100"/>
            </a:lvl5pPr>
            <a:lvl6pPr marL="10425186" indent="0">
              <a:buNone/>
              <a:defRPr sz="9100"/>
            </a:lvl6pPr>
            <a:lvl7pPr marL="12510222" indent="0">
              <a:buNone/>
              <a:defRPr sz="9100"/>
            </a:lvl7pPr>
            <a:lvl8pPr marL="14595262" indent="0">
              <a:buNone/>
              <a:defRPr sz="9100"/>
            </a:lvl8pPr>
            <a:lvl9pPr marL="16680302" indent="0">
              <a:buNone/>
              <a:defRPr sz="9100"/>
            </a:lvl9pPr>
          </a:lstStyle>
          <a:p>
            <a:endParaRPr lang="fr-BE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5927930" y="33476300"/>
            <a:ext cx="18146078" cy="5019952"/>
          </a:xfrm>
        </p:spPr>
        <p:txBody>
          <a:bodyPr/>
          <a:lstStyle>
            <a:lvl1pPr marL="0" indent="0">
              <a:buNone/>
              <a:defRPr sz="6400"/>
            </a:lvl1pPr>
            <a:lvl2pPr marL="2085035" indent="0">
              <a:buNone/>
              <a:defRPr sz="5500"/>
            </a:lvl2pPr>
            <a:lvl3pPr marL="4170071" indent="0">
              <a:buNone/>
              <a:defRPr sz="4600"/>
            </a:lvl3pPr>
            <a:lvl4pPr marL="6255115" indent="0">
              <a:buNone/>
              <a:defRPr sz="4100"/>
            </a:lvl4pPr>
            <a:lvl5pPr marL="8340151" indent="0">
              <a:buNone/>
              <a:defRPr sz="4100"/>
            </a:lvl5pPr>
            <a:lvl6pPr marL="10425186" indent="0">
              <a:buNone/>
              <a:defRPr sz="4100"/>
            </a:lvl6pPr>
            <a:lvl7pPr marL="12510222" indent="0">
              <a:buNone/>
              <a:defRPr sz="4100"/>
            </a:lvl7pPr>
            <a:lvl8pPr marL="14595262" indent="0">
              <a:buNone/>
              <a:defRPr sz="4100"/>
            </a:lvl8pPr>
            <a:lvl9pPr marL="16680302" indent="0">
              <a:buNone/>
              <a:defRPr sz="41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03/03/2015</a:t>
            </a:fld>
            <a:endParaRPr lang="fr-BE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1512174" y="1712930"/>
            <a:ext cx="27219117" cy="7128933"/>
          </a:xfrm>
          <a:prstGeom prst="rect">
            <a:avLst/>
          </a:prstGeom>
        </p:spPr>
        <p:txBody>
          <a:bodyPr vert="horz" lIns="417008" tIns="208506" rIns="417008" bIns="208506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512174" y="9980523"/>
            <a:ext cx="27219117" cy="28228597"/>
          </a:xfrm>
          <a:prstGeom prst="rect">
            <a:avLst/>
          </a:prstGeom>
        </p:spPr>
        <p:txBody>
          <a:bodyPr vert="horz" lIns="417008" tIns="208506" rIns="417008" bIns="208506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1512174" y="39644805"/>
            <a:ext cx="7056808" cy="2277298"/>
          </a:xfrm>
          <a:prstGeom prst="rect">
            <a:avLst/>
          </a:prstGeom>
        </p:spPr>
        <p:txBody>
          <a:bodyPr vert="horz" lIns="417008" tIns="208506" rIns="417008" bIns="208506" rtlCol="0" anchor="ctr"/>
          <a:lstStyle>
            <a:lvl1pPr algn="l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309A6D-C09C-4548-B29A-6CF363A7E532}" type="datetimeFigureOut">
              <a:rPr lang="fr-FR" smtClean="0"/>
              <a:pPr/>
              <a:t>03/03/2015</a:t>
            </a:fld>
            <a:endParaRPr lang="fr-BE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10333184" y="39644805"/>
            <a:ext cx="9577097" cy="2277298"/>
          </a:xfrm>
          <a:prstGeom prst="rect">
            <a:avLst/>
          </a:prstGeom>
        </p:spPr>
        <p:txBody>
          <a:bodyPr vert="horz" lIns="417008" tIns="208506" rIns="417008" bIns="208506" rtlCol="0" anchor="ctr"/>
          <a:lstStyle>
            <a:lvl1pPr algn="ctr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21674482" y="39644805"/>
            <a:ext cx="7056808" cy="2277298"/>
          </a:xfrm>
          <a:prstGeom prst="rect">
            <a:avLst/>
          </a:prstGeom>
        </p:spPr>
        <p:txBody>
          <a:bodyPr vert="horz" lIns="417008" tIns="208506" rIns="417008" bIns="208506" rtlCol="0" anchor="ctr"/>
          <a:lstStyle>
            <a:lvl1pPr algn="r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170071" rtl="0" eaLnBrk="1" latinLnBrk="0" hangingPunct="1">
        <a:spcBef>
          <a:spcPct val="0"/>
        </a:spcBef>
        <a:buNone/>
        <a:defRPr sz="20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63779" indent="-1563779" algn="l" defTabSz="4170071" rtl="0" eaLnBrk="1" latinLnBrk="0" hangingPunct="1">
        <a:spcBef>
          <a:spcPct val="20000"/>
        </a:spcBef>
        <a:buFont typeface="Arial" pitchFamily="34" charset="0"/>
        <a:buChar char="•"/>
        <a:defRPr sz="14600" kern="1200">
          <a:solidFill>
            <a:schemeClr val="tx1"/>
          </a:solidFill>
          <a:latin typeface="+mn-lt"/>
          <a:ea typeface="+mn-ea"/>
          <a:cs typeface="+mn-cs"/>
        </a:defRPr>
      </a:lvl1pPr>
      <a:lvl2pPr marL="3388191" indent="-1303146" algn="l" defTabSz="4170071" rtl="0" eaLnBrk="1" latinLnBrk="0" hangingPunct="1">
        <a:spcBef>
          <a:spcPct val="20000"/>
        </a:spcBef>
        <a:buFont typeface="Arial" pitchFamily="34" charset="0"/>
        <a:buChar char="–"/>
        <a:defRPr sz="12800" kern="1200">
          <a:solidFill>
            <a:schemeClr val="tx1"/>
          </a:solidFill>
          <a:latin typeface="+mn-lt"/>
          <a:ea typeface="+mn-ea"/>
          <a:cs typeface="+mn-cs"/>
        </a:defRPr>
      </a:lvl2pPr>
      <a:lvl3pPr marL="5212593" indent="-1042522" algn="l" defTabSz="4170071" rtl="0" eaLnBrk="1" latinLnBrk="0" hangingPunct="1">
        <a:spcBef>
          <a:spcPct val="20000"/>
        </a:spcBef>
        <a:buFont typeface="Arial" pitchFamily="34" charset="0"/>
        <a:buChar char="•"/>
        <a:defRPr sz="11000" kern="1200">
          <a:solidFill>
            <a:schemeClr val="tx1"/>
          </a:solidFill>
          <a:latin typeface="+mn-lt"/>
          <a:ea typeface="+mn-ea"/>
          <a:cs typeface="+mn-cs"/>
        </a:defRPr>
      </a:lvl3pPr>
      <a:lvl4pPr marL="7297628" indent="-1042522" algn="l" defTabSz="4170071" rtl="0" eaLnBrk="1" latinLnBrk="0" hangingPunct="1">
        <a:spcBef>
          <a:spcPct val="20000"/>
        </a:spcBef>
        <a:buFont typeface="Arial" pitchFamily="34" charset="0"/>
        <a:buChar char="–"/>
        <a:defRPr sz="9100" kern="1200">
          <a:solidFill>
            <a:schemeClr val="tx1"/>
          </a:solidFill>
          <a:latin typeface="+mn-lt"/>
          <a:ea typeface="+mn-ea"/>
          <a:cs typeface="+mn-cs"/>
        </a:defRPr>
      </a:lvl4pPr>
      <a:lvl5pPr marL="9382664" indent="-1042522" algn="l" defTabSz="4170071" rtl="0" eaLnBrk="1" latinLnBrk="0" hangingPunct="1">
        <a:spcBef>
          <a:spcPct val="20000"/>
        </a:spcBef>
        <a:buFont typeface="Arial" pitchFamily="34" charset="0"/>
        <a:buChar char="»"/>
        <a:defRPr sz="9100" kern="1200">
          <a:solidFill>
            <a:schemeClr val="tx1"/>
          </a:solidFill>
          <a:latin typeface="+mn-lt"/>
          <a:ea typeface="+mn-ea"/>
          <a:cs typeface="+mn-cs"/>
        </a:defRPr>
      </a:lvl5pPr>
      <a:lvl6pPr marL="11467704" indent="-1042522" algn="l" defTabSz="4170071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6pPr>
      <a:lvl7pPr marL="13552744" indent="-1042522" algn="l" defTabSz="4170071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7pPr>
      <a:lvl8pPr marL="15637779" indent="-1042522" algn="l" defTabSz="4170071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8pPr>
      <a:lvl9pPr marL="17722815" indent="-1042522" algn="l" defTabSz="4170071" rtl="0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17007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1pPr>
      <a:lvl2pPr marL="2085035" algn="l" defTabSz="417007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2pPr>
      <a:lvl3pPr marL="4170071" algn="l" defTabSz="417007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3pPr>
      <a:lvl4pPr marL="6255115" algn="l" defTabSz="417007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4pPr>
      <a:lvl5pPr marL="8340151" algn="l" defTabSz="417007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5pPr>
      <a:lvl6pPr marL="10425186" algn="l" defTabSz="417007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6pPr>
      <a:lvl7pPr marL="12510222" algn="l" defTabSz="417007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7pPr>
      <a:lvl8pPr marL="14595262" algn="l" defTabSz="417007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8pPr>
      <a:lvl9pPr marL="16680302" algn="l" defTabSz="4170071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à coins arrondis 30"/>
          <p:cNvSpPr/>
          <p:nvPr/>
        </p:nvSpPr>
        <p:spPr>
          <a:xfrm>
            <a:off x="314933" y="360464"/>
            <a:ext cx="29613492" cy="10332862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416894" tIns="208452" rIns="416894" bIns="208452" rtlCol="0" anchor="ctr"/>
          <a:lstStyle/>
          <a:p>
            <a:pPr algn="ctr"/>
            <a:r>
              <a:rPr lang="ar-DZ" sz="6000" b="1" dirty="0" smtClean="0">
                <a:solidFill>
                  <a:schemeClr val="tx1"/>
                </a:solidFill>
              </a:rPr>
              <a:t>جامعة قاصدي مرباح ورقلة</a:t>
            </a:r>
            <a:br>
              <a:rPr lang="ar-DZ" sz="6000" b="1" dirty="0" smtClean="0">
                <a:solidFill>
                  <a:schemeClr val="tx1"/>
                </a:solidFill>
              </a:rPr>
            </a:br>
            <a:r>
              <a:rPr lang="ar-DZ" sz="6000" b="1" dirty="0" smtClean="0">
                <a:solidFill>
                  <a:schemeClr val="tx1"/>
                </a:solidFill>
              </a:rPr>
              <a:t>كلية العلوم الإنسانية والاجتماعية</a:t>
            </a:r>
            <a:br>
              <a:rPr lang="ar-DZ" sz="6000" b="1" dirty="0" smtClean="0">
                <a:solidFill>
                  <a:schemeClr val="tx1"/>
                </a:solidFill>
              </a:rPr>
            </a:br>
            <a:r>
              <a:rPr lang="ar-DZ" sz="6000" b="1" dirty="0" smtClean="0">
                <a:solidFill>
                  <a:schemeClr val="tx1"/>
                </a:solidFill>
              </a:rPr>
              <a:t>قسم علوم الاعلام والاتصال</a:t>
            </a:r>
            <a:endParaRPr lang="fr-FR" sz="6000" b="1" dirty="0" smtClean="0">
              <a:solidFill>
                <a:schemeClr val="tx1"/>
              </a:solidFill>
            </a:endParaRPr>
          </a:p>
          <a:p>
            <a:pPr algn="ctr" rtl="1"/>
            <a:r>
              <a:rPr lang="ar-DZ" sz="6000" b="1" dirty="0" smtClean="0">
                <a:solidFill>
                  <a:schemeClr val="tx1"/>
                </a:solidFill>
              </a:rPr>
              <a:t>مواقع التواصل الاجتماعي وعلاقتها بالأداء الإعلامي </a:t>
            </a:r>
          </a:p>
          <a:p>
            <a:pPr algn="ctr" rtl="1"/>
            <a:r>
              <a:rPr lang="en-US" sz="6000" b="1" dirty="0" smtClean="0"/>
              <a:t>The social networking sites and their relation to the media performance</a:t>
            </a:r>
          </a:p>
          <a:p>
            <a:pPr algn="ctr" rtl="1"/>
            <a:r>
              <a:rPr lang="ar-DZ" sz="5400" b="1" dirty="0">
                <a:solidFill>
                  <a:schemeClr val="tx1"/>
                </a:solidFill>
              </a:rPr>
              <a:t>ملصق علمي حول موضوع مذكرة التخرج يتم إعدادها لنيل شهادة الماستر</a:t>
            </a:r>
          </a:p>
          <a:p>
            <a:pPr algn="ctr" rtl="1"/>
            <a:r>
              <a:rPr lang="ar-DZ" sz="5900" b="1" dirty="0" smtClean="0">
                <a:solidFill>
                  <a:schemeClr val="tx1"/>
                </a:solidFill>
              </a:rPr>
              <a:t/>
            </a:r>
            <a:br>
              <a:rPr lang="ar-DZ" sz="5900" b="1" dirty="0" smtClean="0">
                <a:solidFill>
                  <a:schemeClr val="tx1"/>
                </a:solidFill>
              </a:rPr>
            </a:br>
            <a:endParaRPr lang="ar-DZ" sz="5900" b="1" dirty="0" smtClean="0">
              <a:solidFill>
                <a:schemeClr val="tx1"/>
              </a:solidFill>
            </a:endParaRPr>
          </a:p>
          <a:p>
            <a:pPr algn="r" rtl="1"/>
            <a:r>
              <a:rPr lang="ar-DZ" sz="5900" b="1" dirty="0" smtClean="0">
                <a:solidFill>
                  <a:schemeClr val="tx1"/>
                </a:solidFill>
              </a:rPr>
              <a:t> إعداد الطالبين :</a:t>
            </a:r>
          </a:p>
          <a:p>
            <a:pPr algn="r" rtl="1"/>
            <a:r>
              <a:rPr lang="ar-DZ" sz="5900" b="1" dirty="0" smtClean="0">
                <a:solidFill>
                  <a:schemeClr val="tx1"/>
                </a:solidFill>
              </a:rPr>
              <a:t>- محسن صخر </a:t>
            </a:r>
            <a:r>
              <a:rPr lang="en-US" sz="5900" b="1" dirty="0" smtClean="0">
                <a:solidFill>
                  <a:schemeClr val="tx1"/>
                </a:solidFill>
              </a:rPr>
              <a:t>sekher</a:t>
            </a:r>
            <a:r>
              <a:rPr lang="fr-FR" sz="5900" b="1" dirty="0" smtClean="0">
                <a:solidFill>
                  <a:schemeClr val="tx1"/>
                </a:solidFill>
              </a:rPr>
              <a:t>mohcene</a:t>
            </a:r>
            <a:r>
              <a:rPr lang="en-US" sz="5900" b="1" dirty="0" smtClean="0">
                <a:solidFill>
                  <a:schemeClr val="tx1"/>
                </a:solidFill>
              </a:rPr>
              <a:t>@gmail.com</a:t>
            </a:r>
            <a:endParaRPr lang="fr-FR" sz="5900" b="1" dirty="0" smtClean="0">
              <a:solidFill>
                <a:schemeClr val="tx1"/>
              </a:solidFill>
            </a:endParaRPr>
          </a:p>
          <a:p>
            <a:pPr algn="r" rtl="1"/>
            <a:r>
              <a:rPr lang="ar-DZ" sz="5900" b="1" dirty="0" smtClean="0">
                <a:solidFill>
                  <a:schemeClr val="tx1"/>
                </a:solidFill>
              </a:rPr>
              <a:t>- سعاد بوغرارة  </a:t>
            </a:r>
            <a:r>
              <a:rPr lang="en-US" sz="5900" b="1" dirty="0" smtClean="0">
                <a:solidFill>
                  <a:schemeClr val="tx1"/>
                </a:solidFill>
              </a:rPr>
              <a:t>sousou</a:t>
            </a:r>
            <a:r>
              <a:rPr lang="fr-FR" sz="5900" b="1" dirty="0" smtClean="0">
                <a:solidFill>
                  <a:schemeClr val="tx1"/>
                </a:solidFill>
              </a:rPr>
              <a:t>anfal@yahoo</a:t>
            </a:r>
            <a:r>
              <a:rPr lang="en-US" sz="5900" b="1" dirty="0" smtClean="0">
                <a:solidFill>
                  <a:schemeClr val="tx1"/>
                </a:solidFill>
              </a:rPr>
              <a:t>.com</a:t>
            </a:r>
            <a:endParaRPr lang="fr-FR" sz="5900" b="1" dirty="0" smtClean="0">
              <a:solidFill>
                <a:schemeClr val="accent4"/>
              </a:solidFill>
            </a:endParaRPr>
          </a:p>
        </p:txBody>
      </p:sp>
      <p:pic>
        <p:nvPicPr>
          <p:cNvPr id="20" name="Image 19" descr="logo_univ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0091" y="216448"/>
            <a:ext cx="4445727" cy="4566277"/>
          </a:xfrm>
          <a:prstGeom prst="rect">
            <a:avLst/>
          </a:prstGeom>
        </p:spPr>
      </p:pic>
      <p:pic>
        <p:nvPicPr>
          <p:cNvPr id="21" name="Image 20" descr="logo_univ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293628" y="288456"/>
            <a:ext cx="4445727" cy="4566277"/>
          </a:xfrm>
          <a:prstGeom prst="rect">
            <a:avLst/>
          </a:prstGeom>
        </p:spPr>
      </p:pic>
      <p:sp>
        <p:nvSpPr>
          <p:cNvPr id="35" name="ZoneTexte 34"/>
          <p:cNvSpPr txBox="1"/>
          <p:nvPr/>
        </p:nvSpPr>
        <p:spPr>
          <a:xfrm>
            <a:off x="1890124" y="7685786"/>
            <a:ext cx="5670689" cy="2390854"/>
          </a:xfrm>
          <a:prstGeom prst="rect">
            <a:avLst/>
          </a:prstGeom>
          <a:noFill/>
        </p:spPr>
        <p:txBody>
          <a:bodyPr wrap="square" lIns="417008" tIns="208506" rIns="417008" bIns="208506" rtlCol="0">
            <a:spAutoFit/>
          </a:bodyPr>
          <a:lstStyle/>
          <a:p>
            <a:pPr algn="r" rtl="1"/>
            <a:r>
              <a:rPr lang="ar-DZ" sz="6400" b="1" dirty="0" smtClean="0"/>
              <a:t>إشراف الأستاذ: محرز حمايمي </a:t>
            </a:r>
            <a:endParaRPr lang="fr-FR" sz="6400" dirty="0"/>
          </a:p>
        </p:txBody>
      </p:sp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660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14934" y="11027496"/>
            <a:ext cx="29613386" cy="31357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7" name="Rectangle 6"/>
          <p:cNvSpPr/>
          <p:nvPr/>
        </p:nvSpPr>
        <p:spPr>
          <a:xfrm>
            <a:off x="16071653" y="13033872"/>
            <a:ext cx="13019630" cy="4062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416894" tIns="208452" rIns="416894" bIns="208452" rtlCol="0" anchor="ctr"/>
          <a:lstStyle/>
          <a:p>
            <a:pPr algn="just" rtl="1"/>
            <a:endParaRPr lang="ar-DZ" sz="4000" dirty="0" smtClean="0"/>
          </a:p>
          <a:p>
            <a:pPr algn="just" rtl="1"/>
            <a:r>
              <a:rPr lang="ar-SA" sz="4000" b="1" dirty="0" smtClean="0"/>
              <a:t>شهد العالم، منذ بداية الثمانيات من القرن الماضي، تحولات عظيمة نتيجة التطبيقات الحديثة لتكنولوجيا الاتصال على غرار مواقع شبكات التواصل الاجتماعي (</a:t>
            </a:r>
            <a:r>
              <a:rPr lang="en-US" sz="4000" b="1" dirty="0" smtClean="0"/>
              <a:t>social network sites</a:t>
            </a:r>
            <a:r>
              <a:rPr lang="ar-SA" sz="4000" b="1" dirty="0" smtClean="0"/>
              <a:t>)، مما فرض مفاهيم جديد على العمل الصحفي، من بنها سرعة الوصول للخبر، وسرعة البث وسرعة تلقي المعلومة، ما حتم على المؤسسات الصحفية  الجزائرية أن تعيد النظر في أساليبها التقليدية.</a:t>
            </a:r>
            <a:endParaRPr lang="en-US" sz="4000" b="1" dirty="0" smtClean="0"/>
          </a:p>
          <a:p>
            <a:pPr algn="just" rtl="1"/>
            <a:endParaRPr lang="fr-FR" sz="4000" dirty="0">
              <a:latin typeface="Arial" pitchFamily="34" charset="0"/>
            </a:endParaRPr>
          </a:p>
        </p:txBody>
      </p:sp>
      <p:sp>
        <p:nvSpPr>
          <p:cNvPr id="38" name="Rectangle 8"/>
          <p:cNvSpPr/>
          <p:nvPr/>
        </p:nvSpPr>
        <p:spPr>
          <a:xfrm>
            <a:off x="1260048" y="13420936"/>
            <a:ext cx="12889431" cy="24932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416894" tIns="208452" rIns="416894" bIns="208452" rtlCol="0" anchor="ctr"/>
          <a:lstStyle/>
          <a:p>
            <a:pPr algn="just" rtl="1"/>
            <a:r>
              <a:rPr lang="ar-DZ" sz="4000" b="1" dirty="0" smtClean="0"/>
              <a:t>اعتمدنا على المنهج الوصفي، نظرا لطبيعة الدراسة، علما أن المنهج الوصفي ،كونه </a:t>
            </a:r>
            <a:r>
              <a:rPr lang="ar-SA" sz="4000" b="1" dirty="0" smtClean="0"/>
              <a:t>أهم المناهج المستخدمة في الظاهرة الإعلامية و يهدف بدوره إلى توضيح خصائص </a:t>
            </a:r>
            <a:r>
              <a:rPr lang="ar-DZ" sz="4000" b="1" dirty="0" smtClean="0"/>
              <a:t>ال</a:t>
            </a:r>
            <a:r>
              <a:rPr lang="ar-SA" sz="4000" b="1" dirty="0" smtClean="0"/>
              <a:t>ظاهرة</a:t>
            </a:r>
            <a:r>
              <a:rPr lang="ar-DZ" sz="4000" b="1" dirty="0" smtClean="0"/>
              <a:t> المدروسة.</a:t>
            </a:r>
            <a:r>
              <a:rPr lang="ar-SA" sz="4000" b="1" dirty="0" smtClean="0"/>
              <a:t>  </a:t>
            </a:r>
            <a:endParaRPr lang="en-US" sz="4000" b="1" dirty="0" smtClean="0"/>
          </a:p>
        </p:txBody>
      </p:sp>
      <p:sp>
        <p:nvSpPr>
          <p:cNvPr id="39" name="Rectangle 9"/>
          <p:cNvSpPr/>
          <p:nvPr/>
        </p:nvSpPr>
        <p:spPr>
          <a:xfrm>
            <a:off x="1262759" y="19407642"/>
            <a:ext cx="13019630" cy="23391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416894" tIns="208452" rIns="416894" bIns="208452" rtlCol="0" anchor="ctr"/>
          <a:lstStyle/>
          <a:p>
            <a:pPr algn="just" rtl="1"/>
            <a:r>
              <a:rPr lang="ar-SA" sz="4000" b="1" dirty="0" smtClean="0"/>
              <a:t>إستمارة الاستبيان ، الملاحظة، المق</a:t>
            </a:r>
            <a:r>
              <a:rPr lang="ar-DZ" sz="4000" b="1" dirty="0" smtClean="0"/>
              <a:t>اب</a:t>
            </a:r>
            <a:r>
              <a:rPr lang="ar-SA" sz="4000" b="1" dirty="0" smtClean="0"/>
              <a:t>لة. </a:t>
            </a:r>
            <a:endParaRPr lang="en-US" sz="4000" b="1" dirty="0" smtClean="0"/>
          </a:p>
          <a:p>
            <a:pPr algn="just" rtl="1"/>
            <a:endParaRPr lang="fr-FR" sz="4100" dirty="0" smtClean="0"/>
          </a:p>
        </p:txBody>
      </p:sp>
      <p:sp>
        <p:nvSpPr>
          <p:cNvPr id="40" name="Rectangle 10"/>
          <p:cNvSpPr/>
          <p:nvPr/>
        </p:nvSpPr>
        <p:spPr>
          <a:xfrm>
            <a:off x="16066858" y="19586600"/>
            <a:ext cx="13074089" cy="20882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416894" tIns="208452" rIns="416894" bIns="208452" rtlCol="0" anchor="ctr"/>
          <a:lstStyle/>
          <a:p>
            <a:pPr algn="just" rtl="1"/>
            <a:endParaRPr lang="ar-DZ" sz="4100" b="1" dirty="0" smtClean="0"/>
          </a:p>
          <a:p>
            <a:pPr algn="just" rtl="1">
              <a:buFontTx/>
              <a:buChar char="-"/>
            </a:pPr>
            <a:r>
              <a:rPr lang="ar-SA" sz="4000" b="1" dirty="0" smtClean="0"/>
              <a:t>ما مدى استخدام الصحفيين الجزائريين لمواقع التواصل الاجتماعي وعلاقتها بال</a:t>
            </a:r>
            <a:r>
              <a:rPr lang="ar-DZ" sz="4000" b="1" dirty="0" smtClean="0"/>
              <a:t>أ</a:t>
            </a:r>
            <a:r>
              <a:rPr lang="ar-SA" sz="4000" b="1" dirty="0" smtClean="0"/>
              <a:t>داء الإعلامي؟.</a:t>
            </a:r>
            <a:endParaRPr lang="en-US" sz="4000" b="1" dirty="0" smtClean="0"/>
          </a:p>
          <a:p>
            <a:pPr algn="just" rtl="1"/>
            <a:endParaRPr lang="fr-FR" sz="4100" dirty="0"/>
          </a:p>
        </p:txBody>
      </p:sp>
      <p:sp>
        <p:nvSpPr>
          <p:cNvPr id="41" name="Rectangle 13"/>
          <p:cNvSpPr/>
          <p:nvPr/>
        </p:nvSpPr>
        <p:spPr>
          <a:xfrm>
            <a:off x="15927637" y="23907080"/>
            <a:ext cx="13019630" cy="4344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416894" tIns="208452" rIns="416894" bIns="208452" rtlCol="0" anchor="ctr"/>
          <a:lstStyle/>
          <a:p>
            <a:pPr lvl="0" algn="r" rtl="1"/>
            <a:endParaRPr lang="en-US" sz="4100" b="1" dirty="0" smtClean="0"/>
          </a:p>
          <a:p>
            <a:pPr lvl="0" algn="just" rtl="1">
              <a:buFontTx/>
              <a:buChar char="-"/>
            </a:pPr>
            <a:r>
              <a:rPr lang="ar-DZ" sz="4000" b="1" dirty="0" smtClean="0"/>
              <a:t>- </a:t>
            </a:r>
            <a:r>
              <a:rPr lang="ar-SA" sz="4000" b="1" dirty="0" smtClean="0"/>
              <a:t>هل توجد فروق في استخدام الصحفيين لمواقع التواصل الاجتماعي بأدائهم الإعلامي باختلاف (الجنس، العمر،الخبرة، المؤهل العلمي، نوع الوظيفة)؟.</a:t>
            </a:r>
            <a:endParaRPr lang="en-US" sz="4000" b="1" dirty="0" smtClean="0"/>
          </a:p>
          <a:p>
            <a:pPr lvl="0" algn="just" rtl="1">
              <a:buFontTx/>
              <a:buChar char="-"/>
            </a:pPr>
            <a:r>
              <a:rPr lang="ar-DZ" sz="4000" b="1" dirty="0" smtClean="0"/>
              <a:t>- </a:t>
            </a:r>
            <a:r>
              <a:rPr lang="ar-SA" sz="4000" b="1" dirty="0" smtClean="0"/>
              <a:t>هل توجد فروق في استخدام الصحفيين لمواقع التواصل الاجتماعي بأدائهم الإعلامي باختلاف (الحصول على المعلومات والأخبار، تفسيرها والتعليق عليها، الإشادة والتوجيه..)؟.</a:t>
            </a:r>
            <a:endParaRPr lang="en-US" sz="4000" b="1" dirty="0" smtClean="0"/>
          </a:p>
          <a:p>
            <a:pPr lvl="0" algn="just" rtl="1"/>
            <a:endParaRPr lang="fr-FR" sz="4100" dirty="0" smtClean="0"/>
          </a:p>
        </p:txBody>
      </p:sp>
      <p:sp>
        <p:nvSpPr>
          <p:cNvPr id="42" name="Rectangle 14"/>
          <p:cNvSpPr/>
          <p:nvPr/>
        </p:nvSpPr>
        <p:spPr>
          <a:xfrm>
            <a:off x="1417577" y="23042984"/>
            <a:ext cx="12961441" cy="49953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416894" tIns="208452" rIns="416894" bIns="208452" rtlCol="0" anchor="ctr"/>
          <a:lstStyle/>
          <a:p>
            <a:pPr algn="just" rtl="1">
              <a:buFontTx/>
              <a:buChar char="-"/>
            </a:pPr>
            <a:r>
              <a:rPr lang="ar-SA" sz="4000" b="1" dirty="0" smtClean="0"/>
              <a:t>المجتمع ال</a:t>
            </a:r>
            <a:r>
              <a:rPr lang="ar-DZ" sz="4000" b="1" dirty="0" smtClean="0"/>
              <a:t>أ</a:t>
            </a:r>
            <a:r>
              <a:rPr lang="ar-SA" sz="4000" b="1" dirty="0" smtClean="0"/>
              <a:t>صلي للدراسة : </a:t>
            </a:r>
            <a:r>
              <a:rPr lang="ar-DZ" sz="4000" b="1" dirty="0" smtClean="0"/>
              <a:t>يتمثل في </a:t>
            </a:r>
            <a:r>
              <a:rPr lang="ar-SA" sz="4000" b="1" dirty="0" smtClean="0"/>
              <a:t>الصحفيين ب</a:t>
            </a:r>
            <a:r>
              <a:rPr lang="ar-DZ" sz="4000" b="1" dirty="0" smtClean="0"/>
              <a:t>دور </a:t>
            </a:r>
            <a:r>
              <a:rPr lang="ar-SA" sz="4000" b="1" dirty="0" smtClean="0"/>
              <a:t>الصحافة بالجزائر العاصمة. </a:t>
            </a:r>
            <a:endParaRPr lang="ar-DZ" sz="4000" b="1" dirty="0" smtClean="0"/>
          </a:p>
          <a:p>
            <a:pPr algn="just" rtl="1">
              <a:buFontTx/>
              <a:buChar char="-"/>
            </a:pPr>
            <a:r>
              <a:rPr lang="ar-DZ" sz="4000" b="1" dirty="0" smtClean="0"/>
              <a:t>وستكون اختيار عينة الدراسة بطريقة</a:t>
            </a:r>
            <a:r>
              <a:rPr lang="ar-SA" sz="4000" b="1" dirty="0" smtClean="0"/>
              <a:t> عشوائية منتظمة.</a:t>
            </a:r>
            <a:endParaRPr lang="fr-FR" sz="4000" b="1" dirty="0" smtClean="0"/>
          </a:p>
        </p:txBody>
      </p:sp>
      <p:sp>
        <p:nvSpPr>
          <p:cNvPr id="43" name="Rectangle à coins arrondis 21"/>
          <p:cNvSpPr/>
          <p:nvPr/>
        </p:nvSpPr>
        <p:spPr>
          <a:xfrm>
            <a:off x="15859675" y="17426360"/>
            <a:ext cx="13231608" cy="168418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416894" tIns="208452" rIns="416894" bIns="208452" rtlCol="0" anchor="ctr"/>
          <a:lstStyle/>
          <a:p>
            <a:pPr algn="ctr"/>
            <a:r>
              <a:rPr lang="ar-DZ" sz="6000" b="1" dirty="0" smtClean="0"/>
              <a:t>تحديـــد الإشــكـالــية  </a:t>
            </a:r>
            <a:endParaRPr lang="fr-FR" sz="6000" b="1" dirty="0"/>
          </a:p>
        </p:txBody>
      </p:sp>
      <p:sp>
        <p:nvSpPr>
          <p:cNvPr id="44" name="Rectangle à coins arrondis 23"/>
          <p:cNvSpPr/>
          <p:nvPr/>
        </p:nvSpPr>
        <p:spPr>
          <a:xfrm>
            <a:off x="1181287" y="11179617"/>
            <a:ext cx="12995331" cy="178224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416894" tIns="208452" rIns="416894" bIns="208452" rtlCol="0" anchor="ctr"/>
          <a:lstStyle/>
          <a:p>
            <a:pPr algn="ctr"/>
            <a:r>
              <a:rPr lang="ar-DZ" sz="6000" b="1" dirty="0" smtClean="0"/>
              <a:t>المنهج المستخدم  </a:t>
            </a:r>
            <a:endParaRPr lang="fr-FR" sz="6000" b="1" dirty="0" smtClean="0"/>
          </a:p>
        </p:txBody>
      </p:sp>
      <p:sp>
        <p:nvSpPr>
          <p:cNvPr id="45" name="Rectangle à coins arrondis 24"/>
          <p:cNvSpPr/>
          <p:nvPr/>
        </p:nvSpPr>
        <p:spPr>
          <a:xfrm>
            <a:off x="16139660" y="11027496"/>
            <a:ext cx="13019630" cy="168418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416894" tIns="208452" rIns="416894" bIns="208452" rtlCol="0" anchor="ctr"/>
          <a:lstStyle/>
          <a:p>
            <a:pPr algn="ctr"/>
            <a:r>
              <a:rPr lang="ar-DZ" sz="6000" b="1" dirty="0" smtClean="0"/>
              <a:t>مـقـــدمـــــــة</a:t>
            </a:r>
            <a:endParaRPr lang="fr-FR" sz="6000" b="1" dirty="0"/>
          </a:p>
        </p:txBody>
      </p:sp>
      <p:sp>
        <p:nvSpPr>
          <p:cNvPr id="46" name="Rectangle à coins arrondis 25"/>
          <p:cNvSpPr/>
          <p:nvPr/>
        </p:nvSpPr>
        <p:spPr>
          <a:xfrm>
            <a:off x="1048445" y="17426360"/>
            <a:ext cx="13217977" cy="1656184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416894" tIns="208452" rIns="416894" bIns="208452" rtlCol="0" anchor="ctr"/>
          <a:lstStyle/>
          <a:p>
            <a:pPr algn="ctr" rtl="1"/>
            <a:r>
              <a:rPr lang="ar-DZ" dirty="0" smtClean="0"/>
              <a:t> </a:t>
            </a:r>
            <a:r>
              <a:rPr lang="ar-DZ" sz="6000" b="1" dirty="0" smtClean="0"/>
              <a:t>أدوات الدراســـة</a:t>
            </a:r>
            <a:endParaRPr lang="fr-FR" sz="6000" b="1" dirty="0" smtClean="0"/>
          </a:p>
        </p:txBody>
      </p:sp>
      <p:sp>
        <p:nvSpPr>
          <p:cNvPr id="47" name="Rectangle à coins arrondis 26"/>
          <p:cNvSpPr/>
          <p:nvPr/>
        </p:nvSpPr>
        <p:spPr>
          <a:xfrm>
            <a:off x="1181286" y="21908809"/>
            <a:ext cx="13019630" cy="178224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416894" tIns="208452" rIns="416894" bIns="208452" rtlCol="0" anchor="ctr"/>
          <a:lstStyle/>
          <a:p>
            <a:pPr algn="ctr" rtl="1"/>
            <a:r>
              <a:rPr lang="ar-DZ" sz="5900" b="1" dirty="0" smtClean="0"/>
              <a:t> </a:t>
            </a:r>
            <a:r>
              <a:rPr lang="ar-SA" sz="6000" b="1" dirty="0" smtClean="0"/>
              <a:t>مجتمع الب</a:t>
            </a:r>
            <a:r>
              <a:rPr lang="ar-DZ" sz="6000" b="1" dirty="0" smtClean="0"/>
              <a:t>ـ</a:t>
            </a:r>
            <a:r>
              <a:rPr lang="ar-SA" sz="6000" b="1" dirty="0" smtClean="0"/>
              <a:t>حث</a:t>
            </a:r>
            <a:r>
              <a:rPr lang="ar-DZ" sz="6000" b="1" dirty="0" smtClean="0"/>
              <a:t> وعينـة الدراسـة</a:t>
            </a:r>
            <a:endParaRPr lang="fr-FR" sz="6000" b="1" dirty="0" smtClean="0"/>
          </a:p>
        </p:txBody>
      </p:sp>
      <p:sp>
        <p:nvSpPr>
          <p:cNvPr id="48" name="Rectangle à coins arrondis 27"/>
          <p:cNvSpPr/>
          <p:nvPr/>
        </p:nvSpPr>
        <p:spPr>
          <a:xfrm>
            <a:off x="15855629" y="21890856"/>
            <a:ext cx="13163646" cy="168418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416894" tIns="208452" rIns="416894" bIns="208452" rtlCol="0" anchor="ctr"/>
          <a:lstStyle/>
          <a:p>
            <a:pPr algn="ctr"/>
            <a:r>
              <a:rPr lang="ar-DZ" sz="6000" b="1" dirty="0" smtClean="0"/>
              <a:t>التســـاؤلات الفرعـيـة  </a:t>
            </a:r>
            <a:endParaRPr lang="fr-FR" sz="6000" b="1" dirty="0" smtClean="0"/>
          </a:p>
        </p:txBody>
      </p:sp>
      <p:sp>
        <p:nvSpPr>
          <p:cNvPr id="49" name="Rectangle à coins arrondis 31"/>
          <p:cNvSpPr/>
          <p:nvPr/>
        </p:nvSpPr>
        <p:spPr>
          <a:xfrm>
            <a:off x="15855629" y="28515592"/>
            <a:ext cx="13019630" cy="168418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416894" tIns="208452" rIns="416894" bIns="208452" rtlCol="0" anchor="ctr"/>
          <a:lstStyle/>
          <a:p>
            <a:pPr algn="ctr"/>
            <a:r>
              <a:rPr lang="ar-DZ" sz="6000" b="1" dirty="0" smtClean="0"/>
              <a:t>الفرضيــات </a:t>
            </a:r>
            <a:endParaRPr lang="fr-FR" sz="6000" b="1" dirty="0" smtClean="0"/>
          </a:p>
        </p:txBody>
      </p:sp>
      <p:sp>
        <p:nvSpPr>
          <p:cNvPr id="50" name="Rectangle 32"/>
          <p:cNvSpPr/>
          <p:nvPr/>
        </p:nvSpPr>
        <p:spPr>
          <a:xfrm>
            <a:off x="15814674" y="30531816"/>
            <a:ext cx="12916569" cy="46783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416894" tIns="208452" rIns="416894" bIns="208452" rtlCol="0" anchor="ctr"/>
          <a:lstStyle/>
          <a:p>
            <a:pPr algn="just" rtl="1"/>
            <a:endParaRPr lang="ar-DZ" sz="4100" b="1" dirty="0" smtClean="0"/>
          </a:p>
          <a:p>
            <a:pPr algn="just" rtl="1">
              <a:buFontTx/>
              <a:buChar char="-"/>
            </a:pPr>
            <a:r>
              <a:rPr lang="ar-DZ" sz="4100" b="1" dirty="0" smtClean="0"/>
              <a:t>- </a:t>
            </a:r>
            <a:r>
              <a:rPr lang="ar-SA" sz="4000" b="1" dirty="0" smtClean="0"/>
              <a:t>توجد فروق ذات دلالة إحصائية في استخدام الصحفيين لمواقع التواصل الاجتماعي بأدائهم الوظيفي باختلاف (الجنس، العمر،الخبرة، المؤهل العلمي، نوع الوظيفة).</a:t>
            </a:r>
            <a:endParaRPr lang="en-US" sz="4000" b="1" dirty="0" smtClean="0"/>
          </a:p>
          <a:p>
            <a:pPr algn="just" rtl="1">
              <a:buFontTx/>
              <a:buChar char="-"/>
            </a:pPr>
            <a:r>
              <a:rPr lang="ar-DZ" sz="4000" b="1" dirty="0" smtClean="0"/>
              <a:t>- </a:t>
            </a:r>
            <a:r>
              <a:rPr lang="ar-SA" sz="4000" b="1" dirty="0" smtClean="0"/>
              <a:t>توجد فروق ذات دلالة إحصائية في استخدام الصحفيين لمواقع التواصل الاجتماعي بأدائهم الوظيفي باختلاف (الحصول على المعلومات والأخبار، تفسيرها والتعليق عليها، الإشادة والتوجيه).</a:t>
            </a:r>
            <a:endParaRPr lang="fr-FR" sz="4000" b="1" dirty="0" smtClean="0"/>
          </a:p>
        </p:txBody>
      </p:sp>
      <p:sp>
        <p:nvSpPr>
          <p:cNvPr id="51" name="Rectangle 28"/>
          <p:cNvSpPr/>
          <p:nvPr/>
        </p:nvSpPr>
        <p:spPr>
          <a:xfrm>
            <a:off x="15742666" y="37372576"/>
            <a:ext cx="12916569" cy="50124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416894" tIns="208452" rIns="416894" bIns="208452" rtlCol="0" anchor="ctr"/>
          <a:lstStyle/>
          <a:p>
            <a:pPr lvl="0" algn="just" rtl="1">
              <a:buFontTx/>
              <a:buChar char="-"/>
            </a:pPr>
            <a:r>
              <a:rPr lang="ar-DZ" sz="4000" b="1" dirty="0" smtClean="0"/>
              <a:t>مدى مساهمة هذه لمواقع التواصل الاجتماعي في الرفع من الأداء الإعلامي لصحفيين الجزائيين خصوصا في قطاع الصحافة المكتوبة.</a:t>
            </a:r>
          </a:p>
          <a:p>
            <a:pPr lvl="0" algn="just" rtl="1">
              <a:buFontTx/>
              <a:buChar char="-"/>
            </a:pPr>
            <a:r>
              <a:rPr lang="ar-DZ" sz="4000" b="1" dirty="0" smtClean="0"/>
              <a:t>التعرف على عادات وأنماط ودوافع استخدام الصحفيين الجزائريين في الصحافة المكتوبة لمواقع التواصل الاجتماعي.</a:t>
            </a:r>
          </a:p>
          <a:p>
            <a:pPr lvl="0" algn="just" rtl="1">
              <a:buFontTx/>
              <a:buChar char="-"/>
            </a:pPr>
            <a:r>
              <a:rPr lang="en-US" sz="4000" b="1" dirty="0" smtClean="0"/>
              <a:t> </a:t>
            </a:r>
            <a:r>
              <a:rPr lang="ar-DZ" sz="4000" b="1" dirty="0" smtClean="0"/>
              <a:t>مدى اعتماد الصحفيين الجزائريين على مواقع التواصل الاجتماعي كمصادر للمعلومات، وعلاقتها بأدائهم الإعلامي</a:t>
            </a:r>
            <a:endParaRPr lang="fr-FR" sz="4000" b="1" dirty="0"/>
          </a:p>
        </p:txBody>
      </p:sp>
      <p:sp>
        <p:nvSpPr>
          <p:cNvPr id="52" name="Rectangle à coins arrondis 29"/>
          <p:cNvSpPr/>
          <p:nvPr/>
        </p:nvSpPr>
        <p:spPr>
          <a:xfrm>
            <a:off x="15742666" y="35428360"/>
            <a:ext cx="12916569" cy="178224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416894" tIns="208452" rIns="416894" bIns="208452" rtlCol="0" anchor="ctr"/>
          <a:lstStyle/>
          <a:p>
            <a:pPr algn="ctr"/>
            <a:r>
              <a:rPr lang="ar-DZ" sz="6000" b="1" dirty="0" smtClean="0"/>
              <a:t>أهـــداف الدراســة </a:t>
            </a:r>
            <a:endParaRPr lang="fr-FR" sz="6000" b="1" dirty="0" smtClean="0"/>
          </a:p>
        </p:txBody>
      </p:sp>
      <p:pic>
        <p:nvPicPr>
          <p:cNvPr id="1026" name="Picture 2" descr="H:\مجلد جديد ‫‬\imagesلب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1287" y="27579488"/>
            <a:ext cx="13307073" cy="7272808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H:\مجلد جديد ‫‬\دور مواقع التواصل الاجتماعي في انتشار تجارة الفوركسبلابلابلا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445" y="34852296"/>
            <a:ext cx="13439915" cy="674990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B366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B366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1156</TotalTime>
  <Words>321</Words>
  <Application>Microsoft Office PowerPoint</Application>
  <PresentationFormat>Personnalisé</PresentationFormat>
  <Paragraphs>35</Paragraphs>
  <Slides>1</Slides>
  <Notes>1</Notes>
  <HiddenSlides>1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Thème Office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hakim</dc:creator>
  <cp:lastModifiedBy>SAAD</cp:lastModifiedBy>
  <cp:revision>91</cp:revision>
  <dcterms:created xsi:type="dcterms:W3CDTF">2014-12-03T08:41:51Z</dcterms:created>
  <dcterms:modified xsi:type="dcterms:W3CDTF">2015-03-03T11:26:45Z</dcterms:modified>
</cp:coreProperties>
</file>