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80" r:id="rId1"/>
  </p:sldMasterIdLst>
  <p:notesMasterIdLst>
    <p:notesMasterId r:id="rId3"/>
  </p:notesMasterIdLst>
  <p:sldIdLst>
    <p:sldId id="256" r:id="rId2"/>
  </p:sldIdLst>
  <p:sldSz cx="30243463" cy="42773600"/>
  <p:notesSz cx="6858000" cy="9144000"/>
  <p:defaultTextStyle>
    <a:defPPr>
      <a:defRPr lang="ar-DZ"/>
    </a:defPPr>
    <a:lvl1pPr marL="0" algn="r" defTabSz="4171193" rtl="1" eaLnBrk="1" latinLnBrk="0" hangingPunct="1">
      <a:defRPr sz="8200" kern="1200">
        <a:solidFill>
          <a:schemeClr val="tx1"/>
        </a:solidFill>
        <a:latin typeface="+mn-lt"/>
        <a:ea typeface="+mn-ea"/>
        <a:cs typeface="+mn-cs"/>
      </a:defRPr>
    </a:lvl1pPr>
    <a:lvl2pPr marL="2085597" algn="r" defTabSz="4171193" rtl="1" eaLnBrk="1" latinLnBrk="0" hangingPunct="1">
      <a:defRPr sz="8200" kern="1200">
        <a:solidFill>
          <a:schemeClr val="tx1"/>
        </a:solidFill>
        <a:latin typeface="+mn-lt"/>
        <a:ea typeface="+mn-ea"/>
        <a:cs typeface="+mn-cs"/>
      </a:defRPr>
    </a:lvl2pPr>
    <a:lvl3pPr marL="4171193" algn="r" defTabSz="4171193" rtl="1" eaLnBrk="1" latinLnBrk="0" hangingPunct="1">
      <a:defRPr sz="8200" kern="1200">
        <a:solidFill>
          <a:schemeClr val="tx1"/>
        </a:solidFill>
        <a:latin typeface="+mn-lt"/>
        <a:ea typeface="+mn-ea"/>
        <a:cs typeface="+mn-cs"/>
      </a:defRPr>
    </a:lvl3pPr>
    <a:lvl4pPr marL="6256794" algn="r" defTabSz="4171193" rtl="1" eaLnBrk="1" latinLnBrk="0" hangingPunct="1">
      <a:defRPr sz="8200" kern="1200">
        <a:solidFill>
          <a:schemeClr val="tx1"/>
        </a:solidFill>
        <a:latin typeface="+mn-lt"/>
        <a:ea typeface="+mn-ea"/>
        <a:cs typeface="+mn-cs"/>
      </a:defRPr>
    </a:lvl4pPr>
    <a:lvl5pPr marL="8342391" algn="r" defTabSz="4171193" rtl="1" eaLnBrk="1" latinLnBrk="0" hangingPunct="1">
      <a:defRPr sz="8200" kern="1200">
        <a:solidFill>
          <a:schemeClr val="tx1"/>
        </a:solidFill>
        <a:latin typeface="+mn-lt"/>
        <a:ea typeface="+mn-ea"/>
        <a:cs typeface="+mn-cs"/>
      </a:defRPr>
    </a:lvl5pPr>
    <a:lvl6pPr marL="10427988" algn="r" defTabSz="4171193" rtl="1" eaLnBrk="1" latinLnBrk="0" hangingPunct="1">
      <a:defRPr sz="8200" kern="1200">
        <a:solidFill>
          <a:schemeClr val="tx1"/>
        </a:solidFill>
        <a:latin typeface="+mn-lt"/>
        <a:ea typeface="+mn-ea"/>
        <a:cs typeface="+mn-cs"/>
      </a:defRPr>
    </a:lvl6pPr>
    <a:lvl7pPr marL="12513584" algn="r" defTabSz="4171193" rtl="1" eaLnBrk="1" latinLnBrk="0" hangingPunct="1">
      <a:defRPr sz="8200" kern="1200">
        <a:solidFill>
          <a:schemeClr val="tx1"/>
        </a:solidFill>
        <a:latin typeface="+mn-lt"/>
        <a:ea typeface="+mn-ea"/>
        <a:cs typeface="+mn-cs"/>
      </a:defRPr>
    </a:lvl7pPr>
    <a:lvl8pPr marL="14599181" algn="r" defTabSz="4171193" rtl="1" eaLnBrk="1" latinLnBrk="0" hangingPunct="1">
      <a:defRPr sz="8200" kern="1200">
        <a:solidFill>
          <a:schemeClr val="tx1"/>
        </a:solidFill>
        <a:latin typeface="+mn-lt"/>
        <a:ea typeface="+mn-ea"/>
        <a:cs typeface="+mn-cs"/>
      </a:defRPr>
    </a:lvl8pPr>
    <a:lvl9pPr marL="16684782" algn="r" defTabSz="4171193" rtl="1"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971" autoAdjust="0"/>
    <p:restoredTop sz="94660"/>
  </p:normalViewPr>
  <p:slideViewPr>
    <p:cSldViewPr>
      <p:cViewPr>
        <p:scale>
          <a:sx n="28" d="100"/>
          <a:sy n="28" d="100"/>
        </p:scale>
        <p:origin x="-702" y="3018"/>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7C8288D2-3031-4382-8F13-1582266F95C2}" type="datetimeFigureOut">
              <a:rPr lang="ar-DZ" smtClean="0"/>
              <a:pPr/>
              <a:t>14-05-1436</a:t>
            </a:fld>
            <a:endParaRPr lang="ar-DZ"/>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08B6957-407B-4796-B7A1-2B123F88B1C2}" type="slidenum">
              <a:rPr lang="ar-DZ" smtClean="0"/>
              <a:pPr/>
              <a:t>‹N°›</a:t>
            </a:fld>
            <a:endParaRPr lang="ar-DZ"/>
          </a:p>
        </p:txBody>
      </p:sp>
    </p:spTree>
  </p:cSld>
  <p:clrMap bg1="lt1" tx1="dk1" bg2="lt2" tx2="dk2" accent1="accent1" accent2="accent2" accent3="accent3" accent4="accent4" accent5="accent5" accent6="accent6" hlink="hlink" folHlink="folHlink"/>
  <p:notesStyle>
    <a:lvl1pPr marL="0" algn="r" defTabSz="4171193" rtl="1" eaLnBrk="1" latinLnBrk="0" hangingPunct="1">
      <a:defRPr sz="5500" kern="1200">
        <a:solidFill>
          <a:schemeClr val="tx1"/>
        </a:solidFill>
        <a:latin typeface="+mn-lt"/>
        <a:ea typeface="+mn-ea"/>
        <a:cs typeface="+mn-cs"/>
      </a:defRPr>
    </a:lvl1pPr>
    <a:lvl2pPr marL="2085597" algn="r" defTabSz="4171193" rtl="1" eaLnBrk="1" latinLnBrk="0" hangingPunct="1">
      <a:defRPr sz="5500" kern="1200">
        <a:solidFill>
          <a:schemeClr val="tx1"/>
        </a:solidFill>
        <a:latin typeface="+mn-lt"/>
        <a:ea typeface="+mn-ea"/>
        <a:cs typeface="+mn-cs"/>
      </a:defRPr>
    </a:lvl2pPr>
    <a:lvl3pPr marL="4171193" algn="r" defTabSz="4171193" rtl="1" eaLnBrk="1" latinLnBrk="0" hangingPunct="1">
      <a:defRPr sz="5500" kern="1200">
        <a:solidFill>
          <a:schemeClr val="tx1"/>
        </a:solidFill>
        <a:latin typeface="+mn-lt"/>
        <a:ea typeface="+mn-ea"/>
        <a:cs typeface="+mn-cs"/>
      </a:defRPr>
    </a:lvl3pPr>
    <a:lvl4pPr marL="6256794" algn="r" defTabSz="4171193" rtl="1" eaLnBrk="1" latinLnBrk="0" hangingPunct="1">
      <a:defRPr sz="5500" kern="1200">
        <a:solidFill>
          <a:schemeClr val="tx1"/>
        </a:solidFill>
        <a:latin typeface="+mn-lt"/>
        <a:ea typeface="+mn-ea"/>
        <a:cs typeface="+mn-cs"/>
      </a:defRPr>
    </a:lvl4pPr>
    <a:lvl5pPr marL="8342391" algn="r" defTabSz="4171193" rtl="1" eaLnBrk="1" latinLnBrk="0" hangingPunct="1">
      <a:defRPr sz="5500" kern="1200">
        <a:solidFill>
          <a:schemeClr val="tx1"/>
        </a:solidFill>
        <a:latin typeface="+mn-lt"/>
        <a:ea typeface="+mn-ea"/>
        <a:cs typeface="+mn-cs"/>
      </a:defRPr>
    </a:lvl5pPr>
    <a:lvl6pPr marL="10427988" algn="r" defTabSz="4171193" rtl="1" eaLnBrk="1" latinLnBrk="0" hangingPunct="1">
      <a:defRPr sz="5500" kern="1200">
        <a:solidFill>
          <a:schemeClr val="tx1"/>
        </a:solidFill>
        <a:latin typeface="+mn-lt"/>
        <a:ea typeface="+mn-ea"/>
        <a:cs typeface="+mn-cs"/>
      </a:defRPr>
    </a:lvl6pPr>
    <a:lvl7pPr marL="12513584" algn="r" defTabSz="4171193" rtl="1" eaLnBrk="1" latinLnBrk="0" hangingPunct="1">
      <a:defRPr sz="5500" kern="1200">
        <a:solidFill>
          <a:schemeClr val="tx1"/>
        </a:solidFill>
        <a:latin typeface="+mn-lt"/>
        <a:ea typeface="+mn-ea"/>
        <a:cs typeface="+mn-cs"/>
      </a:defRPr>
    </a:lvl7pPr>
    <a:lvl8pPr marL="14599181" algn="r" defTabSz="4171193" rtl="1" eaLnBrk="1" latinLnBrk="0" hangingPunct="1">
      <a:defRPr sz="5500" kern="1200">
        <a:solidFill>
          <a:schemeClr val="tx1"/>
        </a:solidFill>
        <a:latin typeface="+mn-lt"/>
        <a:ea typeface="+mn-ea"/>
        <a:cs typeface="+mn-cs"/>
      </a:defRPr>
    </a:lvl8pPr>
    <a:lvl9pPr marL="16684782" algn="r" defTabSz="4171193" rtl="1" eaLnBrk="1" latinLnBrk="0" hangingPunct="1">
      <a:defRPr sz="5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008B6957-407B-4796-B7A1-2B123F88B1C2}" type="slidenum">
              <a:rPr lang="ar-DZ" smtClean="0"/>
              <a:pPr/>
              <a:t>1</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1764202" y="8554720"/>
            <a:ext cx="25969054" cy="11406293"/>
          </a:xfrm>
          <a:ln>
            <a:noFill/>
          </a:ln>
        </p:spPr>
        <p:txBody>
          <a:bodyPr vert="horz" tIns="0" rIns="83446"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764202" y="20136499"/>
            <a:ext cx="25979135" cy="10931031"/>
          </a:xfrm>
        </p:spPr>
        <p:txBody>
          <a:bodyPr lIns="0" rIns="83446"/>
          <a:lstStyle>
            <a:lvl1pPr marL="0" marR="208616" indent="0" algn="r">
              <a:buNone/>
              <a:defRPr>
                <a:solidFill>
                  <a:schemeClr val="tx1"/>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19" name="Espace réservé du pied de page 18"/>
          <p:cNvSpPr>
            <a:spLocks noGrp="1"/>
          </p:cNvSpPr>
          <p:nvPr>
            <p:ph type="ftr" sz="quarter" idx="11"/>
          </p:nvPr>
        </p:nvSpPr>
        <p:spPr/>
        <p:txBody>
          <a:bodyPr/>
          <a:lstStyle/>
          <a:p>
            <a:endParaRPr lang="ar-DZ"/>
          </a:p>
        </p:txBody>
      </p:sp>
      <p:sp>
        <p:nvSpPr>
          <p:cNvPr id="27" name="Espace réservé du numéro de diapositive 26"/>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5703156"/>
            <a:ext cx="6804779" cy="32505959"/>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5703156"/>
            <a:ext cx="19910280" cy="32505959"/>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754121" y="8212531"/>
            <a:ext cx="25706944" cy="8497689"/>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754121" y="16869089"/>
            <a:ext cx="25706944" cy="9416130"/>
          </a:xfrm>
        </p:spPr>
        <p:txBody>
          <a:bodyPr lIns="208616" rIns="208616"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219117" cy="7128933"/>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2173" y="11975641"/>
            <a:ext cx="13357529" cy="27660261"/>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73761" y="11975641"/>
            <a:ext cx="13357529" cy="27660261"/>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219117" cy="7128933"/>
          </a:xfrm>
        </p:spPr>
        <p:txBody>
          <a:bodyPr tIns="208616"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2173" y="11571250"/>
            <a:ext cx="13362782" cy="4112403"/>
          </a:xfrm>
        </p:spPr>
        <p:txBody>
          <a:bodyPr lIns="208616" tIns="0" rIns="208616"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63261" y="11599376"/>
            <a:ext cx="13368031" cy="4084280"/>
          </a:xfrm>
        </p:spPr>
        <p:txBody>
          <a:bodyPr lIns="208616" tIns="0" rIns="208616"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2173" y="15683653"/>
            <a:ext cx="13362782" cy="23985898"/>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63261" y="15683653"/>
            <a:ext cx="13368031" cy="23985898"/>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8" name="Espace réservé du pied de page 7"/>
          <p:cNvSpPr>
            <a:spLocks noGrp="1"/>
          </p:cNvSpPr>
          <p:nvPr>
            <p:ph type="ftr" sz="quarter" idx="11"/>
          </p:nvPr>
        </p:nvSpPr>
        <p:spPr/>
        <p:txBody>
          <a:bodyPr/>
          <a:lstStyle/>
          <a:p>
            <a:endParaRPr lang="ar-DZ"/>
          </a:p>
        </p:txBody>
      </p:sp>
      <p:sp>
        <p:nvSpPr>
          <p:cNvPr id="9" name="Espace réservé du numéro de diapositive 8"/>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471146" cy="7128933"/>
          </a:xfrm>
        </p:spPr>
        <p:txBody>
          <a:bodyPr vert="horz" tIns="208616"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4" name="Espace réservé du pied de page 3"/>
          <p:cNvSpPr>
            <a:spLocks noGrp="1"/>
          </p:cNvSpPr>
          <p:nvPr>
            <p:ph type="ftr" sz="quarter" idx="11"/>
          </p:nvPr>
        </p:nvSpPr>
        <p:spPr/>
        <p:txBody>
          <a:bodyPr/>
          <a:lstStyle/>
          <a:p>
            <a:endParaRPr lang="ar-DZ"/>
          </a:p>
        </p:txBody>
      </p:sp>
      <p:sp>
        <p:nvSpPr>
          <p:cNvPr id="5" name="Espace réservé du numéro de diapositive 4"/>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3" name="Espace réservé du pied de page 2"/>
          <p:cNvSpPr>
            <a:spLocks noGrp="1"/>
          </p:cNvSpPr>
          <p:nvPr>
            <p:ph type="ftr" sz="quarter" idx="11"/>
          </p:nvPr>
        </p:nvSpPr>
        <p:spPr/>
        <p:txBody>
          <a:bodyPr/>
          <a:lstStyle/>
          <a:p>
            <a:endParaRPr lang="ar-DZ"/>
          </a:p>
        </p:txBody>
      </p:sp>
      <p:sp>
        <p:nvSpPr>
          <p:cNvPr id="4" name="Espace réservé du numéro de diapositive 3"/>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68260" y="3208032"/>
            <a:ext cx="9073039" cy="7247749"/>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268260" y="10455769"/>
            <a:ext cx="9073039" cy="28515733"/>
          </a:xfrm>
        </p:spPr>
        <p:txBody>
          <a:bodyPr lIns="83446" rIns="83446"/>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24354" y="10455769"/>
            <a:ext cx="16906936" cy="28515733"/>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F39A8375-8A01-40DC-A398-E554048362F5}" type="slidenum">
              <a:rPr lang="ar-DZ" smtClean="0"/>
              <a:pPr/>
              <a:t>‹N°›</a:t>
            </a:fld>
            <a:endParaRPr lang="ar-D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10470618" y="6911117"/>
            <a:ext cx="17389991" cy="2566416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232" tIns="208616" rIns="417232" bIns="208616" rtlCol="0" anchor="ctr"/>
          <a:lstStyle/>
          <a:p>
            <a:pPr algn="ctr" eaLnBrk="1" latinLnBrk="0" hangingPunct="1"/>
            <a:endParaRPr kumimoji="0" lang="en-US"/>
          </a:p>
        </p:txBody>
      </p:sp>
      <p:sp>
        <p:nvSpPr>
          <p:cNvPr id="12" name="Triangle rectangle 11"/>
          <p:cNvSpPr/>
          <p:nvPr/>
        </p:nvSpPr>
        <p:spPr>
          <a:xfrm rot="420000" flipV="1">
            <a:off x="26473396" y="33429078"/>
            <a:ext cx="514139" cy="96953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232" tIns="208616" rIns="417232" bIns="208616" rtlCol="0" anchor="ctr"/>
          <a:lstStyle/>
          <a:p>
            <a:pPr algn="ctr" eaLnBrk="1" latinLnBrk="0" hangingPunct="1"/>
            <a:endParaRPr kumimoji="0" lang="en-US"/>
          </a:p>
        </p:txBody>
      </p:sp>
      <p:sp>
        <p:nvSpPr>
          <p:cNvPr id="2" name="Titre 1"/>
          <p:cNvSpPr>
            <a:spLocks noGrp="1"/>
          </p:cNvSpPr>
          <p:nvPr>
            <p:ph type="title"/>
          </p:nvPr>
        </p:nvSpPr>
        <p:spPr>
          <a:xfrm>
            <a:off x="2016231" y="7340971"/>
            <a:ext cx="7318918" cy="9870866"/>
          </a:xfrm>
        </p:spPr>
        <p:txBody>
          <a:bodyPr vert="horz" lIns="208616" tIns="208616" rIns="208616" bIns="208616" anchor="b"/>
          <a:lstStyle>
            <a:lvl1pPr algn="l">
              <a:buNone/>
              <a:defRPr sz="91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016231" y="17643237"/>
            <a:ext cx="7308837" cy="13592500"/>
          </a:xfrm>
        </p:spPr>
        <p:txBody>
          <a:bodyPr lIns="292062" rIns="208616" bIns="208616" anchor="t"/>
          <a:lstStyle>
            <a:lvl1pPr marL="0" indent="0" algn="l">
              <a:spcBef>
                <a:spcPts val="1141"/>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B31D3638-958C-4062-AC44-30485FB3CF6A}" type="datetimeFigureOut">
              <a:rPr lang="ar-DZ" smtClean="0"/>
              <a:pPr/>
              <a:t>14-05-1436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a:xfrm>
            <a:off x="26715059" y="39644794"/>
            <a:ext cx="2016231" cy="2277298"/>
          </a:xfrm>
        </p:spPr>
        <p:txBody>
          <a:bodyPr/>
          <a:lstStyle/>
          <a:p>
            <a:fld id="{F39A8375-8A01-40DC-A398-E554048362F5}" type="slidenum">
              <a:rPr lang="ar-DZ" smtClean="0"/>
              <a:pPr/>
              <a:t>‹N°›</a:t>
            </a:fld>
            <a:endParaRPr lang="ar-DZ"/>
          </a:p>
        </p:txBody>
      </p:sp>
      <p:sp>
        <p:nvSpPr>
          <p:cNvPr id="3" name="Espace réservé pour une image  2"/>
          <p:cNvSpPr>
            <a:spLocks noGrp="1"/>
          </p:cNvSpPr>
          <p:nvPr>
            <p:ph type="pic" idx="1"/>
          </p:nvPr>
        </p:nvSpPr>
        <p:spPr>
          <a:xfrm rot="420000">
            <a:off x="11529139" y="7481432"/>
            <a:ext cx="15272949" cy="24523531"/>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31504" y="36278350"/>
            <a:ext cx="30306470" cy="64952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14491659" y="38793282"/>
            <a:ext cx="15751804" cy="398032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31504" y="-44557"/>
            <a:ext cx="30306470" cy="64952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14491659" y="-44554"/>
            <a:ext cx="15751804" cy="398032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1512173" y="4391423"/>
            <a:ext cx="27219117" cy="7128933"/>
          </a:xfrm>
          <a:prstGeom prst="rect">
            <a:avLst/>
          </a:prstGeom>
        </p:spPr>
        <p:txBody>
          <a:bodyPr vert="horz" lIns="0" tIns="208616"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2173" y="12071660"/>
            <a:ext cx="27219117" cy="27375104"/>
          </a:xfrm>
          <a:prstGeom prst="rect">
            <a:avLst/>
          </a:prstGeom>
        </p:spPr>
        <p:txBody>
          <a:bodyPr vert="horz" lIns="417232" tIns="208616" rIns="417232" bIns="20861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1512173" y="39644794"/>
            <a:ext cx="7056808" cy="227729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B31D3638-958C-4062-AC44-30485FB3CF6A}" type="datetimeFigureOut">
              <a:rPr lang="ar-DZ" smtClean="0"/>
              <a:pPr/>
              <a:t>14-05-1436</a:t>
            </a:fld>
            <a:endParaRPr lang="ar-DZ"/>
          </a:p>
        </p:txBody>
      </p:sp>
      <p:sp>
        <p:nvSpPr>
          <p:cNvPr id="22" name="Espace réservé du pied de page 21"/>
          <p:cNvSpPr>
            <a:spLocks noGrp="1"/>
          </p:cNvSpPr>
          <p:nvPr>
            <p:ph type="ftr" sz="quarter" idx="3"/>
          </p:nvPr>
        </p:nvSpPr>
        <p:spPr>
          <a:xfrm>
            <a:off x="8821010" y="39644794"/>
            <a:ext cx="11089270" cy="227729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ar-DZ"/>
          </a:p>
        </p:txBody>
      </p:sp>
      <p:sp>
        <p:nvSpPr>
          <p:cNvPr id="18" name="Espace réservé du numéro de diapositive 17"/>
          <p:cNvSpPr>
            <a:spLocks noGrp="1"/>
          </p:cNvSpPr>
          <p:nvPr>
            <p:ph type="sldNum" sz="quarter" idx="4"/>
          </p:nvPr>
        </p:nvSpPr>
        <p:spPr>
          <a:xfrm>
            <a:off x="26211001" y="39644794"/>
            <a:ext cx="2520289" cy="227729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F39A8375-8A01-40DC-A398-E554048362F5}" type="slidenum">
              <a:rPr lang="ar-DZ" smtClean="0"/>
              <a:pPr/>
              <a:t>‹N°›</a:t>
            </a:fld>
            <a:endParaRPr lang="ar-DZ"/>
          </a:p>
        </p:txBody>
      </p:sp>
      <p:grpSp>
        <p:nvGrpSpPr>
          <p:cNvPr id="2" name="Groupe 1"/>
          <p:cNvGrpSpPr/>
          <p:nvPr/>
        </p:nvGrpSpPr>
        <p:grpSpPr>
          <a:xfrm>
            <a:off x="-62898" y="1262426"/>
            <a:ext cx="30364344" cy="404923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1"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1695" indent="-1251695" algn="r" rtl="1"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0621" indent="-1126525" algn="r" rtl="1"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2316" indent="-1126525" algn="r" rtl="1"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4010" indent="-959633" algn="r" rtl="1"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75705" indent="-959633" algn="r" rtl="1"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27400" indent="-959633" algn="r" rtl="1"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61863" indent="-834463" algn="r" rtl="1"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13558" indent="-834463" algn="r" rtl="1" eaLnBrk="1" latinLnBrk="0" hangingPunct="1">
        <a:spcBef>
          <a:spcPct val="20000"/>
        </a:spcBef>
        <a:buClr>
          <a:schemeClr val="tx2"/>
        </a:buClr>
        <a:buChar char="•"/>
        <a:defRPr kumimoji="0" sz="7300" kern="1200">
          <a:solidFill>
            <a:schemeClr val="tx1"/>
          </a:solidFill>
          <a:latin typeface="+mn-lt"/>
          <a:ea typeface="+mn-ea"/>
          <a:cs typeface="+mn-cs"/>
        </a:defRPr>
      </a:lvl8pPr>
      <a:lvl9pPr marL="11265253" indent="-834463" algn="r" rtl="1"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2086158" algn="r" rtl="1" eaLnBrk="1" latinLnBrk="0" hangingPunct="1">
        <a:defRPr kumimoji="0" kern="1200">
          <a:solidFill>
            <a:schemeClr val="tx1"/>
          </a:solidFill>
          <a:latin typeface="+mn-lt"/>
          <a:ea typeface="+mn-ea"/>
          <a:cs typeface="+mn-cs"/>
        </a:defRPr>
      </a:lvl2pPr>
      <a:lvl3pPr marL="4172316" algn="r" rtl="1" eaLnBrk="1" latinLnBrk="0" hangingPunct="1">
        <a:defRPr kumimoji="0" kern="1200">
          <a:solidFill>
            <a:schemeClr val="tx1"/>
          </a:solidFill>
          <a:latin typeface="+mn-lt"/>
          <a:ea typeface="+mn-ea"/>
          <a:cs typeface="+mn-cs"/>
        </a:defRPr>
      </a:lvl3pPr>
      <a:lvl4pPr marL="6258474" algn="r" rtl="1" eaLnBrk="1" latinLnBrk="0" hangingPunct="1">
        <a:defRPr kumimoji="0" kern="1200">
          <a:solidFill>
            <a:schemeClr val="tx1"/>
          </a:solidFill>
          <a:latin typeface="+mn-lt"/>
          <a:ea typeface="+mn-ea"/>
          <a:cs typeface="+mn-cs"/>
        </a:defRPr>
      </a:lvl4pPr>
      <a:lvl5pPr marL="8344632" algn="r" rtl="1" eaLnBrk="1" latinLnBrk="0" hangingPunct="1">
        <a:defRPr kumimoji="0" kern="1200">
          <a:solidFill>
            <a:schemeClr val="tx1"/>
          </a:solidFill>
          <a:latin typeface="+mn-lt"/>
          <a:ea typeface="+mn-ea"/>
          <a:cs typeface="+mn-cs"/>
        </a:defRPr>
      </a:lvl5pPr>
      <a:lvl6pPr marL="10430789" algn="r" rtl="1" eaLnBrk="1" latinLnBrk="0" hangingPunct="1">
        <a:defRPr kumimoji="0" kern="1200">
          <a:solidFill>
            <a:schemeClr val="tx1"/>
          </a:solidFill>
          <a:latin typeface="+mn-lt"/>
          <a:ea typeface="+mn-ea"/>
          <a:cs typeface="+mn-cs"/>
        </a:defRPr>
      </a:lvl6pPr>
      <a:lvl7pPr marL="12516947" algn="r" rtl="1" eaLnBrk="1" latinLnBrk="0" hangingPunct="1">
        <a:defRPr kumimoji="0" kern="1200">
          <a:solidFill>
            <a:schemeClr val="tx1"/>
          </a:solidFill>
          <a:latin typeface="+mn-lt"/>
          <a:ea typeface="+mn-ea"/>
          <a:cs typeface="+mn-cs"/>
        </a:defRPr>
      </a:lvl7pPr>
      <a:lvl8pPr marL="14603105" algn="r" rtl="1" eaLnBrk="1" latinLnBrk="0" hangingPunct="1">
        <a:defRPr kumimoji="0" kern="1200">
          <a:solidFill>
            <a:schemeClr val="tx1"/>
          </a:solidFill>
          <a:latin typeface="+mn-lt"/>
          <a:ea typeface="+mn-ea"/>
          <a:cs typeface="+mn-cs"/>
        </a:defRPr>
      </a:lvl8pPr>
      <a:lvl9pPr marL="16689263"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40211" y="288456"/>
            <a:ext cx="27363040" cy="9577064"/>
          </a:xfrm>
        </p:spPr>
        <p:txBody>
          <a:bodyPr>
            <a:normAutofit fontScale="90000"/>
            <a:scene3d>
              <a:camera prst="orthographicFront"/>
              <a:lightRig rig="soft" dir="t">
                <a:rot lat="0" lon="0" rev="10800000"/>
              </a:lightRig>
            </a:scene3d>
            <a:sp3d>
              <a:bevelT w="27940" h="12700"/>
              <a:contourClr>
                <a:srgbClr val="DDDDDD"/>
              </a:contourClr>
            </a:sp3d>
          </a:bodyPr>
          <a:lstStyle/>
          <a:p>
            <a:pPr algn="ctr" rtl="1"/>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جــــامعـــــــة قــاصــــــــدي </a:t>
            </a:r>
            <a:r>
              <a:rPr lang="ar-DZ" sz="67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مــربـــــــاح</a:t>
            </a: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r>
              <a:rPr lang="ar-DZ" sz="67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ورقـلــــــة</a:t>
            </a: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r>
            <a:b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b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كليــــة العلـــــوم الإنسانيــــة </a:t>
            </a:r>
            <a:r>
              <a:rPr lang="ar-DZ" sz="67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والإجتماعيــــة</a:t>
            </a: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r>
            <a:b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br>
            <a:r>
              <a:rPr lang="ar-DZ" sz="67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قسم علوم الاعلام والاتصال</a:t>
            </a: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t>
            </a:r>
            <a:r>
              <a:rPr lang="ar-DZ" sz="6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ملصق علمي حول </a:t>
            </a:r>
            <a:r>
              <a:rPr lang="ar-DZ" sz="6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موصوع</a:t>
            </a:r>
            <a:r>
              <a:rPr lang="ar-DZ" sz="6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مذكرة تخرج يتم اعدادها انيل شهادة </a:t>
            </a:r>
            <a:r>
              <a:rPr lang="ar-DZ" sz="6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الماستر</a:t>
            </a:r>
            <a:r>
              <a:rPr lang="ar-DZ" sz="6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err="1" smtClean="0">
                <a:ln w="11430"/>
                <a:solidFill>
                  <a:srgbClr val="F8F8F8"/>
                </a:solidFill>
                <a:effectLst>
                  <a:outerShdw blurRad="25400" algn="tl" rotWithShape="0">
                    <a:srgbClr val="000000">
                      <a:alpha val="43000"/>
                    </a:srgbClr>
                  </a:outerShdw>
                </a:effectLst>
                <a:latin typeface="Arial" pitchFamily="34" charset="0"/>
                <a:cs typeface="Arial" pitchFamily="34" charset="0"/>
              </a:rPr>
              <a:t>ةا</a:t>
            </a: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إعداد </a:t>
            </a:r>
            <a:r>
              <a:rPr lang="ar-DZ" sz="4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الطالبين </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علاوة </a:t>
            </a:r>
            <a:r>
              <a:rPr lang="ar-DZ" sz="4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لحسن </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غربي محمد الطاهر             </a:t>
            </a:r>
            <a:r>
              <a:rPr lang="ar-DZ" sz="4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الايمايل</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r>
              <a:rPr lang="ar-DZ" sz="4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r>
              <a:rPr lang="fr-FR" sz="4000" spc="150" dirty="0" smtClean="0">
                <a:ln w="11430"/>
                <a:solidFill>
                  <a:srgbClr val="002060"/>
                </a:solidFill>
                <a:effectLst>
                  <a:outerShdw blurRad="25400" algn="tl" rotWithShape="0">
                    <a:srgbClr val="000000">
                      <a:alpha val="43000"/>
                    </a:srgbClr>
                  </a:outerShdw>
                </a:effectLst>
                <a:latin typeface="Arial" pitchFamily="34" charset="0"/>
                <a:cs typeface="Arial" pitchFamily="34" charset="0"/>
              </a:rPr>
              <a:t>LAHCENEALLAOU@GMAIL,COM</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إشراف </a:t>
            </a:r>
            <a:r>
              <a:rPr lang="ar-DZ" sz="4000"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الاستاذة </a:t>
            </a:r>
            <a:r>
              <a:rPr lang="ar-DZ" sz="40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شيماء مبارك</a:t>
            </a:r>
            <a:endParaRPr lang="ar-DZ" sz="6000" spc="150" dirty="0">
              <a:ln w="11430"/>
              <a:solidFill>
                <a:schemeClr val="tx1"/>
              </a:solidFill>
              <a:effectLst>
                <a:outerShdw blurRad="25400" algn="tl" rotWithShape="0">
                  <a:srgbClr val="000000">
                    <a:alpha val="43000"/>
                  </a:srgbClr>
                </a:outerShdw>
              </a:effectLst>
              <a:latin typeface="Arial" pitchFamily="34" charset="0"/>
              <a:cs typeface="Arial" pitchFamily="34" charset="0"/>
            </a:endParaRPr>
          </a:p>
        </p:txBody>
      </p:sp>
      <p:pic>
        <p:nvPicPr>
          <p:cNvPr id="5" name="صورة 2"/>
          <p:cNvPicPr/>
          <p:nvPr/>
        </p:nvPicPr>
        <p:blipFill>
          <a:blip r:embed="rId3" cstate="print"/>
          <a:srcRect t="26418" r="84167"/>
          <a:stretch>
            <a:fillRect/>
          </a:stretch>
        </p:blipFill>
        <p:spPr bwMode="auto">
          <a:xfrm>
            <a:off x="24266747" y="792512"/>
            <a:ext cx="4608512" cy="3888432"/>
          </a:xfrm>
          <a:prstGeom prst="rect">
            <a:avLst/>
          </a:prstGeom>
          <a:noFill/>
          <a:ln w="9525">
            <a:noFill/>
            <a:miter lim="800000"/>
            <a:headEnd/>
            <a:tailEnd/>
          </a:ln>
        </p:spPr>
      </p:pic>
      <p:pic>
        <p:nvPicPr>
          <p:cNvPr id="6" name="صورة 2"/>
          <p:cNvPicPr/>
          <p:nvPr/>
        </p:nvPicPr>
        <p:blipFill>
          <a:blip r:embed="rId3" cstate="print"/>
          <a:srcRect t="26418" r="84167"/>
          <a:stretch>
            <a:fillRect/>
          </a:stretch>
        </p:blipFill>
        <p:spPr bwMode="auto">
          <a:xfrm>
            <a:off x="1296195" y="720504"/>
            <a:ext cx="4752528" cy="3816424"/>
          </a:xfrm>
          <a:prstGeom prst="rect">
            <a:avLst/>
          </a:prstGeom>
          <a:noFill/>
          <a:ln w="9525">
            <a:noFill/>
            <a:miter lim="800000"/>
            <a:headEnd/>
            <a:tailEnd/>
          </a:ln>
        </p:spPr>
      </p:pic>
      <p:sp>
        <p:nvSpPr>
          <p:cNvPr id="8" name="Rectangle à coins arrondis 7"/>
          <p:cNvSpPr/>
          <p:nvPr/>
        </p:nvSpPr>
        <p:spPr>
          <a:xfrm>
            <a:off x="1728243" y="10657608"/>
            <a:ext cx="26786976" cy="31539504"/>
          </a:xfrm>
          <a:prstGeom prst="roundRect">
            <a:avLst>
              <a:gd name="adj" fmla="val 3968"/>
            </a:avLst>
          </a:prstGeom>
        </p:spPr>
        <p:style>
          <a:lnRef idx="2">
            <a:schemeClr val="accent1">
              <a:shade val="50000"/>
            </a:schemeClr>
          </a:lnRef>
          <a:fillRef idx="1003">
            <a:schemeClr val="lt2"/>
          </a:fillRef>
          <a:effectRef idx="0">
            <a:schemeClr val="accent1"/>
          </a:effectRef>
          <a:fontRef idx="minor">
            <a:schemeClr val="lt1"/>
          </a:fontRef>
        </p:style>
        <p:txBody>
          <a:bodyPr rtlCol="1" anchor="ctr"/>
          <a:lstStyle/>
          <a:p>
            <a:pPr algn="ctr"/>
            <a:endParaRPr lang="ar-DZ"/>
          </a:p>
        </p:txBody>
      </p:sp>
      <p:sp>
        <p:nvSpPr>
          <p:cNvPr id="9" name="Rectangle avec flèche vers le bas 8"/>
          <p:cNvSpPr/>
          <p:nvPr/>
        </p:nvSpPr>
        <p:spPr>
          <a:xfrm>
            <a:off x="2664347" y="11737728"/>
            <a:ext cx="24986776" cy="6048672"/>
          </a:xfrm>
          <a:prstGeom prst="downArrowCallout">
            <a:avLst>
              <a:gd name="adj1" fmla="val 25000"/>
              <a:gd name="adj2" fmla="val 228265"/>
              <a:gd name="adj3" fmla="val 18228"/>
              <a:gd name="adj4" fmla="val 74396"/>
            </a:avLst>
          </a:prstGeom>
        </p:spPr>
        <p:style>
          <a:lnRef idx="2">
            <a:schemeClr val="accent3"/>
          </a:lnRef>
          <a:fillRef idx="1">
            <a:schemeClr val="lt1"/>
          </a:fillRef>
          <a:effectRef idx="0">
            <a:schemeClr val="accent3"/>
          </a:effectRef>
          <a:fontRef idx="minor">
            <a:schemeClr val="dk1"/>
          </a:fontRef>
        </p:style>
        <p:txBody>
          <a:bodyPr rtlCol="1" anchor="ctr"/>
          <a:lstStyle/>
          <a:p>
            <a:pPr algn="ctr"/>
            <a:endParaRPr lang="ar-DZ" sz="4000" b="1" i="1" u="sng" dirty="0" smtClean="0">
              <a:latin typeface="Arial" pitchFamily="34" charset="0"/>
              <a:cs typeface="Arial" pitchFamily="34" charset="0"/>
            </a:endParaRPr>
          </a:p>
          <a:p>
            <a:pPr algn="ctr"/>
            <a:endParaRPr lang="ar-DZ" sz="4000" b="1" i="1" u="sng" dirty="0" smtClean="0">
              <a:latin typeface="Arial" pitchFamily="34" charset="0"/>
              <a:cs typeface="Arial" pitchFamily="34" charset="0"/>
            </a:endParaRPr>
          </a:p>
          <a:p>
            <a:pPr algn="ctr"/>
            <a:r>
              <a:rPr lang="ar-DZ" sz="4000" b="1" i="1" u="sng" smtClean="0">
                <a:latin typeface="Arial" pitchFamily="34" charset="0"/>
                <a:cs typeface="Arial" pitchFamily="34" charset="0"/>
              </a:rPr>
              <a:t>مقدمـــــــــــــــــــــــــــــــــــــة</a:t>
            </a:r>
            <a:endParaRPr lang="ar-DZ" sz="4000" b="1" i="1" u="sng" dirty="0" smtClean="0">
              <a:latin typeface="Arial" pitchFamily="34" charset="0"/>
              <a:cs typeface="Arial" pitchFamily="34" charset="0"/>
            </a:endParaRPr>
          </a:p>
          <a:p>
            <a:pPr algn="ctr"/>
            <a:r>
              <a:rPr lang="ar-SA" sz="4000" dirty="0" smtClean="0">
                <a:latin typeface="Arial" pitchFamily="34" charset="0"/>
                <a:cs typeface="Arial" pitchFamily="34" charset="0"/>
              </a:rPr>
              <a:t>أصبحت اليوم المؤسسات تواجه شكل جديدا من المنافسة لم يعرف من قبل، حتى أن البعض اصطلح على تسمية هذا الوضع بالثورة الجديدة لتكنولوجيا المعلومات و الاتصالات التي غيرت مجرى الحياة في جميع النواحي الاقتصادية والاجتماعية والثقافية حيث ساعدت على انتشار وتوسع ما يعرف  بالعولمة المالية و </a:t>
            </a:r>
            <a:r>
              <a:rPr lang="ar-SA" sz="4000" dirty="0" err="1" smtClean="0">
                <a:latin typeface="Arial" pitchFamily="34" charset="0"/>
                <a:cs typeface="Arial" pitchFamily="34" charset="0"/>
              </a:rPr>
              <a:t>الاقتصادية .</a:t>
            </a:r>
            <a:r>
              <a:rPr lang="ar-SA" sz="4000" dirty="0" smtClean="0">
                <a:latin typeface="Arial" pitchFamily="34" charset="0"/>
                <a:cs typeface="Arial" pitchFamily="34" charset="0"/>
              </a:rPr>
              <a:t> و نجد أن هذه التغيرات تفرض نوعا جديدا من الموارد البشرية المعرفية، فالأمر يتطلب البحث في إدارة الموارد البشرية، والموارد البشرية في حد ذاتها لتعظيم الاستفادة منها من جهة وكيفية إدارتها من جهة أخرى وخلق المناخ المناسب لها للإبداع والابتكار وتعظيم الاستفادة من خلال التأثيرات الايجابية لهذا الجيل من التكنولوجيا، بمعنى كيف يمكن مساعدة إدارة الموارد البشرية في ملاحقة التطورات التكنولوجية والاستفادة منها من خلال إعادة هندسة نظم الموارد البشرية في ضوء الظروف التي أوجدتها تكنولوجيا </a:t>
            </a:r>
            <a:r>
              <a:rPr lang="ar-SA" sz="4000" dirty="0" err="1" smtClean="0">
                <a:latin typeface="Arial" pitchFamily="34" charset="0"/>
                <a:cs typeface="Arial" pitchFamily="34" charset="0"/>
              </a:rPr>
              <a:t>الاتصال .</a:t>
            </a:r>
            <a:endParaRPr lang="en-US" sz="4000" dirty="0" smtClean="0">
              <a:latin typeface="Arial" pitchFamily="34" charset="0"/>
              <a:cs typeface="Arial" pitchFamily="34" charset="0"/>
            </a:endParaRPr>
          </a:p>
          <a:p>
            <a:r>
              <a:rPr lang="en-US" sz="4000" dirty="0" smtClean="0"/>
              <a:t>          </a:t>
            </a:r>
          </a:p>
          <a:p>
            <a:pPr algn="ctr"/>
            <a:endParaRPr lang="ar-DZ" sz="4000" b="1" i="1" u="sng" dirty="0">
              <a:latin typeface="Arial" pitchFamily="34" charset="0"/>
              <a:cs typeface="Arial" pitchFamily="34" charset="0"/>
            </a:endParaRPr>
          </a:p>
        </p:txBody>
      </p:sp>
      <p:sp>
        <p:nvSpPr>
          <p:cNvPr id="10" name="Organigramme : Alternative 9"/>
          <p:cNvSpPr/>
          <p:nvPr/>
        </p:nvSpPr>
        <p:spPr>
          <a:xfrm>
            <a:off x="15409763" y="17858408"/>
            <a:ext cx="12673408" cy="18362040"/>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DZ"/>
          </a:p>
        </p:txBody>
      </p:sp>
      <p:sp>
        <p:nvSpPr>
          <p:cNvPr id="11" name="Organigramme : Alternative 10"/>
          <p:cNvSpPr/>
          <p:nvPr/>
        </p:nvSpPr>
        <p:spPr>
          <a:xfrm>
            <a:off x="2088283" y="17786400"/>
            <a:ext cx="12673408" cy="18434048"/>
          </a:xfrm>
          <a:prstGeom prst="flowChartAlternateProcess">
            <a:avLst/>
          </a:prstGeom>
        </p:spPr>
        <p:style>
          <a:lnRef idx="1">
            <a:schemeClr val="accent3"/>
          </a:lnRef>
          <a:fillRef idx="2">
            <a:schemeClr val="accent3"/>
          </a:fillRef>
          <a:effectRef idx="1">
            <a:schemeClr val="accent3"/>
          </a:effectRef>
          <a:fontRef idx="minor">
            <a:schemeClr val="dk1"/>
          </a:fontRef>
        </p:style>
        <p:txBody>
          <a:bodyPr rtlCol="1" anchor="ctr"/>
          <a:lstStyle/>
          <a:p>
            <a:pPr algn="ctr"/>
            <a:endParaRPr lang="ar-DZ" dirty="0"/>
          </a:p>
        </p:txBody>
      </p:sp>
      <p:sp>
        <p:nvSpPr>
          <p:cNvPr id="12" name="Rectangle avec flèche vers le bas 11"/>
          <p:cNvSpPr/>
          <p:nvPr/>
        </p:nvSpPr>
        <p:spPr>
          <a:xfrm>
            <a:off x="16057835" y="18650496"/>
            <a:ext cx="11377264" cy="9937104"/>
          </a:xfrm>
          <a:prstGeom prst="downArrowCallout">
            <a:avLst>
              <a:gd name="adj1" fmla="val 22747"/>
              <a:gd name="adj2" fmla="val 25000"/>
              <a:gd name="adj3" fmla="val 15215"/>
              <a:gd name="adj4" fmla="val 81798"/>
            </a:avLst>
          </a:prstGeom>
        </p:spPr>
        <p:style>
          <a:lnRef idx="2">
            <a:schemeClr val="accent3"/>
          </a:lnRef>
          <a:fillRef idx="1">
            <a:schemeClr val="lt1"/>
          </a:fillRef>
          <a:effectRef idx="0">
            <a:schemeClr val="accent3"/>
          </a:effectRef>
          <a:fontRef idx="minor">
            <a:schemeClr val="dk1"/>
          </a:fontRef>
        </p:style>
        <p:txBody>
          <a:bodyPr rtlCol="1" anchor="ctr"/>
          <a:lstStyle/>
          <a:p>
            <a:pPr algn="ctr"/>
            <a:endParaRPr lang="ar-DZ" sz="4000" b="1" u="sng" dirty="0" smtClean="0">
              <a:latin typeface="Arial" pitchFamily="34" charset="0"/>
              <a:cs typeface="Arial" pitchFamily="34" charset="0"/>
            </a:endParaRPr>
          </a:p>
          <a:p>
            <a:pPr algn="ctr"/>
            <a:endParaRPr lang="ar-DZ" sz="4000" b="1" u="sng" dirty="0" smtClean="0">
              <a:latin typeface="Arial" pitchFamily="34" charset="0"/>
              <a:cs typeface="Arial" pitchFamily="34" charset="0"/>
            </a:endParaRPr>
          </a:p>
          <a:p>
            <a:pPr algn="ctr"/>
            <a:r>
              <a:rPr lang="ar-DZ" sz="4000" b="1" u="sng" dirty="0" err="1" smtClean="0">
                <a:latin typeface="Arial" pitchFamily="34" charset="0"/>
                <a:cs typeface="Arial" pitchFamily="34" charset="0"/>
              </a:rPr>
              <a:t>لإشكالية :</a:t>
            </a:r>
            <a:endParaRPr lang="ar-DZ" sz="4000" b="1" u="sng" dirty="0" smtClean="0">
              <a:latin typeface="Arial" pitchFamily="34" charset="0"/>
              <a:cs typeface="Arial" pitchFamily="34" charset="0"/>
            </a:endParaRPr>
          </a:p>
          <a:p>
            <a:pPr algn="ctr"/>
            <a:r>
              <a:rPr lang="ar-SA" sz="4000" dirty="0" smtClean="0">
                <a:latin typeface="Arial" pitchFamily="34" charset="0"/>
                <a:cs typeface="Arial" pitchFamily="34" charset="0"/>
              </a:rPr>
              <a:t>عرفت السنوات الأخيرة نمو كبير للتكنولوجيات الحديثة بوجه الخصوص تكنولوجيا المعلومات والاتصالات, والتي غيرت بصفة محسوسة من محددات النشاط </a:t>
            </a:r>
            <a:r>
              <a:rPr lang="ar-SA" sz="4000" dirty="0" err="1" smtClean="0">
                <a:latin typeface="Arial" pitchFamily="34" charset="0"/>
                <a:cs typeface="Arial" pitchFamily="34" charset="0"/>
              </a:rPr>
              <a:t>الاقتصادي </a:t>
            </a:r>
            <a:r>
              <a:rPr lang="ar-SA" sz="4000" dirty="0" smtClean="0">
                <a:latin typeface="Arial" pitchFamily="34" charset="0"/>
                <a:cs typeface="Arial" pitchFamily="34" charset="0"/>
              </a:rPr>
              <a:t>، الذي فتح أمامها مجالات وتوجهات جديدة هذا التأثير الذي مس جميع وظائف المؤسسة بما في ذلك وظيفة إدارة الموارد </a:t>
            </a:r>
            <a:r>
              <a:rPr lang="ar-SA" sz="4000" dirty="0" err="1" smtClean="0">
                <a:latin typeface="Arial" pitchFamily="34" charset="0"/>
                <a:cs typeface="Arial" pitchFamily="34" charset="0"/>
              </a:rPr>
              <a:t>البشرية .</a:t>
            </a:r>
            <a:r>
              <a:rPr lang="ar-SA" sz="4000" dirty="0" smtClean="0">
                <a:latin typeface="Arial" pitchFamily="34" charset="0"/>
                <a:cs typeface="Arial" pitchFamily="34" charset="0"/>
              </a:rPr>
              <a:t> ومن بين تكنولوجيا المعلومات والاتصال هذه نجد كلا من </a:t>
            </a:r>
            <a:r>
              <a:rPr lang="ar-SA" sz="4000" dirty="0" err="1" smtClean="0">
                <a:latin typeface="Arial" pitchFamily="34" charset="0"/>
                <a:cs typeface="Arial" pitchFamily="34" charset="0"/>
              </a:rPr>
              <a:t>الكمبيوتر </a:t>
            </a:r>
            <a:r>
              <a:rPr lang="ar-SA" sz="4000" dirty="0" smtClean="0">
                <a:latin typeface="Arial" pitchFamily="34" charset="0"/>
                <a:cs typeface="Arial" pitchFamily="34" charset="0"/>
              </a:rPr>
              <a:t>, </a:t>
            </a:r>
            <a:r>
              <a:rPr lang="ar-SA" sz="4000" dirty="0" err="1" smtClean="0">
                <a:latin typeface="Arial" pitchFamily="34" charset="0"/>
                <a:cs typeface="Arial" pitchFamily="34" charset="0"/>
              </a:rPr>
              <a:t>الشبكات </a:t>
            </a:r>
            <a:r>
              <a:rPr lang="ar-SA" sz="4000" dirty="0" smtClean="0">
                <a:latin typeface="Arial" pitchFamily="34" charset="0"/>
                <a:cs typeface="Arial" pitchFamily="34" charset="0"/>
              </a:rPr>
              <a:t>, والفاكس التي ادت الى خلق اسلوب جديد للإدارة يختلف عن الاسلوب </a:t>
            </a:r>
            <a:r>
              <a:rPr lang="ar-SA" sz="4000" dirty="0" err="1" smtClean="0">
                <a:latin typeface="Arial" pitchFamily="34" charset="0"/>
                <a:cs typeface="Arial" pitchFamily="34" charset="0"/>
              </a:rPr>
              <a:t>السابق </a:t>
            </a:r>
            <a:r>
              <a:rPr lang="ar-SA" sz="4000" dirty="0" smtClean="0">
                <a:latin typeface="Arial" pitchFamily="34" charset="0"/>
                <a:cs typeface="Arial" pitchFamily="34" charset="0"/>
              </a:rPr>
              <a:t>, فقد اسهمت في تغيير وظائف العملية الادارية التقليدية في </a:t>
            </a:r>
            <a:r>
              <a:rPr lang="ar-SA" sz="4000" dirty="0" err="1" smtClean="0">
                <a:latin typeface="Arial" pitchFamily="34" charset="0"/>
                <a:cs typeface="Arial" pitchFamily="34" charset="0"/>
              </a:rPr>
              <a:t>المؤسسسة</a:t>
            </a:r>
            <a:r>
              <a:rPr lang="ar-SA" sz="4000" dirty="0" smtClean="0">
                <a:latin typeface="Arial" pitchFamily="34" charset="0"/>
                <a:cs typeface="Arial" pitchFamily="34" charset="0"/>
              </a:rPr>
              <a:t> وفي هذا الإطار يسعى البحث للتعرف على دور كلا من الحاسوب الشبكات والفاكس في إدارة الموارد البشرية وأثرهم </a:t>
            </a:r>
            <a:r>
              <a:rPr lang="ar-SA" sz="4000" dirty="0" err="1" smtClean="0">
                <a:latin typeface="Arial" pitchFamily="34" charset="0"/>
                <a:cs typeface="Arial" pitchFamily="34" charset="0"/>
              </a:rPr>
              <a:t>عليها ,</a:t>
            </a:r>
            <a:r>
              <a:rPr lang="ar-SA" sz="4000" dirty="0" smtClean="0">
                <a:latin typeface="Arial" pitchFamily="34" charset="0"/>
                <a:cs typeface="Arial" pitchFamily="34" charset="0"/>
              </a:rPr>
              <a:t> </a:t>
            </a:r>
            <a:r>
              <a:rPr lang="ar-DZ" sz="4000" dirty="0" smtClean="0">
                <a:latin typeface="Arial" pitchFamily="34" charset="0"/>
                <a:cs typeface="Arial" pitchFamily="34" charset="0"/>
              </a:rPr>
              <a:t>ومنه جاء هذا البحث ليجيب على السؤال الرئيسي للإشكالية والمتمثل في</a:t>
            </a:r>
            <a:r>
              <a:rPr lang="ar-DZ" sz="4000" b="1" dirty="0" smtClean="0">
                <a:latin typeface="Arial" pitchFamily="34" charset="0"/>
                <a:cs typeface="Arial" pitchFamily="34" charset="0"/>
              </a:rPr>
              <a:t>"</a:t>
            </a:r>
            <a:r>
              <a:rPr lang="ar-SA" sz="4000" b="1" dirty="0" smtClean="0">
                <a:latin typeface="Arial" pitchFamily="34" charset="0"/>
                <a:cs typeface="Arial" pitchFamily="34" charset="0"/>
              </a:rPr>
              <a:t>ما هو دور تكنولوجيا المعلومات والاتصال في ادارة الموارد </a:t>
            </a:r>
            <a:r>
              <a:rPr lang="ar-SA" sz="4000" b="1" dirty="0" err="1" smtClean="0">
                <a:latin typeface="Arial" pitchFamily="34" charset="0"/>
                <a:cs typeface="Arial" pitchFamily="34" charset="0"/>
              </a:rPr>
              <a:t>البشرية؟</a:t>
            </a:r>
            <a:r>
              <a:rPr lang="ar-SA" sz="4000" b="1" dirty="0" smtClean="0">
                <a:latin typeface="Arial" pitchFamily="34" charset="0"/>
                <a:cs typeface="Arial" pitchFamily="34" charset="0"/>
              </a:rPr>
              <a:t> </a:t>
            </a:r>
            <a:r>
              <a:rPr lang="ar-SA" sz="4000" b="1" dirty="0" err="1" smtClean="0">
                <a:latin typeface="Arial" pitchFamily="34" charset="0"/>
                <a:cs typeface="Arial" pitchFamily="34" charset="0"/>
              </a:rPr>
              <a:t>"</a:t>
            </a:r>
            <a:endParaRPr lang="en-US" sz="4000" dirty="0" smtClean="0">
              <a:latin typeface="Arial" pitchFamily="34" charset="0"/>
              <a:cs typeface="Arial" pitchFamily="34" charset="0"/>
            </a:endParaRPr>
          </a:p>
          <a:p>
            <a:endParaRPr lang="en-US" sz="4000" dirty="0" smtClean="0">
              <a:latin typeface="Arial" pitchFamily="34" charset="0"/>
              <a:cs typeface="Arial" pitchFamily="34" charset="0"/>
            </a:endParaRPr>
          </a:p>
          <a:p>
            <a:pPr algn="ctr"/>
            <a:endParaRPr lang="ar-DZ" sz="4000" b="1" u="sng" dirty="0">
              <a:latin typeface="Arial" pitchFamily="34" charset="0"/>
              <a:cs typeface="Arial" pitchFamily="34" charset="0"/>
            </a:endParaRPr>
          </a:p>
        </p:txBody>
      </p:sp>
      <p:sp>
        <p:nvSpPr>
          <p:cNvPr id="14" name="Rectangle avec flèche vers le bas 13"/>
          <p:cNvSpPr/>
          <p:nvPr/>
        </p:nvSpPr>
        <p:spPr>
          <a:xfrm>
            <a:off x="15985827" y="27435472"/>
            <a:ext cx="11521280" cy="4370784"/>
          </a:xfrm>
          <a:prstGeom prst="downArrowCallout">
            <a:avLst>
              <a:gd name="adj1" fmla="val 51674"/>
              <a:gd name="adj2" fmla="val 54289"/>
              <a:gd name="adj3" fmla="val 29184"/>
              <a:gd name="adj4" fmla="val 64121"/>
            </a:avLst>
          </a:prstGeom>
        </p:spPr>
        <p:style>
          <a:lnRef idx="2">
            <a:schemeClr val="accent3"/>
          </a:lnRef>
          <a:fillRef idx="1">
            <a:schemeClr val="lt1"/>
          </a:fillRef>
          <a:effectRef idx="0">
            <a:schemeClr val="accent3"/>
          </a:effectRef>
          <a:fontRef idx="minor">
            <a:schemeClr val="dk1"/>
          </a:fontRef>
        </p:style>
        <p:txBody>
          <a:bodyPr rtlCol="1" anchor="ctr"/>
          <a:lstStyle/>
          <a:p>
            <a:pPr lvl="0" algn="ctr"/>
            <a:endParaRPr lang="ar-DZ" sz="4000" dirty="0" smtClean="0"/>
          </a:p>
          <a:p>
            <a:pPr lvl="0" algn="ctr"/>
            <a:endParaRPr lang="ar-DZ" sz="4000" dirty="0"/>
          </a:p>
          <a:p>
            <a:pPr algn="ctr">
              <a:buFontTx/>
              <a:buChar char="-"/>
            </a:pPr>
            <a:r>
              <a:rPr lang="ar-DZ" sz="4000" b="1" u="sng" dirty="0" smtClean="0">
                <a:latin typeface="Arial" pitchFamily="34" charset="0"/>
                <a:cs typeface="Arial" pitchFamily="34" charset="0"/>
              </a:rPr>
              <a:t>التساؤلات </a:t>
            </a:r>
            <a:r>
              <a:rPr lang="ar-DZ" sz="4000" b="1" u="sng" dirty="0" err="1" smtClean="0">
                <a:latin typeface="Arial" pitchFamily="34" charset="0"/>
                <a:cs typeface="Arial" pitchFamily="34" charset="0"/>
              </a:rPr>
              <a:t>الفرعية :</a:t>
            </a:r>
            <a:endParaRPr lang="ar-DZ" sz="4000" b="1" u="sng" dirty="0" smtClean="0">
              <a:latin typeface="Arial" pitchFamily="34" charset="0"/>
              <a:cs typeface="Arial" pitchFamily="34" charset="0"/>
            </a:endParaRPr>
          </a:p>
          <a:p>
            <a:pPr lvl="0" algn="ctr">
              <a:buFontTx/>
              <a:buChar char="-"/>
            </a:pPr>
            <a:r>
              <a:rPr lang="ar-SA" sz="4000" dirty="0" smtClean="0">
                <a:latin typeface="Arial" pitchFamily="34" charset="0"/>
                <a:cs typeface="Arial" pitchFamily="34" charset="0"/>
              </a:rPr>
              <a:t>ما </a:t>
            </a:r>
            <a:r>
              <a:rPr lang="ar-SA" sz="4000" dirty="0">
                <a:latin typeface="Arial" pitchFamily="34" charset="0"/>
                <a:cs typeface="Arial" pitchFamily="34" charset="0"/>
              </a:rPr>
              <a:t>هو دور وأثر الحاسوب على </a:t>
            </a:r>
            <a:r>
              <a:rPr lang="ar-SA" sz="4000" dirty="0" smtClean="0">
                <a:latin typeface="Arial" pitchFamily="34" charset="0"/>
                <a:cs typeface="Arial" pitchFamily="34" charset="0"/>
              </a:rPr>
              <a:t>اد</a:t>
            </a:r>
            <a:r>
              <a:rPr lang="ar-DZ" sz="4000" dirty="0" smtClean="0">
                <a:latin typeface="Arial" pitchFamily="34" charset="0"/>
                <a:cs typeface="Arial" pitchFamily="34" charset="0"/>
              </a:rPr>
              <a:t>ر</a:t>
            </a:r>
            <a:r>
              <a:rPr lang="ar-SA" sz="4000" dirty="0" smtClean="0">
                <a:latin typeface="Arial" pitchFamily="34" charset="0"/>
                <a:cs typeface="Arial" pitchFamily="34" charset="0"/>
              </a:rPr>
              <a:t>ا</a:t>
            </a:r>
            <a:r>
              <a:rPr lang="ar-DZ" sz="4000" dirty="0" smtClean="0">
                <a:latin typeface="Arial" pitchFamily="34" charset="0"/>
                <a:cs typeface="Arial" pitchFamily="34" charset="0"/>
              </a:rPr>
              <a:t>ة</a:t>
            </a:r>
            <a:r>
              <a:rPr lang="ar-SA" sz="4000" dirty="0" smtClean="0">
                <a:latin typeface="Arial" pitchFamily="34" charset="0"/>
                <a:cs typeface="Arial" pitchFamily="34" charset="0"/>
              </a:rPr>
              <a:t> </a:t>
            </a:r>
            <a:r>
              <a:rPr lang="ar-SA" sz="4000" dirty="0">
                <a:latin typeface="Arial" pitchFamily="34" charset="0"/>
                <a:cs typeface="Arial" pitchFamily="34" charset="0"/>
              </a:rPr>
              <a:t>الموارد </a:t>
            </a:r>
            <a:r>
              <a:rPr lang="ar-SA" sz="4000" dirty="0" err="1">
                <a:latin typeface="Arial" pitchFamily="34" charset="0"/>
                <a:cs typeface="Arial" pitchFamily="34" charset="0"/>
              </a:rPr>
              <a:t>البشرية </a:t>
            </a:r>
            <a:r>
              <a:rPr lang="ar-SA" sz="4000" dirty="0" err="1" smtClean="0">
                <a:latin typeface="Arial" pitchFamily="34" charset="0"/>
                <a:cs typeface="Arial" pitchFamily="34" charset="0"/>
              </a:rPr>
              <a:t>؟</a:t>
            </a:r>
            <a:endParaRPr lang="ar-DZ" sz="4000" dirty="0" smtClean="0">
              <a:latin typeface="Arial" pitchFamily="34" charset="0"/>
              <a:cs typeface="Arial" pitchFamily="34" charset="0"/>
            </a:endParaRPr>
          </a:p>
          <a:p>
            <a:pPr lvl="0" algn="ctr">
              <a:buFontTx/>
              <a:buChar char="-"/>
            </a:pPr>
            <a:r>
              <a:rPr lang="ar-SA" sz="4000" dirty="0" smtClean="0">
                <a:latin typeface="Arial" pitchFamily="34" charset="0"/>
                <a:cs typeface="Arial" pitchFamily="34" charset="0"/>
              </a:rPr>
              <a:t>ما </a:t>
            </a:r>
            <a:r>
              <a:rPr lang="ar-SA" sz="4000" dirty="0">
                <a:latin typeface="Arial" pitchFamily="34" charset="0"/>
                <a:cs typeface="Arial" pitchFamily="34" charset="0"/>
              </a:rPr>
              <a:t>هو دور وأثر الانترنت على </a:t>
            </a:r>
            <a:r>
              <a:rPr lang="ar-SA" sz="4000" dirty="0" smtClean="0">
                <a:latin typeface="Arial" pitchFamily="34" charset="0"/>
                <a:cs typeface="Arial" pitchFamily="34" charset="0"/>
              </a:rPr>
              <a:t>ادا</a:t>
            </a:r>
            <a:r>
              <a:rPr lang="ar-DZ" sz="4000" dirty="0" err="1" smtClean="0">
                <a:latin typeface="Arial" pitchFamily="34" charset="0"/>
                <a:cs typeface="Arial" pitchFamily="34" charset="0"/>
              </a:rPr>
              <a:t>رة</a:t>
            </a:r>
            <a:r>
              <a:rPr lang="ar-SA" sz="4000" dirty="0" smtClean="0">
                <a:latin typeface="Arial" pitchFamily="34" charset="0"/>
                <a:cs typeface="Arial" pitchFamily="34" charset="0"/>
              </a:rPr>
              <a:t> </a:t>
            </a:r>
            <a:r>
              <a:rPr lang="ar-SA" sz="4000" dirty="0">
                <a:latin typeface="Arial" pitchFamily="34" charset="0"/>
                <a:cs typeface="Arial" pitchFamily="34" charset="0"/>
              </a:rPr>
              <a:t>الموارد </a:t>
            </a:r>
            <a:r>
              <a:rPr lang="ar-SA" sz="4000" dirty="0" err="1">
                <a:latin typeface="Arial" pitchFamily="34" charset="0"/>
                <a:cs typeface="Arial" pitchFamily="34" charset="0"/>
              </a:rPr>
              <a:t>البشرية ؟</a:t>
            </a:r>
            <a:endParaRPr lang="en-US" sz="4000" dirty="0">
              <a:latin typeface="Arial" pitchFamily="34" charset="0"/>
              <a:cs typeface="Arial" pitchFamily="34" charset="0"/>
            </a:endParaRPr>
          </a:p>
          <a:p>
            <a:pPr lvl="0" algn="ctr"/>
            <a:r>
              <a:rPr lang="ar-DZ" sz="4000" dirty="0" err="1" smtClean="0">
                <a:latin typeface="Arial" pitchFamily="34" charset="0"/>
                <a:cs typeface="Arial" pitchFamily="34" charset="0"/>
              </a:rPr>
              <a:t>-</a:t>
            </a:r>
            <a:r>
              <a:rPr lang="ar-DZ" sz="4000" dirty="0" smtClean="0">
                <a:latin typeface="Arial" pitchFamily="34" charset="0"/>
                <a:cs typeface="Arial" pitchFamily="34" charset="0"/>
              </a:rPr>
              <a:t> </a:t>
            </a:r>
            <a:r>
              <a:rPr lang="ar-SA" sz="4000" dirty="0" smtClean="0">
                <a:latin typeface="Arial" pitchFamily="34" charset="0"/>
                <a:cs typeface="Arial" pitchFamily="34" charset="0"/>
              </a:rPr>
              <a:t>ما </a:t>
            </a:r>
            <a:r>
              <a:rPr lang="ar-SA" sz="4000" dirty="0">
                <a:latin typeface="Arial" pitchFamily="34" charset="0"/>
                <a:cs typeface="Arial" pitchFamily="34" charset="0"/>
              </a:rPr>
              <a:t>هو دور وأثر الفاكس على </a:t>
            </a:r>
            <a:r>
              <a:rPr lang="ar-SA" sz="4000" dirty="0" smtClean="0">
                <a:latin typeface="Arial" pitchFamily="34" charset="0"/>
                <a:cs typeface="Arial" pitchFamily="34" charset="0"/>
              </a:rPr>
              <a:t>اد</a:t>
            </a:r>
            <a:r>
              <a:rPr lang="ar-DZ" sz="4000" dirty="0" smtClean="0">
                <a:latin typeface="Arial" pitchFamily="34" charset="0"/>
                <a:cs typeface="Arial" pitchFamily="34" charset="0"/>
              </a:rPr>
              <a:t>ر</a:t>
            </a:r>
            <a:r>
              <a:rPr lang="ar-SA" sz="4000" dirty="0" smtClean="0">
                <a:latin typeface="Arial" pitchFamily="34" charset="0"/>
                <a:cs typeface="Arial" pitchFamily="34" charset="0"/>
              </a:rPr>
              <a:t>ا</a:t>
            </a:r>
            <a:r>
              <a:rPr lang="ar-DZ" sz="4000" dirty="0" smtClean="0">
                <a:latin typeface="Arial" pitchFamily="34" charset="0"/>
                <a:cs typeface="Arial" pitchFamily="34" charset="0"/>
              </a:rPr>
              <a:t>ة</a:t>
            </a:r>
            <a:r>
              <a:rPr lang="ar-SA" sz="4000" dirty="0" smtClean="0">
                <a:latin typeface="Arial" pitchFamily="34" charset="0"/>
                <a:cs typeface="Arial" pitchFamily="34" charset="0"/>
              </a:rPr>
              <a:t> </a:t>
            </a:r>
            <a:r>
              <a:rPr lang="ar-SA" sz="4000" dirty="0">
                <a:latin typeface="Arial" pitchFamily="34" charset="0"/>
                <a:cs typeface="Arial" pitchFamily="34" charset="0"/>
              </a:rPr>
              <a:t>الموارد </a:t>
            </a:r>
            <a:r>
              <a:rPr lang="ar-SA" sz="4000" dirty="0" err="1">
                <a:latin typeface="Arial" pitchFamily="34" charset="0"/>
                <a:cs typeface="Arial" pitchFamily="34" charset="0"/>
              </a:rPr>
              <a:t>البشرية ؟</a:t>
            </a:r>
            <a:endParaRPr lang="en-US" sz="4000" dirty="0">
              <a:latin typeface="Arial" pitchFamily="34" charset="0"/>
              <a:cs typeface="Arial" pitchFamily="34" charset="0"/>
            </a:endParaRPr>
          </a:p>
          <a:p>
            <a:pPr algn="ctr"/>
            <a:endParaRPr lang="ar-DZ" dirty="0"/>
          </a:p>
        </p:txBody>
      </p:sp>
      <p:sp>
        <p:nvSpPr>
          <p:cNvPr id="15" name="Rectangle 14"/>
          <p:cNvSpPr/>
          <p:nvPr/>
        </p:nvSpPr>
        <p:spPr>
          <a:xfrm>
            <a:off x="15841811" y="30963864"/>
            <a:ext cx="11521280" cy="3362672"/>
          </a:xfrm>
          <a:prstGeom prst="rect">
            <a:avLst/>
          </a:prstGeom>
        </p:spPr>
        <p:style>
          <a:lnRef idx="2">
            <a:schemeClr val="accent3"/>
          </a:lnRef>
          <a:fillRef idx="1">
            <a:schemeClr val="lt1"/>
          </a:fillRef>
          <a:effectRef idx="0">
            <a:schemeClr val="accent3"/>
          </a:effectRef>
          <a:fontRef idx="minor">
            <a:schemeClr val="dk1"/>
          </a:fontRef>
        </p:style>
        <p:txBody>
          <a:bodyPr rtlCol="1" anchor="ctr"/>
          <a:lstStyle/>
          <a:p>
            <a:pPr lvl="0" algn="ctr"/>
            <a:endParaRPr lang="ar-DZ" sz="4000" dirty="0" smtClean="0">
              <a:latin typeface="Arial" pitchFamily="34" charset="0"/>
              <a:cs typeface="Arial" pitchFamily="34" charset="0"/>
            </a:endParaRPr>
          </a:p>
          <a:p>
            <a:pPr lvl="0" algn="ctr"/>
            <a:endParaRPr lang="ar-DZ" sz="4000" dirty="0">
              <a:latin typeface="Arial" pitchFamily="34" charset="0"/>
              <a:cs typeface="Arial" pitchFamily="34" charset="0"/>
            </a:endParaRPr>
          </a:p>
          <a:p>
            <a:pPr lvl="0" algn="ctr"/>
            <a:r>
              <a:rPr lang="ar-DZ" sz="4000" b="1" u="sng" dirty="0" err="1" smtClean="0">
                <a:latin typeface="Arial" pitchFamily="34" charset="0"/>
                <a:cs typeface="Arial" pitchFamily="34" charset="0"/>
              </a:rPr>
              <a:t>الفرضيات :</a:t>
            </a:r>
            <a:endParaRPr lang="ar-DZ" sz="4000" b="1" u="sng" dirty="0" smtClean="0">
              <a:latin typeface="Arial" pitchFamily="34" charset="0"/>
              <a:cs typeface="Arial" pitchFamily="34" charset="0"/>
            </a:endParaRPr>
          </a:p>
          <a:p>
            <a:pPr lvl="0" algn="ctr"/>
            <a:r>
              <a:rPr lang="ar-SA" sz="4000" dirty="0" smtClean="0">
                <a:latin typeface="Arial" pitchFamily="34" charset="0"/>
                <a:cs typeface="Arial" pitchFamily="34" charset="0"/>
              </a:rPr>
              <a:t>للحاسوب </a:t>
            </a:r>
            <a:r>
              <a:rPr lang="ar-SA" sz="4000" dirty="0">
                <a:latin typeface="Arial" pitchFamily="34" charset="0"/>
                <a:cs typeface="Arial" pitchFamily="34" charset="0"/>
              </a:rPr>
              <a:t>تأثير ذو دلالة معنوية على تحسين إدارة الموارد البشرية                  </a:t>
            </a:r>
            <a:endParaRPr lang="en-US" sz="4000" dirty="0">
              <a:latin typeface="Arial" pitchFamily="34" charset="0"/>
              <a:cs typeface="Arial" pitchFamily="34" charset="0"/>
            </a:endParaRPr>
          </a:p>
          <a:p>
            <a:pPr lvl="0" algn="ctr"/>
            <a:r>
              <a:rPr lang="ar-SA" sz="4000" dirty="0">
                <a:latin typeface="Arial" pitchFamily="34" charset="0"/>
                <a:cs typeface="Arial" pitchFamily="34" charset="0"/>
              </a:rPr>
              <a:t>للانترنت تأثير ذو دلالة معنوية على تطوير إدارة الموارد البشرية.</a:t>
            </a:r>
            <a:endParaRPr lang="en-US" sz="4000" dirty="0">
              <a:latin typeface="Arial" pitchFamily="34" charset="0"/>
              <a:cs typeface="Arial" pitchFamily="34" charset="0"/>
            </a:endParaRPr>
          </a:p>
          <a:p>
            <a:pPr lvl="0" algn="ctr"/>
            <a:r>
              <a:rPr lang="ar-SA" sz="4000" dirty="0">
                <a:latin typeface="Arial" pitchFamily="34" charset="0"/>
                <a:cs typeface="Arial" pitchFamily="34" charset="0"/>
              </a:rPr>
              <a:t>للفاكس تأثير ذو دلالة معنوية على تحسين ادارة الموارد </a:t>
            </a:r>
            <a:r>
              <a:rPr lang="ar-SA" sz="4000" dirty="0" err="1">
                <a:latin typeface="Arial" pitchFamily="34" charset="0"/>
                <a:cs typeface="Arial" pitchFamily="34" charset="0"/>
              </a:rPr>
              <a:t>البشرية .</a:t>
            </a:r>
            <a:endParaRPr lang="en-US" sz="4000" dirty="0">
              <a:latin typeface="Arial" pitchFamily="34" charset="0"/>
              <a:cs typeface="Arial" pitchFamily="34" charset="0"/>
            </a:endParaRPr>
          </a:p>
          <a:p>
            <a:pPr algn="ctr"/>
            <a:endParaRPr lang="ar-DZ" dirty="0"/>
          </a:p>
        </p:txBody>
      </p:sp>
      <p:sp>
        <p:nvSpPr>
          <p:cNvPr id="16" name="Rectangle avec flèche vers le bas 15"/>
          <p:cNvSpPr/>
          <p:nvPr/>
        </p:nvSpPr>
        <p:spPr>
          <a:xfrm>
            <a:off x="2808363" y="18722504"/>
            <a:ext cx="11233248" cy="6552728"/>
          </a:xfrm>
          <a:prstGeom prst="downArrowCallout">
            <a:avLst>
              <a:gd name="adj1" fmla="val 14263"/>
              <a:gd name="adj2" fmla="val 36445"/>
              <a:gd name="adj3" fmla="val 8631"/>
              <a:gd name="adj4" fmla="val 86578"/>
            </a:avLst>
          </a:prstGeom>
        </p:spPr>
        <p:style>
          <a:lnRef idx="2">
            <a:schemeClr val="accent3"/>
          </a:lnRef>
          <a:fillRef idx="1">
            <a:schemeClr val="lt1"/>
          </a:fillRef>
          <a:effectRef idx="0">
            <a:schemeClr val="accent3"/>
          </a:effectRef>
          <a:fontRef idx="minor">
            <a:schemeClr val="dk1"/>
          </a:fontRef>
        </p:style>
        <p:txBody>
          <a:bodyPr rtlCol="1" anchor="ctr"/>
          <a:lstStyle/>
          <a:p>
            <a:pPr algn="ctr"/>
            <a:r>
              <a:rPr lang="ar-DZ" sz="4000" b="1" u="sng" dirty="0" smtClean="0">
                <a:latin typeface="Arial" pitchFamily="34" charset="0"/>
                <a:cs typeface="Arial" pitchFamily="34" charset="0"/>
              </a:rPr>
              <a:t>منهج </a:t>
            </a:r>
            <a:r>
              <a:rPr lang="ar-DZ" sz="4000" b="1" u="sng" dirty="0" err="1" smtClean="0">
                <a:latin typeface="Arial" pitchFamily="34" charset="0"/>
                <a:cs typeface="Arial" pitchFamily="34" charset="0"/>
              </a:rPr>
              <a:t>الدراسة :</a:t>
            </a:r>
            <a:endParaRPr lang="ar-DZ" sz="4000" b="1" u="sng" dirty="0" smtClean="0">
              <a:latin typeface="Arial" pitchFamily="34" charset="0"/>
              <a:cs typeface="Arial" pitchFamily="34" charset="0"/>
            </a:endParaRPr>
          </a:p>
          <a:p>
            <a:pPr algn="ctr"/>
            <a:r>
              <a:rPr lang="ar-SA" sz="4000" dirty="0" smtClean="0">
                <a:latin typeface="Arial" pitchFamily="34" charset="0"/>
                <a:cs typeface="Arial" pitchFamily="34" charset="0"/>
              </a:rPr>
              <a:t>اعتمدت الدراسة بشكل رئيسي على المنهج الوصفي</a:t>
            </a:r>
            <a:r>
              <a:rPr lang="ar-DZ" sz="4000" dirty="0" smtClean="0">
                <a:latin typeface="Arial" pitchFamily="34" charset="0"/>
                <a:cs typeface="Arial" pitchFamily="34" charset="0"/>
              </a:rPr>
              <a:t> وذالك </a:t>
            </a:r>
            <a:r>
              <a:rPr lang="ar-SA" sz="4000" dirty="0" smtClean="0">
                <a:latin typeface="Arial" pitchFamily="34" charset="0"/>
                <a:cs typeface="Arial" pitchFamily="34" charset="0"/>
              </a:rPr>
              <a:t>لغرض وصف الخصائص </a:t>
            </a:r>
            <a:r>
              <a:rPr lang="ar-SA" sz="4000" dirty="0" err="1" smtClean="0">
                <a:latin typeface="Arial" pitchFamily="34" charset="0"/>
                <a:cs typeface="Arial" pitchFamily="34" charset="0"/>
              </a:rPr>
              <a:t>الديموغرافية</a:t>
            </a:r>
            <a:r>
              <a:rPr lang="ar-SA" sz="4000" dirty="0" smtClean="0">
                <a:latin typeface="Arial" pitchFamily="34" charset="0"/>
                <a:cs typeface="Arial" pitchFamily="34" charset="0"/>
              </a:rPr>
              <a:t> لأفراد عينة الدراسة في مؤسسة فرع </a:t>
            </a:r>
            <a:r>
              <a:rPr lang="ar-SA" sz="4000" dirty="0" err="1" smtClean="0">
                <a:latin typeface="Arial" pitchFamily="34" charset="0"/>
                <a:cs typeface="Arial" pitchFamily="34" charset="0"/>
              </a:rPr>
              <a:t>سونلغاز</a:t>
            </a:r>
            <a:r>
              <a:rPr lang="ar-SA" sz="4000" dirty="0" smtClean="0">
                <a:latin typeface="Arial" pitchFamily="34" charset="0"/>
                <a:cs typeface="Arial" pitchFamily="34" charset="0"/>
              </a:rPr>
              <a:t> </a:t>
            </a:r>
            <a:r>
              <a:rPr lang="ar-SA" sz="4000" dirty="0" err="1" smtClean="0">
                <a:latin typeface="Arial" pitchFamily="34" charset="0"/>
                <a:cs typeface="Arial" pitchFamily="34" charset="0"/>
              </a:rPr>
              <a:t>بورقلة</a:t>
            </a:r>
            <a:r>
              <a:rPr lang="ar-SA" sz="4000" dirty="0" smtClean="0">
                <a:latin typeface="Arial" pitchFamily="34" charset="0"/>
                <a:cs typeface="Arial" pitchFamily="34" charset="0"/>
              </a:rPr>
              <a:t>، والوقوف على تقديرات أفراد العينة وتصوراتهم في المؤسسة المذكورة حول مدى استخدام تكنولوجيا والمعلومات الاتصال وأداء مؤسسة </a:t>
            </a:r>
            <a:r>
              <a:rPr lang="ar-SA" sz="4000" dirty="0" err="1" smtClean="0">
                <a:latin typeface="Arial" pitchFamily="34" charset="0"/>
                <a:cs typeface="Arial" pitchFamily="34" charset="0"/>
              </a:rPr>
              <a:t>سونلغاز</a:t>
            </a:r>
            <a:r>
              <a:rPr lang="ar-SA" sz="4000" dirty="0" smtClean="0">
                <a:latin typeface="Arial" pitchFamily="34" charset="0"/>
                <a:cs typeface="Arial" pitchFamily="34" charset="0"/>
              </a:rPr>
              <a:t> كما اعتمدت الدراسة </a:t>
            </a:r>
            <a:r>
              <a:rPr lang="ar-SA" sz="4000" dirty="0" err="1" smtClean="0">
                <a:latin typeface="Arial" pitchFamily="34" charset="0"/>
                <a:cs typeface="Arial" pitchFamily="34" charset="0"/>
              </a:rPr>
              <a:t>على </a:t>
            </a:r>
            <a:r>
              <a:rPr lang="ar-SA" sz="4000" dirty="0" smtClean="0">
                <a:latin typeface="Arial" pitchFamily="34" charset="0"/>
                <a:cs typeface="Arial" pitchFamily="34" charset="0"/>
              </a:rPr>
              <a:t>(المنهج الوصفي)، بهدف تشخيص الفروق بين تقديرات أفراد عينة الدراسة حول أداة الدراسة ككل وفقاً للخصائص </a:t>
            </a:r>
            <a:r>
              <a:rPr lang="ar-SA" sz="4000" dirty="0" err="1" smtClean="0">
                <a:latin typeface="Arial" pitchFamily="34" charset="0"/>
                <a:cs typeface="Arial" pitchFamily="34" charset="0"/>
              </a:rPr>
              <a:t>الديموغرافية</a:t>
            </a:r>
            <a:r>
              <a:rPr lang="ar-SA" sz="4000" dirty="0" smtClean="0">
                <a:latin typeface="Arial" pitchFamily="34" charset="0"/>
                <a:cs typeface="Arial" pitchFamily="34" charset="0"/>
              </a:rPr>
              <a:t> وكذلك قياس دور تكنولوجيا المعلومات والاتصال في إدارة الموارد البشرية</a:t>
            </a:r>
            <a:endParaRPr lang="ar-DZ" sz="4000" b="1" u="sng" dirty="0">
              <a:latin typeface="Arial" pitchFamily="34" charset="0"/>
              <a:cs typeface="Arial" pitchFamily="34" charset="0"/>
            </a:endParaRPr>
          </a:p>
        </p:txBody>
      </p:sp>
      <p:sp>
        <p:nvSpPr>
          <p:cNvPr id="17" name="Rectangle avec flèche vers le bas 16"/>
          <p:cNvSpPr/>
          <p:nvPr/>
        </p:nvSpPr>
        <p:spPr>
          <a:xfrm>
            <a:off x="2736355" y="24987200"/>
            <a:ext cx="11305256" cy="6552728"/>
          </a:xfrm>
          <a:prstGeom prst="downArrowCallout">
            <a:avLst>
              <a:gd name="adj1" fmla="val 25000"/>
              <a:gd name="adj2" fmla="val 39561"/>
              <a:gd name="adj3" fmla="val 8398"/>
              <a:gd name="adj4" fmla="val 86598"/>
            </a:avLst>
          </a:prstGeom>
        </p:spPr>
        <p:style>
          <a:lnRef idx="2">
            <a:schemeClr val="accent3"/>
          </a:lnRef>
          <a:fillRef idx="1">
            <a:schemeClr val="lt1"/>
          </a:fillRef>
          <a:effectRef idx="0">
            <a:schemeClr val="accent3"/>
          </a:effectRef>
          <a:fontRef idx="minor">
            <a:schemeClr val="dk1"/>
          </a:fontRef>
        </p:style>
        <p:txBody>
          <a:bodyPr rtlCol="1" anchor="ctr"/>
          <a:lstStyle/>
          <a:p>
            <a:pPr algn="ctr"/>
            <a:endParaRPr lang="ar-DZ" sz="4000" b="1" u="sng" dirty="0" smtClean="0">
              <a:latin typeface="Arial" pitchFamily="34" charset="0"/>
              <a:cs typeface="Arial" pitchFamily="34" charset="0"/>
            </a:endParaRPr>
          </a:p>
          <a:p>
            <a:pPr algn="ctr"/>
            <a:r>
              <a:rPr lang="ar-DZ" sz="4000" b="1" u="sng" dirty="0" smtClean="0">
                <a:latin typeface="Arial" pitchFamily="34" charset="0"/>
                <a:cs typeface="Arial" pitchFamily="34" charset="0"/>
              </a:rPr>
              <a:t>أدوات </a:t>
            </a:r>
            <a:r>
              <a:rPr lang="ar-DZ" sz="4000" b="1" u="sng" dirty="0" err="1" smtClean="0">
                <a:latin typeface="Arial" pitchFamily="34" charset="0"/>
                <a:cs typeface="Arial" pitchFamily="34" charset="0"/>
              </a:rPr>
              <a:t>البحث :</a:t>
            </a:r>
            <a:endParaRPr lang="ar-DZ" sz="4000" b="1" u="sng" dirty="0" smtClean="0">
              <a:latin typeface="Arial" pitchFamily="34" charset="0"/>
              <a:cs typeface="Arial" pitchFamily="34" charset="0"/>
            </a:endParaRPr>
          </a:p>
          <a:p>
            <a:pPr algn="ctr"/>
            <a:r>
              <a:rPr lang="ar-DZ" sz="4000" b="1" dirty="0" smtClean="0">
                <a:latin typeface="Arial" pitchFamily="34" charset="0"/>
                <a:cs typeface="Arial" pitchFamily="34" charset="0"/>
              </a:rPr>
              <a:t>المقابلة</a:t>
            </a:r>
            <a:r>
              <a:rPr lang="ar-DZ" sz="4000" b="1" dirty="0" smtClean="0">
                <a:latin typeface="Arial" pitchFamily="34" charset="0"/>
                <a:cs typeface="Arial" pitchFamily="34" charset="0"/>
              </a:rPr>
              <a:t>:</a:t>
            </a:r>
            <a:r>
              <a:rPr lang="ar-DZ" sz="4000" dirty="0" smtClean="0">
                <a:latin typeface="Arial" pitchFamily="34" charset="0"/>
                <a:cs typeface="Arial" pitchFamily="34" charset="0"/>
              </a:rPr>
              <a:t> هي تقنية مباشرة تستعمل من أجل مسائلة الأفراد بكيفية منعزلة، </a:t>
            </a:r>
            <a:r>
              <a:rPr lang="ar-DZ" sz="4000" dirty="0" err="1" smtClean="0">
                <a:latin typeface="Arial" pitchFamily="34" charset="0"/>
                <a:cs typeface="Arial" pitchFamily="34" charset="0"/>
              </a:rPr>
              <a:t>أوجماعية</a:t>
            </a:r>
            <a:r>
              <a:rPr lang="ar-DZ" sz="4000" dirty="0" smtClean="0">
                <a:latin typeface="Arial" pitchFamily="34" charset="0"/>
                <a:cs typeface="Arial" pitchFamily="34" charset="0"/>
              </a:rPr>
              <a:t> بطريقة نصف موجهة تسمح بأخذ معلومات كيفية بهدف التعرف العميق على الأشخاص المبحوثين.</a:t>
            </a:r>
            <a:endParaRPr lang="en-US" sz="4000" dirty="0" smtClean="0">
              <a:latin typeface="Arial" pitchFamily="34" charset="0"/>
              <a:cs typeface="Arial" pitchFamily="34" charset="0"/>
            </a:endParaRPr>
          </a:p>
          <a:p>
            <a:pPr algn="ctr"/>
            <a:r>
              <a:rPr lang="ar-DZ" sz="4000" b="1" dirty="0" smtClean="0">
                <a:latin typeface="Arial" pitchFamily="34" charset="0"/>
                <a:cs typeface="Arial" pitchFamily="34" charset="0"/>
              </a:rPr>
              <a:t>ب- </a:t>
            </a:r>
            <a:r>
              <a:rPr lang="ar-DZ" sz="4000" b="1" dirty="0" err="1" smtClean="0">
                <a:latin typeface="Arial" pitchFamily="34" charset="0"/>
                <a:cs typeface="Arial" pitchFamily="34" charset="0"/>
              </a:rPr>
              <a:t>الإستمارة</a:t>
            </a:r>
            <a:r>
              <a:rPr lang="ar-DZ" sz="4000" b="1" dirty="0" smtClean="0">
                <a:latin typeface="Arial" pitchFamily="34" charset="0"/>
                <a:cs typeface="Arial" pitchFamily="34" charset="0"/>
              </a:rPr>
              <a:t>:</a:t>
            </a:r>
            <a:r>
              <a:rPr lang="ar-DZ" sz="4000" dirty="0" smtClean="0">
                <a:latin typeface="Arial" pitchFamily="34" charset="0"/>
                <a:cs typeface="Arial" pitchFamily="34" charset="0"/>
              </a:rPr>
              <a:t> هي من أدوات البحث الشائعة </a:t>
            </a:r>
            <a:r>
              <a:rPr lang="ar-DZ" sz="4000" dirty="0" err="1" smtClean="0">
                <a:latin typeface="Arial" pitchFamily="34" charset="0"/>
                <a:cs typeface="Arial" pitchFamily="34" charset="0"/>
              </a:rPr>
              <a:t>الإستعمال</a:t>
            </a:r>
            <a:r>
              <a:rPr lang="ar-DZ" sz="4000" dirty="0" smtClean="0">
                <a:latin typeface="Arial" pitchFamily="34" charset="0"/>
                <a:cs typeface="Arial" pitchFamily="34" charset="0"/>
              </a:rPr>
              <a:t> في العلوم الإنسانية، حيث تستخدم في الحصول على معلومات دقيقة لا يستطيع الباحث ملاحظتها بنفسه في المجال المبحوث </a:t>
            </a:r>
            <a:endParaRPr lang="en-US" sz="4000" dirty="0" smtClean="0">
              <a:latin typeface="Arial" pitchFamily="34" charset="0"/>
              <a:cs typeface="Arial" pitchFamily="34" charset="0"/>
            </a:endParaRPr>
          </a:p>
          <a:p>
            <a:pPr algn="ctr"/>
            <a:r>
              <a:rPr lang="ar-DZ" sz="4000" b="1" dirty="0" smtClean="0">
                <a:latin typeface="Arial" pitchFamily="34" charset="0"/>
                <a:cs typeface="Arial" pitchFamily="34" charset="0"/>
              </a:rPr>
              <a:t>ج-الملاحظة</a:t>
            </a:r>
            <a:r>
              <a:rPr lang="ar-SA" sz="4000" b="1" dirty="0" smtClean="0">
                <a:latin typeface="Arial" pitchFamily="34" charset="0"/>
                <a:cs typeface="Arial" pitchFamily="34" charset="0"/>
              </a:rPr>
              <a:t>:</a:t>
            </a:r>
            <a:r>
              <a:rPr lang="ar-SA" sz="4000" dirty="0" smtClean="0">
                <a:latin typeface="Arial" pitchFamily="34" charset="0"/>
                <a:cs typeface="Arial" pitchFamily="34" charset="0"/>
              </a:rPr>
              <a:t> </a:t>
            </a:r>
            <a:r>
              <a:rPr lang="ar-SA" sz="4000" dirty="0" err="1" smtClean="0">
                <a:latin typeface="Arial" pitchFamily="34" charset="0"/>
                <a:cs typeface="Arial" pitchFamily="34" charset="0"/>
              </a:rPr>
              <a:t>تعتبرالملاحظة</a:t>
            </a:r>
            <a:r>
              <a:rPr lang="ar-SA" sz="4000" dirty="0" smtClean="0">
                <a:latin typeface="Arial" pitchFamily="34" charset="0"/>
                <a:cs typeface="Arial" pitchFamily="34" charset="0"/>
              </a:rPr>
              <a:t> العلمية وسيلة هامة لجمع البيانات والمعلومات وهذا عن طريق المشاهدة الدقيقة للظاهرة</a:t>
            </a:r>
            <a:r>
              <a:rPr lang="ar-DZ" sz="4000" dirty="0" smtClean="0">
                <a:latin typeface="Arial" pitchFamily="34" charset="0"/>
                <a:cs typeface="Arial" pitchFamily="34" charset="0"/>
              </a:rPr>
              <a:t> </a:t>
            </a:r>
            <a:r>
              <a:rPr lang="ar-DZ" sz="4000" dirty="0" err="1" smtClean="0">
                <a:latin typeface="Arial" pitchFamily="34" charset="0"/>
                <a:cs typeface="Arial" pitchFamily="34" charset="0"/>
              </a:rPr>
              <a:t>.</a:t>
            </a:r>
            <a:endParaRPr lang="en-US" sz="4000" dirty="0" smtClean="0">
              <a:latin typeface="Arial" pitchFamily="34" charset="0"/>
              <a:cs typeface="Arial" pitchFamily="34" charset="0"/>
            </a:endParaRPr>
          </a:p>
          <a:p>
            <a:pPr algn="ctr"/>
            <a:endParaRPr lang="ar-DZ" sz="4000" b="1" u="sng" dirty="0">
              <a:latin typeface="Arial" pitchFamily="34" charset="0"/>
              <a:cs typeface="Arial" pitchFamily="34" charset="0"/>
            </a:endParaRPr>
          </a:p>
        </p:txBody>
      </p:sp>
      <p:sp>
        <p:nvSpPr>
          <p:cNvPr id="18" name="Rectangle 17"/>
          <p:cNvSpPr/>
          <p:nvPr/>
        </p:nvSpPr>
        <p:spPr>
          <a:xfrm>
            <a:off x="2592339" y="31179888"/>
            <a:ext cx="11449272" cy="4320480"/>
          </a:xfrm>
          <a:prstGeom prst="rect">
            <a:avLst/>
          </a:prstGeom>
        </p:spPr>
        <p:style>
          <a:lnRef idx="2">
            <a:schemeClr val="accent3"/>
          </a:lnRef>
          <a:fillRef idx="1">
            <a:schemeClr val="lt1"/>
          </a:fillRef>
          <a:effectRef idx="0">
            <a:schemeClr val="accent3"/>
          </a:effectRef>
          <a:fontRef idx="minor">
            <a:schemeClr val="dk1"/>
          </a:fontRef>
        </p:style>
        <p:txBody>
          <a:bodyPr rtlCol="1" anchor="ctr"/>
          <a:lstStyle/>
          <a:p>
            <a:pPr algn="ctr"/>
            <a:endParaRPr lang="ar-DZ" sz="4000" b="1" u="sng" dirty="0" smtClean="0">
              <a:latin typeface="Arial" pitchFamily="34" charset="0"/>
              <a:cs typeface="Arial" pitchFamily="34" charset="0"/>
            </a:endParaRPr>
          </a:p>
          <a:p>
            <a:pPr algn="ctr"/>
            <a:r>
              <a:rPr lang="ar-DZ" sz="4000" b="1" u="sng" dirty="0" smtClean="0">
                <a:latin typeface="Arial" pitchFamily="34" charset="0"/>
                <a:cs typeface="Arial" pitchFamily="34" charset="0"/>
              </a:rPr>
              <a:t>مجتمع </a:t>
            </a:r>
            <a:r>
              <a:rPr lang="ar-DZ" sz="4000" b="1" u="sng" dirty="0" smtClean="0">
                <a:latin typeface="Arial" pitchFamily="34" charset="0"/>
                <a:cs typeface="Arial" pitchFamily="34" charset="0"/>
              </a:rPr>
              <a:t>البحث وعينة </a:t>
            </a:r>
            <a:r>
              <a:rPr lang="ar-DZ" sz="4000" b="1" u="sng" dirty="0" err="1" smtClean="0">
                <a:latin typeface="Arial" pitchFamily="34" charset="0"/>
                <a:cs typeface="Arial" pitchFamily="34" charset="0"/>
              </a:rPr>
              <a:t>الدراسة :</a:t>
            </a:r>
            <a:endParaRPr lang="ar-DZ" sz="4000" b="1" u="sng" dirty="0" smtClean="0">
              <a:latin typeface="Arial" pitchFamily="34" charset="0"/>
              <a:cs typeface="Arial" pitchFamily="34" charset="0"/>
            </a:endParaRPr>
          </a:p>
          <a:p>
            <a:pPr algn="ctr"/>
            <a:r>
              <a:rPr lang="ar-DZ" sz="4000" dirty="0" smtClean="0">
                <a:latin typeface="Arial" pitchFamily="34" charset="0"/>
                <a:cs typeface="Arial" pitchFamily="34" charset="0"/>
              </a:rPr>
              <a:t>إن الباحث في دراسة للظواهر المتنوعة يواجه صعوبة ضخامة مجتمع البحث لدرجة يصعب عليه القيام بدراسة كل الوحدات المكونة </a:t>
            </a:r>
            <a:r>
              <a:rPr lang="ar-DZ" sz="4000" dirty="0" err="1" smtClean="0">
                <a:latin typeface="Arial" pitchFamily="34" charset="0"/>
                <a:cs typeface="Arial" pitchFamily="34" charset="0"/>
              </a:rPr>
              <a:t>له </a:t>
            </a:r>
            <a:r>
              <a:rPr lang="ar-DZ" sz="4000" dirty="0" smtClean="0">
                <a:latin typeface="Arial" pitchFamily="34" charset="0"/>
                <a:cs typeface="Arial" pitchFamily="34" charset="0"/>
              </a:rPr>
              <a:t>، لدا يلجأ إلى أسلوب العينة التي تمثل جزء من مجتمع الدراسة من حيث الخصائص </a:t>
            </a:r>
            <a:r>
              <a:rPr lang="ar-DZ" sz="4000" dirty="0" err="1" smtClean="0">
                <a:latin typeface="Arial" pitchFamily="34" charset="0"/>
                <a:cs typeface="Arial" pitchFamily="34" charset="0"/>
              </a:rPr>
              <a:t>والصفات </a:t>
            </a:r>
            <a:r>
              <a:rPr lang="ar-DZ" sz="4000" dirty="0" smtClean="0">
                <a:latin typeface="Arial" pitchFamily="34" charset="0"/>
                <a:cs typeface="Arial" pitchFamily="34" charset="0"/>
              </a:rPr>
              <a:t>، و فيما يتعلق بعينة الدراسة </a:t>
            </a:r>
            <a:r>
              <a:rPr lang="ar-DZ" sz="4000" dirty="0" smtClean="0">
                <a:latin typeface="Arial" pitchFamily="34" charset="0"/>
                <a:cs typeface="Arial" pitchFamily="34" charset="0"/>
              </a:rPr>
              <a:t>فقد </a:t>
            </a:r>
            <a:r>
              <a:rPr lang="ar-DZ" sz="4000" dirty="0" smtClean="0">
                <a:latin typeface="Arial" pitchFamily="34" charset="0"/>
                <a:cs typeface="Arial" pitchFamily="34" charset="0"/>
              </a:rPr>
              <a:t>اخترنا </a:t>
            </a:r>
            <a:r>
              <a:rPr lang="ar-DZ" sz="4000" b="1" dirty="0" smtClean="0">
                <a:latin typeface="Arial" pitchFamily="34" charset="0"/>
                <a:cs typeface="Arial" pitchFamily="34" charset="0"/>
              </a:rPr>
              <a:t>العينة العشوائية </a:t>
            </a:r>
            <a:r>
              <a:rPr lang="ar-DZ" sz="4000" dirty="0" smtClean="0">
                <a:latin typeface="Arial" pitchFamily="34" charset="0"/>
                <a:cs typeface="Arial" pitchFamily="34" charset="0"/>
              </a:rPr>
              <a:t>المأخوذة من مجموع العاملين بمؤسسة </a:t>
            </a:r>
            <a:r>
              <a:rPr lang="ar-DZ" sz="4000" dirty="0" err="1" smtClean="0">
                <a:latin typeface="Arial" pitchFamily="34" charset="0"/>
                <a:cs typeface="Arial" pitchFamily="34" charset="0"/>
              </a:rPr>
              <a:t>سونلغاز</a:t>
            </a:r>
            <a:r>
              <a:rPr lang="ar-DZ" sz="4000" dirty="0" smtClean="0">
                <a:latin typeface="Arial" pitchFamily="34" charset="0"/>
                <a:cs typeface="Arial" pitchFamily="34" charset="0"/>
              </a:rPr>
              <a:t> –</a:t>
            </a:r>
            <a:r>
              <a:rPr lang="ar-DZ" sz="4000" dirty="0" err="1" smtClean="0">
                <a:latin typeface="Arial" pitchFamily="34" charset="0"/>
                <a:cs typeface="Arial" pitchFamily="34" charset="0"/>
              </a:rPr>
              <a:t>ورقلة</a:t>
            </a:r>
            <a:endParaRPr lang="ar-DZ" sz="4000" b="1" u="sng" dirty="0">
              <a:latin typeface="Arial" pitchFamily="34" charset="0"/>
              <a:cs typeface="Arial" pitchFamily="34" charset="0"/>
            </a:endParaRPr>
          </a:p>
        </p:txBody>
      </p:sp>
      <p:pic>
        <p:nvPicPr>
          <p:cNvPr id="34" name="Picture 5" descr="C:\Users\ksc\Desktop\hrm.jpg"/>
          <p:cNvPicPr>
            <a:picLocks noChangeAspect="1" noChangeArrowheads="1"/>
          </p:cNvPicPr>
          <p:nvPr/>
        </p:nvPicPr>
        <p:blipFill>
          <a:blip r:embed="rId4" cstate="print"/>
          <a:srcRect/>
          <a:stretch>
            <a:fillRect/>
          </a:stretch>
        </p:blipFill>
        <p:spPr bwMode="auto">
          <a:xfrm>
            <a:off x="2376315" y="39460808"/>
            <a:ext cx="12817424" cy="2664803"/>
          </a:xfrm>
          <a:prstGeom prst="rect">
            <a:avLst/>
          </a:prstGeom>
          <a:noFill/>
        </p:spPr>
      </p:pic>
      <p:pic>
        <p:nvPicPr>
          <p:cNvPr id="35" name="Picture 6" descr="C:\Users\ksc\Desktop\المعلومات.jpg"/>
          <p:cNvPicPr>
            <a:picLocks noChangeAspect="1" noChangeArrowheads="1"/>
          </p:cNvPicPr>
          <p:nvPr/>
        </p:nvPicPr>
        <p:blipFill>
          <a:blip r:embed="rId5" cstate="print"/>
          <a:srcRect/>
          <a:stretch>
            <a:fillRect/>
          </a:stretch>
        </p:blipFill>
        <p:spPr bwMode="auto">
          <a:xfrm>
            <a:off x="15121731" y="39388800"/>
            <a:ext cx="12961440" cy="2664296"/>
          </a:xfrm>
          <a:prstGeom prst="rect">
            <a:avLst/>
          </a:prstGeom>
          <a:noFill/>
        </p:spPr>
      </p:pic>
      <p:pic>
        <p:nvPicPr>
          <p:cNvPr id="36" name="Picture 7" descr="C:\Users\ksc\Desktop\images (2).jpg"/>
          <p:cNvPicPr>
            <a:picLocks noChangeAspect="1" noChangeArrowheads="1"/>
          </p:cNvPicPr>
          <p:nvPr/>
        </p:nvPicPr>
        <p:blipFill>
          <a:blip r:embed="rId6" cstate="print"/>
          <a:srcRect/>
          <a:stretch>
            <a:fillRect/>
          </a:stretch>
        </p:blipFill>
        <p:spPr bwMode="auto">
          <a:xfrm>
            <a:off x="15121731" y="36508480"/>
            <a:ext cx="12817424" cy="2880320"/>
          </a:xfrm>
          <a:prstGeom prst="rect">
            <a:avLst/>
          </a:prstGeom>
          <a:noFill/>
        </p:spPr>
      </p:pic>
      <p:pic>
        <p:nvPicPr>
          <p:cNvPr id="37" name="Picture 8" descr="C:\Users\ksc\Desktop\تكنولوجيا-المعلومات.jpg"/>
          <p:cNvPicPr>
            <a:picLocks noChangeAspect="1" noChangeArrowheads="1"/>
          </p:cNvPicPr>
          <p:nvPr/>
        </p:nvPicPr>
        <p:blipFill>
          <a:blip r:embed="rId7" cstate="print"/>
          <a:srcRect/>
          <a:stretch>
            <a:fillRect/>
          </a:stretch>
        </p:blipFill>
        <p:spPr bwMode="auto">
          <a:xfrm>
            <a:off x="2304307" y="36580488"/>
            <a:ext cx="12745416" cy="2952328"/>
          </a:xfrm>
          <a:prstGeom prst="rect">
            <a:avLst/>
          </a:prstGeom>
          <a:noFill/>
        </p:spPr>
      </p:pic>
      <p:sp>
        <p:nvSpPr>
          <p:cNvPr id="38" name="Rectangle à coins arrondis 37"/>
          <p:cNvSpPr/>
          <p:nvPr/>
        </p:nvSpPr>
        <p:spPr>
          <a:xfrm>
            <a:off x="1800251" y="6409136"/>
            <a:ext cx="26570952" cy="2304256"/>
          </a:xfrm>
          <a:prstGeom prst="roundRect">
            <a:avLst/>
          </a:prstGeom>
        </p:spPr>
        <p:style>
          <a:lnRef idx="1">
            <a:schemeClr val="accent2"/>
          </a:lnRef>
          <a:fillRef idx="3">
            <a:schemeClr val="accent2"/>
          </a:fillRef>
          <a:effectRef idx="2">
            <a:schemeClr val="accent2"/>
          </a:effectRef>
          <a:fontRef idx="minor">
            <a:schemeClr val="lt1"/>
          </a:fontRef>
        </p:style>
        <p:txBody>
          <a:bodyPr rtlCol="1" anchor="ctr"/>
          <a:lstStyle/>
          <a:p>
            <a:pPr algn="ctr"/>
            <a:endPar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endParaRPr>
          </a:p>
          <a:p>
            <a:pPr algn="ctr"/>
            <a:endPar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endParaRPr>
          </a:p>
          <a:p>
            <a:pPr algn="ctr"/>
            <a:endPar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endParaRPr>
          </a:p>
          <a:p>
            <a:pPr algn="ctr"/>
            <a:r>
              <a:rPr lang="ar-DZ" sz="60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دور تكنولوجيــا المعلومــات </a:t>
            </a:r>
            <a:r>
              <a:rPr lang="ar-DZ" sz="6000" b="1"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والإتصــال</a:t>
            </a:r>
            <a:r>
              <a:rPr lang="ar-DZ" sz="60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فـي إدارة الـمـوارد البـشـريــة</a:t>
            </a:r>
          </a:p>
          <a:p>
            <a:pPr algn="ctr"/>
            <a:r>
              <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(دراسة ميدانية </a:t>
            </a:r>
            <a:r>
              <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بمؤسسة توزيع الغاز </a:t>
            </a:r>
            <a:r>
              <a:rPr lang="ar-DZ" sz="3600" b="1"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والكهرباء </a:t>
            </a:r>
            <a:r>
              <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مديرية </a:t>
            </a:r>
            <a:r>
              <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التوزيع </a:t>
            </a:r>
            <a:r>
              <a:rPr lang="ar-DZ" sz="3600" b="1"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ورقلة</a:t>
            </a:r>
            <a:r>
              <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r>
              <a:rPr lang="ar-DZ" sz="3600" b="1" spc="150" dirty="0" err="1" smtClean="0">
                <a:ln w="11430"/>
                <a:solidFill>
                  <a:schemeClr val="tx1"/>
                </a:solidFill>
                <a:effectLst>
                  <a:outerShdw blurRad="25400" algn="tl" rotWithShape="0">
                    <a:srgbClr val="000000">
                      <a:alpha val="43000"/>
                    </a:srgbClr>
                  </a:outerShdw>
                </a:effectLst>
                <a:latin typeface="Arial" pitchFamily="34" charset="0"/>
                <a:cs typeface="Arial" pitchFamily="34" charset="0"/>
              </a:rPr>
              <a:t>ريفي )</a:t>
            </a:r>
            <a:endParaRPr lang="ar-DZ"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endParaRPr>
          </a:p>
          <a:p>
            <a:pPr algn="ctr" rtl="0"/>
            <a:r>
              <a:rPr lang="fr-FR" sz="3600" b="1"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ROLE OF INFORMATION AND COMINICATION TECHNOLOGY IN THE HUMAN RESOURCES MANAGEMENT</a:t>
            </a:r>
            <a:r>
              <a:rPr lang="ar-DZ" sz="4800" spc="150" dirty="0" smtClean="0">
                <a:ln w="11430"/>
                <a:solidFill>
                  <a:schemeClr val="tx1"/>
                </a:solidFill>
                <a:effectLst>
                  <a:outerShdw blurRad="25400" algn="tl" rotWithShape="0">
                    <a:srgbClr val="000000">
                      <a:alpha val="43000"/>
                    </a:srgbClr>
                  </a:outerShdw>
                </a:effectLst>
                <a:latin typeface="Arial" pitchFamily="34" charset="0"/>
                <a:cs typeface="Arial" pitchFamily="34" charset="0"/>
              </a:rPr>
              <a:t>	</a:t>
            </a:r>
          </a:p>
          <a:p>
            <a:pPr algn="ct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t/>
            </a:r>
            <a:br>
              <a:rPr lang="ar-DZ" sz="6000" spc="150" dirty="0" smtClean="0">
                <a:ln w="11430"/>
                <a:solidFill>
                  <a:srgbClr val="F8F8F8"/>
                </a:solidFill>
                <a:effectLst>
                  <a:outerShdw blurRad="25400" algn="tl" rotWithShape="0">
                    <a:srgbClr val="000000">
                      <a:alpha val="43000"/>
                    </a:srgbClr>
                  </a:outerShdw>
                </a:effectLst>
                <a:latin typeface="Arial" pitchFamily="34" charset="0"/>
                <a:cs typeface="Arial" pitchFamily="34" charset="0"/>
              </a:rPr>
            </a:br>
            <a:endParaRPr lang="ar-DZ" sz="6000" dirty="0"/>
          </a:p>
        </p:txBody>
      </p:sp>
      <p:sp>
        <p:nvSpPr>
          <p:cNvPr id="39" name="Ellipse 38"/>
          <p:cNvSpPr/>
          <p:nvPr/>
        </p:nvSpPr>
        <p:spPr>
          <a:xfrm>
            <a:off x="3024387" y="37516592"/>
            <a:ext cx="24050672" cy="3816424"/>
          </a:xfrm>
          <a:prstGeom prst="ellipse">
            <a:avLst/>
          </a:prstGeom>
        </p:spPr>
        <p:style>
          <a:lnRef idx="2">
            <a:schemeClr val="accent3"/>
          </a:lnRef>
          <a:fillRef idx="1">
            <a:schemeClr val="lt1"/>
          </a:fillRef>
          <a:effectRef idx="0">
            <a:schemeClr val="accent3"/>
          </a:effectRef>
          <a:fontRef idx="minor">
            <a:schemeClr val="dk1"/>
          </a:fontRef>
        </p:style>
        <p:txBody>
          <a:bodyPr rtlCol="1" anchor="ctr"/>
          <a:lstStyle/>
          <a:p>
            <a:pPr algn="ctr"/>
            <a:endParaRPr lang="ar-DZ" sz="3600" b="1" u="sng" dirty="0" smtClean="0">
              <a:latin typeface="Arial" pitchFamily="34" charset="0"/>
              <a:cs typeface="Arial" pitchFamily="34" charset="0"/>
            </a:endParaRPr>
          </a:p>
          <a:p>
            <a:pPr algn="ctr"/>
            <a:endParaRPr lang="ar-DZ" sz="3600" b="1" u="sng" dirty="0" smtClean="0">
              <a:latin typeface="Arial" pitchFamily="34" charset="0"/>
              <a:cs typeface="Arial" pitchFamily="34" charset="0"/>
            </a:endParaRPr>
          </a:p>
          <a:p>
            <a:pPr algn="ctr"/>
            <a:r>
              <a:rPr lang="ar-DZ" sz="3600" b="1" u="sng" dirty="0" smtClean="0">
                <a:latin typeface="Arial" pitchFamily="34" charset="0"/>
                <a:cs typeface="Arial" pitchFamily="34" charset="0"/>
              </a:rPr>
              <a:t>أهداف </a:t>
            </a:r>
            <a:r>
              <a:rPr lang="ar-DZ" sz="3600" b="1" u="sng" dirty="0" err="1" smtClean="0">
                <a:latin typeface="Arial" pitchFamily="34" charset="0"/>
                <a:cs typeface="Arial" pitchFamily="34" charset="0"/>
              </a:rPr>
              <a:t>الدراسة :</a:t>
            </a:r>
            <a:endParaRPr lang="ar-DZ" sz="3600" b="1" u="sng" dirty="0" smtClean="0">
              <a:latin typeface="Arial" pitchFamily="34" charset="0"/>
              <a:cs typeface="Arial" pitchFamily="34" charset="0"/>
            </a:endParaRPr>
          </a:p>
          <a:p>
            <a:pPr lvl="0" algn="ctr"/>
            <a:r>
              <a:rPr lang="ar-DZ" sz="3600" dirty="0" err="1" smtClean="0">
                <a:latin typeface="Arial" pitchFamily="34" charset="0"/>
                <a:cs typeface="Arial" pitchFamily="34" charset="0"/>
              </a:rPr>
              <a:t>-</a:t>
            </a:r>
            <a:r>
              <a:rPr lang="ar-DZ" sz="3600" dirty="0" smtClean="0">
                <a:latin typeface="Arial" pitchFamily="34" charset="0"/>
                <a:cs typeface="Arial" pitchFamily="34" charset="0"/>
              </a:rPr>
              <a:t> </a:t>
            </a:r>
            <a:r>
              <a:rPr lang="ar-SA" sz="3600" dirty="0" smtClean="0">
                <a:latin typeface="Arial" pitchFamily="34" charset="0"/>
                <a:cs typeface="Arial" pitchFamily="34" charset="0"/>
              </a:rPr>
              <a:t>التعرف على اثر تكنولوجيا المعلومات و الاتصال على ادارة الموارد </a:t>
            </a:r>
            <a:r>
              <a:rPr lang="ar-SA" sz="3600" dirty="0" err="1" smtClean="0">
                <a:latin typeface="Arial" pitchFamily="34" charset="0"/>
                <a:cs typeface="Arial" pitchFamily="34" charset="0"/>
              </a:rPr>
              <a:t>البشرية .</a:t>
            </a:r>
            <a:endParaRPr lang="en-US" sz="3600" dirty="0" smtClean="0">
              <a:latin typeface="Arial" pitchFamily="34" charset="0"/>
              <a:cs typeface="Arial" pitchFamily="34" charset="0"/>
            </a:endParaRPr>
          </a:p>
          <a:p>
            <a:pPr lvl="0" algn="ctr"/>
            <a:r>
              <a:rPr lang="ar-DZ" sz="3600" dirty="0" err="1" smtClean="0">
                <a:latin typeface="Arial" pitchFamily="34" charset="0"/>
                <a:cs typeface="Arial" pitchFamily="34" charset="0"/>
              </a:rPr>
              <a:t>-</a:t>
            </a:r>
            <a:r>
              <a:rPr lang="ar-DZ" sz="3600" dirty="0" smtClean="0">
                <a:latin typeface="Arial" pitchFamily="34" charset="0"/>
                <a:cs typeface="Arial" pitchFamily="34" charset="0"/>
              </a:rPr>
              <a:t> </a:t>
            </a:r>
            <a:r>
              <a:rPr lang="ar-SA" sz="3600" dirty="0" smtClean="0">
                <a:latin typeface="Arial" pitchFamily="34" charset="0"/>
                <a:cs typeface="Arial" pitchFamily="34" charset="0"/>
              </a:rPr>
              <a:t>التعرف على كيفية تلبية احتياجات </a:t>
            </a:r>
            <a:r>
              <a:rPr lang="ar-DZ" sz="3600" dirty="0" smtClean="0">
                <a:latin typeface="Arial" pitchFamily="34" charset="0"/>
                <a:cs typeface="Arial" pitchFamily="34" charset="0"/>
              </a:rPr>
              <a:t>المؤسسة ل</a:t>
            </a:r>
            <a:r>
              <a:rPr lang="ar-SA" sz="3600" dirty="0" smtClean="0">
                <a:latin typeface="Arial" pitchFamily="34" charset="0"/>
                <a:cs typeface="Arial" pitchFamily="34" charset="0"/>
              </a:rPr>
              <a:t>متطلباتها من الموارد البشرية </a:t>
            </a:r>
            <a:r>
              <a:rPr lang="ar-SA" sz="3600" dirty="0" smtClean="0">
                <a:latin typeface="Arial" pitchFamily="34" charset="0"/>
                <a:cs typeface="Arial" pitchFamily="34" charset="0"/>
              </a:rPr>
              <a:t>الكف</a:t>
            </a:r>
            <a:r>
              <a:rPr lang="ar-DZ" sz="3600" dirty="0" smtClean="0">
                <a:latin typeface="Arial" pitchFamily="34" charset="0"/>
                <a:cs typeface="Arial" pitchFamily="34" charset="0"/>
              </a:rPr>
              <a:t>أ</a:t>
            </a:r>
            <a:r>
              <a:rPr lang="ar-SA" sz="3600" dirty="0" smtClean="0">
                <a:latin typeface="Arial" pitchFamily="34" charset="0"/>
                <a:cs typeface="Arial" pitchFamily="34" charset="0"/>
              </a:rPr>
              <a:t>ة </a:t>
            </a:r>
            <a:r>
              <a:rPr lang="ar-SA" sz="3600" dirty="0" smtClean="0">
                <a:latin typeface="Arial" pitchFamily="34" charset="0"/>
                <a:cs typeface="Arial" pitchFamily="34" charset="0"/>
              </a:rPr>
              <a:t>و كيفية </a:t>
            </a:r>
            <a:r>
              <a:rPr lang="ar-SA" sz="3600" dirty="0" err="1" smtClean="0">
                <a:latin typeface="Arial" pitchFamily="34" charset="0"/>
                <a:cs typeface="Arial" pitchFamily="34" charset="0"/>
              </a:rPr>
              <a:t>إدار</a:t>
            </a:r>
            <a:r>
              <a:rPr lang="ar-DZ" sz="3600" dirty="0" err="1" smtClean="0">
                <a:latin typeface="Arial" pitchFamily="34" charset="0"/>
                <a:cs typeface="Arial" pitchFamily="34" charset="0"/>
              </a:rPr>
              <a:t>تها</a:t>
            </a:r>
            <a:r>
              <a:rPr lang="ar-SA" sz="3600" dirty="0" smtClean="0">
                <a:latin typeface="Arial" pitchFamily="34" charset="0"/>
                <a:cs typeface="Arial" pitchFamily="34" charset="0"/>
              </a:rPr>
              <a:t>  من جهة </a:t>
            </a:r>
            <a:r>
              <a:rPr lang="ar-SA" sz="3600" dirty="0" err="1" smtClean="0">
                <a:latin typeface="Arial" pitchFamily="34" charset="0"/>
                <a:cs typeface="Arial" pitchFamily="34" charset="0"/>
              </a:rPr>
              <a:t>أخرى .</a:t>
            </a:r>
            <a:endParaRPr lang="en-US" sz="3600" dirty="0" smtClean="0">
              <a:latin typeface="Arial" pitchFamily="34" charset="0"/>
              <a:cs typeface="Arial" pitchFamily="34" charset="0"/>
            </a:endParaRPr>
          </a:p>
          <a:p>
            <a:pPr lvl="0" algn="ctr"/>
            <a:r>
              <a:rPr lang="ar-DZ" sz="3600" dirty="0" err="1" smtClean="0">
                <a:latin typeface="Arial" pitchFamily="34" charset="0"/>
                <a:cs typeface="Arial" pitchFamily="34" charset="0"/>
              </a:rPr>
              <a:t>-</a:t>
            </a:r>
            <a:r>
              <a:rPr lang="ar-DZ" sz="3600" dirty="0" smtClean="0">
                <a:latin typeface="Arial" pitchFamily="34" charset="0"/>
                <a:cs typeface="Arial" pitchFamily="34" charset="0"/>
              </a:rPr>
              <a:t> </a:t>
            </a:r>
            <a:r>
              <a:rPr lang="ar-SA" sz="3600" dirty="0" smtClean="0">
                <a:latin typeface="Arial" pitchFamily="34" charset="0"/>
                <a:cs typeface="Arial" pitchFamily="34" charset="0"/>
              </a:rPr>
              <a:t>اعطاء صورة عن واقع استخدام تكنولوجيا </a:t>
            </a:r>
            <a:r>
              <a:rPr lang="ar-DZ" sz="3600" dirty="0" smtClean="0">
                <a:latin typeface="Arial" pitchFamily="34" charset="0"/>
                <a:cs typeface="Arial" pitchFamily="34" charset="0"/>
              </a:rPr>
              <a:t>المعلومات والاتصال </a:t>
            </a:r>
            <a:r>
              <a:rPr lang="ar-SA" sz="3600" dirty="0" smtClean="0">
                <a:latin typeface="Arial" pitchFamily="34" charset="0"/>
                <a:cs typeface="Arial" pitchFamily="34" charset="0"/>
              </a:rPr>
              <a:t>في المؤسسة وكيف انها أثرت على العاملين </a:t>
            </a:r>
            <a:r>
              <a:rPr lang="ar-DZ" sz="3600" dirty="0" err="1" smtClean="0">
                <a:latin typeface="Arial" pitchFamily="34" charset="0"/>
                <a:cs typeface="Arial" pitchFamily="34" charset="0"/>
              </a:rPr>
              <a:t>.</a:t>
            </a:r>
            <a:endParaRPr lang="en-US" sz="3600" dirty="0" smtClean="0">
              <a:latin typeface="Arial" pitchFamily="34" charset="0"/>
              <a:cs typeface="Arial" pitchFamily="34" charset="0"/>
            </a:endParaRPr>
          </a:p>
          <a:p>
            <a:pPr algn="ctr">
              <a:buFontTx/>
              <a:buChar char="-"/>
            </a:pPr>
            <a:r>
              <a:rPr lang="ar-SA" sz="3600" dirty="0" smtClean="0">
                <a:latin typeface="Arial" pitchFamily="34" charset="0"/>
                <a:cs typeface="Arial" pitchFamily="34" charset="0"/>
              </a:rPr>
              <a:t>الخروج بالتوصيات حول مدى تطبيق تكنولوجيا </a:t>
            </a:r>
            <a:r>
              <a:rPr lang="ar-DZ" sz="3600" dirty="0" smtClean="0">
                <a:latin typeface="Arial" pitchFamily="34" charset="0"/>
                <a:cs typeface="Arial" pitchFamily="34" charset="0"/>
              </a:rPr>
              <a:t>المعلومات والاتصال </a:t>
            </a:r>
            <a:r>
              <a:rPr lang="ar-SA" sz="3600" dirty="0" smtClean="0">
                <a:latin typeface="Arial" pitchFamily="34" charset="0"/>
                <a:cs typeface="Arial" pitchFamily="34" charset="0"/>
              </a:rPr>
              <a:t>في ادارة الموارد البشرية </a:t>
            </a:r>
            <a:r>
              <a:rPr lang="ar-DZ" sz="3600" dirty="0" err="1" smtClean="0">
                <a:latin typeface="Arial" pitchFamily="34" charset="0"/>
                <a:cs typeface="Arial" pitchFamily="34" charset="0"/>
              </a:rPr>
              <a:t>.</a:t>
            </a:r>
            <a:endParaRPr lang="ar-DZ" sz="3600" dirty="0" smtClean="0">
              <a:latin typeface="Arial" pitchFamily="34" charset="0"/>
              <a:cs typeface="Arial" pitchFamily="34" charset="0"/>
            </a:endParaRPr>
          </a:p>
          <a:p>
            <a:pPr algn="ctr">
              <a:buFontTx/>
              <a:buChar char="-"/>
            </a:pPr>
            <a:endParaRPr lang="ar-DZ" sz="9600" b="1" u="sng" dirty="0">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Personnalisé 2">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00B050"/>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259</TotalTime>
  <Words>642</Words>
  <Application>Microsoft Office PowerPoint</Application>
  <PresentationFormat>Personnalisé</PresentationFormat>
  <Paragraphs>47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 جــــامعـــــــة قــاصــــــــدي مــربـــــــاح -ورقـلــــــة كليــــة العلـــــوم الإنسانيــــة والإجتماعيــــة قسم علوم الاعلام والاتصال    ملصق علمي حول موصوع مذكرة تخرج يتم اعدادها انيل شهادة الماستر   ةا   إعداد الطالبين : علاوة لحسن – غربي محمد الطاهر             الايمايل : LAHCENEALLAOU@GMAIL,COM         إشراف الاستاذة : شيماء مبارك</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ksc</dc:creator>
  <cp:lastModifiedBy>ksc</cp:lastModifiedBy>
  <cp:revision>34</cp:revision>
  <dcterms:created xsi:type="dcterms:W3CDTF">2015-03-01T05:47:47Z</dcterms:created>
  <dcterms:modified xsi:type="dcterms:W3CDTF">2015-03-04T12:10:07Z</dcterms:modified>
</cp:coreProperties>
</file>