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30243463" cy="42773600"/>
  <p:notesSz cx="6858000" cy="9144000"/>
  <p:defaultText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30" d="100"/>
          <a:sy n="30" d="100"/>
        </p:scale>
        <p:origin x="-522" y="3804"/>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2268260" y="13287543"/>
            <a:ext cx="25706944" cy="9168600"/>
          </a:xfrm>
        </p:spPr>
        <p:txBody>
          <a:bodyPr/>
          <a:lstStyle/>
          <a:p>
            <a:r>
              <a:rPr lang="ar-SA" smtClean="0"/>
              <a:t>انقر لتحرير نمط العنوان الرئيسي</a:t>
            </a:r>
            <a:endParaRPr lang="fr-FR"/>
          </a:p>
        </p:txBody>
      </p:sp>
      <p:sp>
        <p:nvSpPr>
          <p:cNvPr id="3" name="عنوان فرعي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ar-SA" smtClean="0"/>
              <a:t>انقر لتحرير نمط العنوان الثانوي الرئيسي</a:t>
            </a:r>
            <a:endParaRPr lang="fr-FR"/>
          </a:p>
        </p:txBody>
      </p:sp>
      <p:sp>
        <p:nvSpPr>
          <p:cNvPr id="4" name="عنصر نائب للتاريخ 3"/>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fr-FR"/>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تاريخ 3"/>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72521306" y="10683505"/>
            <a:ext cx="22504077" cy="227630802"/>
          </a:xfrm>
        </p:spPr>
        <p:txBody>
          <a:bodyPr vert="eaVert"/>
          <a:lstStyle/>
          <a:p>
            <a:r>
              <a:rPr lang="ar-SA" smtClean="0"/>
              <a:t>انقر لتحرير نمط العنوان الرئيسي</a:t>
            </a:r>
            <a:endParaRPr lang="fr-FR"/>
          </a:p>
        </p:txBody>
      </p:sp>
      <p:sp>
        <p:nvSpPr>
          <p:cNvPr id="3" name="عنصر نائب للعنوان العمودي 2"/>
          <p:cNvSpPr>
            <a:spLocks noGrp="1"/>
          </p:cNvSpPr>
          <p:nvPr>
            <p:ph type="body" orient="vert" idx="1"/>
          </p:nvPr>
        </p:nvSpPr>
        <p:spPr>
          <a:xfrm>
            <a:off x="5003824" y="10683505"/>
            <a:ext cx="67013422" cy="227630802"/>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تاريخ 3"/>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fr-FR"/>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تاريخ 3"/>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389025" y="27486002"/>
            <a:ext cx="25706944" cy="8495312"/>
          </a:xfrm>
        </p:spPr>
        <p:txBody>
          <a:bodyPr anchor="t"/>
          <a:lstStyle>
            <a:lvl1pPr algn="l">
              <a:defRPr sz="18300" b="1" cap="all"/>
            </a:lvl1pPr>
          </a:lstStyle>
          <a:p>
            <a:r>
              <a:rPr lang="ar-SA" smtClean="0"/>
              <a:t>انقر لتحرير نمط العنوان الرئيسي</a:t>
            </a:r>
            <a:endParaRPr lang="fr-FR"/>
          </a:p>
        </p:txBody>
      </p:sp>
      <p:sp>
        <p:nvSpPr>
          <p:cNvPr id="3" name="عنصر نائب للنص 2"/>
          <p:cNvSpPr>
            <a:spLocks noGrp="1"/>
          </p:cNvSpPr>
          <p:nvPr>
            <p:ph type="body" idx="1"/>
          </p:nvPr>
        </p:nvSpPr>
        <p:spPr>
          <a:xfrm>
            <a:off x="2389025" y="18129280"/>
            <a:ext cx="25706944" cy="9356722"/>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11"/>
          </p:nvPr>
        </p:nvSpPr>
        <p:spPr/>
        <p:txBody>
          <a:bodyPr/>
          <a:lstStyle/>
          <a:p>
            <a:endParaRPr lang="fr-FR"/>
          </a:p>
        </p:txBody>
      </p:sp>
      <p:sp>
        <p:nvSpPr>
          <p:cNvPr id="6" name="عنصر نائب لرقم الشريحة 5"/>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fr-FR"/>
          </a:p>
        </p:txBody>
      </p:sp>
      <p:sp>
        <p:nvSpPr>
          <p:cNvPr id="3" name="عنصر نائب للمحتوى 2"/>
          <p:cNvSpPr>
            <a:spLocks noGrp="1"/>
          </p:cNvSpPr>
          <p:nvPr>
            <p:ph sz="half" idx="1"/>
          </p:nvPr>
        </p:nvSpPr>
        <p:spPr>
          <a:xfrm>
            <a:off x="5003824" y="62249456"/>
            <a:ext cx="44756125" cy="176064851"/>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محتوى 3"/>
          <p:cNvSpPr>
            <a:spLocks noGrp="1"/>
          </p:cNvSpPr>
          <p:nvPr>
            <p:ph sz="half" idx="2"/>
          </p:nvPr>
        </p:nvSpPr>
        <p:spPr>
          <a:xfrm>
            <a:off x="50264009" y="62249456"/>
            <a:ext cx="44761374" cy="176064851"/>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5" name="عنصر نائب للتاريخ 4"/>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1512173" y="1712928"/>
            <a:ext cx="27219117" cy="7128933"/>
          </a:xfrm>
        </p:spPr>
        <p:txBody>
          <a:bodyPr/>
          <a:lstStyle>
            <a:lvl1pPr>
              <a:defRPr/>
            </a:lvl1pPr>
          </a:lstStyle>
          <a:p>
            <a:r>
              <a:rPr lang="ar-SA" smtClean="0"/>
              <a:t>انقر لتحرير نمط العنوان الرئيسي</a:t>
            </a:r>
            <a:endParaRPr lang="fr-FR"/>
          </a:p>
        </p:txBody>
      </p:sp>
      <p:sp>
        <p:nvSpPr>
          <p:cNvPr id="3" name="عنصر نائب للنص 2"/>
          <p:cNvSpPr>
            <a:spLocks noGrp="1"/>
          </p:cNvSpPr>
          <p:nvPr>
            <p:ph type="body" idx="1"/>
          </p:nvPr>
        </p:nvSpPr>
        <p:spPr>
          <a:xfrm>
            <a:off x="1512173" y="9574557"/>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5" name="عنصر نائب للنص 4"/>
          <p:cNvSpPr>
            <a:spLocks noGrp="1"/>
          </p:cNvSpPr>
          <p:nvPr>
            <p:ph type="body" sz="quarter" idx="3"/>
          </p:nvPr>
        </p:nvSpPr>
        <p:spPr>
          <a:xfrm>
            <a:off x="15363261" y="9574557"/>
            <a:ext cx="13368031"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15363261"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7" name="عنصر نائب للتاريخ 6"/>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8" name="عنصر نائب للتذييل 7"/>
          <p:cNvSpPr>
            <a:spLocks noGrp="1"/>
          </p:cNvSpPr>
          <p:nvPr>
            <p:ph type="ftr" sz="quarter" idx="11"/>
          </p:nvPr>
        </p:nvSpPr>
        <p:spPr/>
        <p:txBody>
          <a:bodyPr/>
          <a:lstStyle/>
          <a:p>
            <a:endParaRPr lang="fr-FR"/>
          </a:p>
        </p:txBody>
      </p:sp>
      <p:sp>
        <p:nvSpPr>
          <p:cNvPr id="9" name="عنصر نائب لرقم الشريحة 8"/>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fr-FR"/>
          </a:p>
        </p:txBody>
      </p:sp>
      <p:sp>
        <p:nvSpPr>
          <p:cNvPr id="3" name="عنصر نائب للتاريخ 2"/>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4" name="عنصر نائب للتذييل 3"/>
          <p:cNvSpPr>
            <a:spLocks noGrp="1"/>
          </p:cNvSpPr>
          <p:nvPr>
            <p:ph type="ftr" sz="quarter" idx="11"/>
          </p:nvPr>
        </p:nvSpPr>
        <p:spPr/>
        <p:txBody>
          <a:bodyPr/>
          <a:lstStyle/>
          <a:p>
            <a:endParaRPr lang="fr-FR"/>
          </a:p>
        </p:txBody>
      </p:sp>
      <p:sp>
        <p:nvSpPr>
          <p:cNvPr id="5" name="عنصر نائب لرقم الشريحة 4"/>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3" name="عنصر نائب للتذييل 2"/>
          <p:cNvSpPr>
            <a:spLocks noGrp="1"/>
          </p:cNvSpPr>
          <p:nvPr>
            <p:ph type="ftr" sz="quarter" idx="11"/>
          </p:nvPr>
        </p:nvSpPr>
        <p:spPr/>
        <p:txBody>
          <a:bodyPr/>
          <a:lstStyle/>
          <a:p>
            <a:endParaRPr lang="fr-FR"/>
          </a:p>
        </p:txBody>
      </p:sp>
      <p:sp>
        <p:nvSpPr>
          <p:cNvPr id="4" name="عنصر نائب لرقم الشريحة 3"/>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512175" y="1703023"/>
            <a:ext cx="9949891" cy="7247749"/>
          </a:xfrm>
        </p:spPr>
        <p:txBody>
          <a:bodyPr anchor="b"/>
          <a:lstStyle>
            <a:lvl1pPr algn="l">
              <a:defRPr sz="9100" b="1"/>
            </a:lvl1pPr>
          </a:lstStyle>
          <a:p>
            <a:r>
              <a:rPr lang="ar-SA" smtClean="0"/>
              <a:t>انقر لتحرير نمط العنوان الرئيسي</a:t>
            </a:r>
            <a:endParaRPr lang="fr-FR"/>
          </a:p>
        </p:txBody>
      </p:sp>
      <p:sp>
        <p:nvSpPr>
          <p:cNvPr id="3" name="عنصر نائب للمحتوى 2"/>
          <p:cNvSpPr>
            <a:spLocks noGrp="1"/>
          </p:cNvSpPr>
          <p:nvPr>
            <p:ph idx="1"/>
          </p:nvPr>
        </p:nvSpPr>
        <p:spPr>
          <a:xfrm>
            <a:off x="11824354" y="1703026"/>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نص 3"/>
          <p:cNvSpPr>
            <a:spLocks noGrp="1"/>
          </p:cNvSpPr>
          <p:nvPr>
            <p:ph type="body" sz="half" idx="2"/>
          </p:nvPr>
        </p:nvSpPr>
        <p:spPr>
          <a:xfrm>
            <a:off x="1512175" y="8950775"/>
            <a:ext cx="9949891" cy="2925833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927930" y="29941520"/>
            <a:ext cx="18146078" cy="3534766"/>
          </a:xfrm>
        </p:spPr>
        <p:txBody>
          <a:bodyPr anchor="b"/>
          <a:lstStyle>
            <a:lvl1pPr algn="l">
              <a:defRPr sz="9100" b="1"/>
            </a:lvl1pPr>
          </a:lstStyle>
          <a:p>
            <a:r>
              <a:rPr lang="ar-SA" smtClean="0"/>
              <a:t>انقر لتحرير نمط العنوان الرئيسي</a:t>
            </a:r>
            <a:endParaRPr lang="fr-FR"/>
          </a:p>
        </p:txBody>
      </p:sp>
      <p:sp>
        <p:nvSpPr>
          <p:cNvPr id="3" name="عنصر نائب للصورة 2"/>
          <p:cNvSpPr>
            <a:spLocks noGrp="1"/>
          </p:cNvSpPr>
          <p:nvPr>
            <p:ph type="pic" idx="1"/>
          </p:nvPr>
        </p:nvSpPr>
        <p:spPr>
          <a:xfrm>
            <a:off x="5927930" y="3821900"/>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fr-FR"/>
          </a:p>
        </p:txBody>
      </p:sp>
      <p:sp>
        <p:nvSpPr>
          <p:cNvPr id="4" name="عنصر نائب للنص 3"/>
          <p:cNvSpPr>
            <a:spLocks noGrp="1"/>
          </p:cNvSpPr>
          <p:nvPr>
            <p:ph type="body" sz="half" idx="2"/>
          </p:nvPr>
        </p:nvSpPr>
        <p:spPr>
          <a:xfrm>
            <a:off x="5927930" y="33476286"/>
            <a:ext cx="18146078" cy="501995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7422E7C8-0533-461F-8018-35826B30CDB2}" type="datetimeFigureOut">
              <a:rPr lang="fr-FR" smtClean="0"/>
              <a:pPr/>
              <a:t>04/03/2015</a:t>
            </a:fld>
            <a:endParaRPr lang="fr-FR"/>
          </a:p>
        </p:txBody>
      </p:sp>
      <p:sp>
        <p:nvSpPr>
          <p:cNvPr id="6" name="عنصر نائب للتذييل 5"/>
          <p:cNvSpPr>
            <a:spLocks noGrp="1"/>
          </p:cNvSpPr>
          <p:nvPr>
            <p:ph type="ftr" sz="quarter" idx="11"/>
          </p:nvPr>
        </p:nvSpPr>
        <p:spPr/>
        <p:txBody>
          <a:bodyPr/>
          <a:lstStyle/>
          <a:p>
            <a:endParaRPr lang="fr-FR"/>
          </a:p>
        </p:txBody>
      </p:sp>
      <p:sp>
        <p:nvSpPr>
          <p:cNvPr id="7" name="عنصر نائب لرقم الشريحة 6"/>
          <p:cNvSpPr>
            <a:spLocks noGrp="1"/>
          </p:cNvSpPr>
          <p:nvPr>
            <p:ph type="sldNum" sz="quarter" idx="12"/>
          </p:nvPr>
        </p:nvSpPr>
        <p:spPr/>
        <p:txBody>
          <a:bodyPr/>
          <a:lstStyle/>
          <a:p>
            <a:fld id="{16050E1A-D10F-454B-A49B-6D209BD0E20B}" type="slidenum">
              <a:rPr lang="fr-FR" smtClean="0"/>
              <a:pPr/>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1512173" y="1712928"/>
            <a:ext cx="27219117" cy="7128933"/>
          </a:xfrm>
          <a:prstGeom prst="rect">
            <a:avLst/>
          </a:prstGeom>
        </p:spPr>
        <p:txBody>
          <a:bodyPr vert="horz" lIns="417232" tIns="208616" rIns="417232" bIns="208616" rtlCol="0" anchor="ctr">
            <a:normAutofit/>
          </a:bodyPr>
          <a:lstStyle/>
          <a:p>
            <a:r>
              <a:rPr lang="ar-SA" smtClean="0"/>
              <a:t>انقر لتحرير نمط العنوان الرئيسي</a:t>
            </a:r>
            <a:endParaRPr lang="fr-FR"/>
          </a:p>
        </p:txBody>
      </p:sp>
      <p:sp>
        <p:nvSpPr>
          <p:cNvPr id="3" name="عنصر نائب للنص 2"/>
          <p:cNvSpPr>
            <a:spLocks noGrp="1"/>
          </p:cNvSpPr>
          <p:nvPr>
            <p:ph type="body" idx="1"/>
          </p:nvPr>
        </p:nvSpPr>
        <p:spPr>
          <a:xfrm>
            <a:off x="1512173" y="9980510"/>
            <a:ext cx="27219117" cy="28228599"/>
          </a:xfrm>
          <a:prstGeom prst="rect">
            <a:avLst/>
          </a:prstGeom>
        </p:spPr>
        <p:txBody>
          <a:bodyPr vert="horz" lIns="417232" tIns="208616" rIns="417232" bIns="208616"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fr-FR"/>
          </a:p>
        </p:txBody>
      </p:sp>
      <p:sp>
        <p:nvSpPr>
          <p:cNvPr id="4" name="عنصر نائب للتاريخ 3"/>
          <p:cNvSpPr>
            <a:spLocks noGrp="1"/>
          </p:cNvSpPr>
          <p:nvPr>
            <p:ph type="dt" sz="half" idx="2"/>
          </p:nvPr>
        </p:nvSpPr>
        <p:spPr>
          <a:xfrm>
            <a:off x="1512173" y="39644794"/>
            <a:ext cx="7056808" cy="2277298"/>
          </a:xfrm>
          <a:prstGeom prst="rect">
            <a:avLst/>
          </a:prstGeom>
        </p:spPr>
        <p:txBody>
          <a:bodyPr vert="horz" lIns="417232" tIns="208616" rIns="417232" bIns="208616" rtlCol="0" anchor="ctr"/>
          <a:lstStyle>
            <a:lvl1pPr algn="l">
              <a:defRPr sz="5500">
                <a:solidFill>
                  <a:schemeClr val="tx1">
                    <a:tint val="75000"/>
                  </a:schemeClr>
                </a:solidFill>
              </a:defRPr>
            </a:lvl1pPr>
          </a:lstStyle>
          <a:p>
            <a:fld id="{7422E7C8-0533-461F-8018-35826B30CDB2}" type="datetimeFigureOut">
              <a:rPr lang="fr-FR" smtClean="0"/>
              <a:pPr/>
              <a:t>04/03/2015</a:t>
            </a:fld>
            <a:endParaRPr lang="fr-FR"/>
          </a:p>
        </p:txBody>
      </p:sp>
      <p:sp>
        <p:nvSpPr>
          <p:cNvPr id="5" name="عنصر نائب للتذييل 4"/>
          <p:cNvSpPr>
            <a:spLocks noGrp="1"/>
          </p:cNvSpPr>
          <p:nvPr>
            <p:ph type="ftr" sz="quarter" idx="3"/>
          </p:nvPr>
        </p:nvSpPr>
        <p:spPr>
          <a:xfrm>
            <a:off x="10333183" y="39644794"/>
            <a:ext cx="9577097" cy="2277298"/>
          </a:xfrm>
          <a:prstGeom prst="rect">
            <a:avLst/>
          </a:prstGeom>
        </p:spPr>
        <p:txBody>
          <a:bodyPr vert="horz" lIns="417232" tIns="208616" rIns="417232" bIns="208616" rtlCol="0" anchor="ctr"/>
          <a:lstStyle>
            <a:lvl1pPr algn="ctr">
              <a:defRPr sz="5500">
                <a:solidFill>
                  <a:schemeClr val="tx1">
                    <a:tint val="75000"/>
                  </a:schemeClr>
                </a:solidFill>
              </a:defRPr>
            </a:lvl1pPr>
          </a:lstStyle>
          <a:p>
            <a:endParaRPr lang="fr-FR"/>
          </a:p>
        </p:txBody>
      </p:sp>
      <p:sp>
        <p:nvSpPr>
          <p:cNvPr id="6" name="عنصر نائب لرقم الشريحة 5"/>
          <p:cNvSpPr>
            <a:spLocks noGrp="1"/>
          </p:cNvSpPr>
          <p:nvPr>
            <p:ph type="sldNum" sz="quarter" idx="4"/>
          </p:nvPr>
        </p:nvSpPr>
        <p:spPr>
          <a:xfrm>
            <a:off x="21674482" y="39644794"/>
            <a:ext cx="7056808" cy="2277298"/>
          </a:xfrm>
          <a:prstGeom prst="rect">
            <a:avLst/>
          </a:prstGeom>
        </p:spPr>
        <p:txBody>
          <a:bodyPr vert="horz" lIns="417232" tIns="208616" rIns="417232" bIns="208616" rtlCol="0" anchor="ctr"/>
          <a:lstStyle>
            <a:lvl1pPr algn="r">
              <a:defRPr sz="5500">
                <a:solidFill>
                  <a:schemeClr val="tx1">
                    <a:tint val="75000"/>
                  </a:schemeClr>
                </a:solidFill>
              </a:defRPr>
            </a:lvl1pPr>
          </a:lstStyle>
          <a:p>
            <a:fld id="{16050E1A-D10F-454B-A49B-6D209BD0E20B}" type="slidenum">
              <a:rPr lang="fr-FR" smtClean="0"/>
              <a:pPr/>
              <a:t>‹#›</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0" eaLnBrk="1" latinLnBrk="0" hangingPunct="1">
        <a:spcBef>
          <a:spcPct val="0"/>
        </a:spcBef>
        <a:buNone/>
        <a:defRPr sz="20100" kern="1200">
          <a:solidFill>
            <a:schemeClr val="tx1"/>
          </a:solidFill>
          <a:latin typeface="+mj-lt"/>
          <a:ea typeface="+mj-ea"/>
          <a:cs typeface="+mj-cs"/>
        </a:defRPr>
      </a:lvl1pPr>
    </p:titleStyle>
    <p:bodyStyle>
      <a:lvl1pPr marL="1564618" indent="-1564618" algn="l" defTabSz="4172316"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l" defTabSz="4172316"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l" defTabSz="4172316"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l" defTabSz="4172316"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2316" rtl="0" eaLnBrk="1" latinLnBrk="0" hangingPunct="1">
        <a:defRPr sz="8200" kern="1200">
          <a:solidFill>
            <a:schemeClr val="tx1"/>
          </a:solidFill>
          <a:latin typeface="+mn-lt"/>
          <a:ea typeface="+mn-ea"/>
          <a:cs typeface="+mn-cs"/>
        </a:defRPr>
      </a:lvl1pPr>
      <a:lvl2pPr marL="2086158" algn="l" defTabSz="4172316" rtl="0" eaLnBrk="1" latinLnBrk="0" hangingPunct="1">
        <a:defRPr sz="8200" kern="1200">
          <a:solidFill>
            <a:schemeClr val="tx1"/>
          </a:solidFill>
          <a:latin typeface="+mn-lt"/>
          <a:ea typeface="+mn-ea"/>
          <a:cs typeface="+mn-cs"/>
        </a:defRPr>
      </a:lvl2pPr>
      <a:lvl3pPr marL="4172316" algn="l" defTabSz="4172316" rtl="0" eaLnBrk="1" latinLnBrk="0" hangingPunct="1">
        <a:defRPr sz="8200" kern="1200">
          <a:solidFill>
            <a:schemeClr val="tx1"/>
          </a:solidFill>
          <a:latin typeface="+mn-lt"/>
          <a:ea typeface="+mn-ea"/>
          <a:cs typeface="+mn-cs"/>
        </a:defRPr>
      </a:lvl3pPr>
      <a:lvl4pPr marL="6258474" algn="l" defTabSz="4172316" rtl="0" eaLnBrk="1" latinLnBrk="0" hangingPunct="1">
        <a:defRPr sz="8200" kern="1200">
          <a:solidFill>
            <a:schemeClr val="tx1"/>
          </a:solidFill>
          <a:latin typeface="+mn-lt"/>
          <a:ea typeface="+mn-ea"/>
          <a:cs typeface="+mn-cs"/>
        </a:defRPr>
      </a:lvl4pPr>
      <a:lvl5pPr marL="8344632" algn="l" defTabSz="4172316" rtl="0" eaLnBrk="1" latinLnBrk="0" hangingPunct="1">
        <a:defRPr sz="8200" kern="1200">
          <a:solidFill>
            <a:schemeClr val="tx1"/>
          </a:solidFill>
          <a:latin typeface="+mn-lt"/>
          <a:ea typeface="+mn-ea"/>
          <a:cs typeface="+mn-cs"/>
        </a:defRPr>
      </a:lvl5pPr>
      <a:lvl6pPr marL="10430789" algn="l" defTabSz="4172316" rtl="0" eaLnBrk="1" latinLnBrk="0" hangingPunct="1">
        <a:defRPr sz="8200" kern="1200">
          <a:solidFill>
            <a:schemeClr val="tx1"/>
          </a:solidFill>
          <a:latin typeface="+mn-lt"/>
          <a:ea typeface="+mn-ea"/>
          <a:cs typeface="+mn-cs"/>
        </a:defRPr>
      </a:lvl6pPr>
      <a:lvl7pPr marL="12516947" algn="l" defTabSz="4172316" rtl="0" eaLnBrk="1" latinLnBrk="0" hangingPunct="1">
        <a:defRPr sz="8200" kern="1200">
          <a:solidFill>
            <a:schemeClr val="tx1"/>
          </a:solidFill>
          <a:latin typeface="+mn-lt"/>
          <a:ea typeface="+mn-ea"/>
          <a:cs typeface="+mn-cs"/>
        </a:defRPr>
      </a:lvl7pPr>
      <a:lvl8pPr marL="14603105" algn="l" defTabSz="4172316" rtl="0" eaLnBrk="1" latinLnBrk="0" hangingPunct="1">
        <a:defRPr sz="8200" kern="1200">
          <a:solidFill>
            <a:schemeClr val="tx1"/>
          </a:solidFill>
          <a:latin typeface="+mn-lt"/>
          <a:ea typeface="+mn-ea"/>
          <a:cs typeface="+mn-cs"/>
        </a:defRPr>
      </a:lvl8pPr>
      <a:lvl9pPr marL="16689263" algn="l" defTabSz="4172316"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accent5">
                <a:lumMod val="40000"/>
                <a:lumOff val="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pic>
        <p:nvPicPr>
          <p:cNvPr id="2" name="صورة 1" descr="168506_444964955514648_423169184_n.jpg"/>
          <p:cNvPicPr>
            <a:picLocks noChangeAspect="1"/>
          </p:cNvPicPr>
          <p:nvPr/>
        </p:nvPicPr>
        <p:blipFill>
          <a:blip r:embed="rId2"/>
          <a:stretch>
            <a:fillRect/>
          </a:stretch>
        </p:blipFill>
        <p:spPr>
          <a:xfrm>
            <a:off x="-1" y="33724792"/>
            <a:ext cx="9335253" cy="9048808"/>
          </a:xfrm>
          <a:prstGeom prst="rect">
            <a:avLst/>
          </a:prstGeom>
        </p:spPr>
      </p:pic>
      <p:pic>
        <p:nvPicPr>
          <p:cNvPr id="3" name="صورة 2" descr="middle-east-e-commerce.jpg"/>
          <p:cNvPicPr>
            <a:picLocks noChangeAspect="1"/>
          </p:cNvPicPr>
          <p:nvPr/>
        </p:nvPicPr>
        <p:blipFill>
          <a:blip r:embed="rId3"/>
          <a:stretch>
            <a:fillRect/>
          </a:stretch>
        </p:blipFill>
        <p:spPr>
          <a:xfrm>
            <a:off x="19765201" y="33674136"/>
            <a:ext cx="10463303" cy="8956588"/>
          </a:xfrm>
          <a:prstGeom prst="rect">
            <a:avLst/>
          </a:prstGeom>
        </p:spPr>
      </p:pic>
      <p:pic>
        <p:nvPicPr>
          <p:cNvPr id="4" name="صورة 3" descr="احصل على ماستر كارد.png"/>
          <p:cNvPicPr>
            <a:picLocks noChangeAspect="1"/>
          </p:cNvPicPr>
          <p:nvPr/>
        </p:nvPicPr>
        <p:blipFill>
          <a:blip r:embed="rId4"/>
          <a:stretch>
            <a:fillRect/>
          </a:stretch>
        </p:blipFill>
        <p:spPr>
          <a:xfrm>
            <a:off x="8692311" y="32459690"/>
            <a:ext cx="11430079" cy="10313910"/>
          </a:xfrm>
          <a:prstGeom prst="rect">
            <a:avLst/>
          </a:prstGeom>
        </p:spPr>
      </p:pic>
      <p:pic>
        <p:nvPicPr>
          <p:cNvPr id="5" name="Picture 2" descr="C:\Users\lenovo\Desktop\شعار جامعة ورقلة.png"/>
          <p:cNvPicPr>
            <a:picLocks noChangeAspect="1" noChangeArrowheads="1"/>
          </p:cNvPicPr>
          <p:nvPr/>
        </p:nvPicPr>
        <p:blipFill>
          <a:blip r:embed="rId5" cstate="print"/>
          <a:srcRect/>
          <a:stretch>
            <a:fillRect/>
          </a:stretch>
        </p:blipFill>
        <p:spPr bwMode="auto">
          <a:xfrm>
            <a:off x="25908869" y="455466"/>
            <a:ext cx="3571900" cy="3263057"/>
          </a:xfrm>
          <a:prstGeom prst="ellipse">
            <a:avLst/>
          </a:prstGeom>
          <a:noFill/>
        </p:spPr>
      </p:pic>
      <p:pic>
        <p:nvPicPr>
          <p:cNvPr id="6" name="Picture 2" descr="C:\Users\lenovo\Desktop\شعار جامعة ورقلة.png"/>
          <p:cNvPicPr>
            <a:picLocks noChangeAspect="1" noChangeArrowheads="1"/>
          </p:cNvPicPr>
          <p:nvPr/>
        </p:nvPicPr>
        <p:blipFill>
          <a:blip r:embed="rId5" cstate="print"/>
          <a:srcRect/>
          <a:stretch>
            <a:fillRect/>
          </a:stretch>
        </p:blipFill>
        <p:spPr bwMode="auto">
          <a:xfrm>
            <a:off x="334065" y="607866"/>
            <a:ext cx="3571900" cy="3263057"/>
          </a:xfrm>
          <a:prstGeom prst="ellipse">
            <a:avLst/>
          </a:prstGeom>
          <a:noFill/>
        </p:spPr>
      </p:pic>
      <p:sp>
        <p:nvSpPr>
          <p:cNvPr id="7" name="مستطيل 6"/>
          <p:cNvSpPr/>
          <p:nvPr/>
        </p:nvSpPr>
        <p:spPr>
          <a:xfrm>
            <a:off x="4048841" y="0"/>
            <a:ext cx="22502970" cy="5878532"/>
          </a:xfrm>
          <a:prstGeom prst="rect">
            <a:avLst/>
          </a:prstGeom>
        </p:spPr>
        <p:txBody>
          <a:bodyPr wrap="square">
            <a:spAutoFit/>
          </a:bodyPr>
          <a:lstStyle/>
          <a:p>
            <a:pPr algn="ctr" rtl="1"/>
            <a:r>
              <a:rPr lang="ar-DZ" sz="4000" b="1" dirty="0" smtClean="0">
                <a:latin typeface="Times New Roman" pitchFamily="18" charset="0"/>
              </a:rPr>
              <a:t> جـــامـــعـــة قـــاصـــدي </a:t>
            </a:r>
            <a:r>
              <a:rPr lang="ar-DZ" sz="4000" b="1" dirty="0" err="1" smtClean="0">
                <a:latin typeface="Times New Roman" pitchFamily="18" charset="0"/>
              </a:rPr>
              <a:t>مـــربــاح</a:t>
            </a:r>
            <a:r>
              <a:rPr lang="ar-DZ" sz="4000" b="1" dirty="0" smtClean="0">
                <a:latin typeface="Times New Roman" pitchFamily="18" charset="0"/>
              </a:rPr>
              <a:t> - </a:t>
            </a:r>
            <a:r>
              <a:rPr lang="ar-DZ" sz="4000" b="1" dirty="0" err="1" smtClean="0">
                <a:latin typeface="Times New Roman" pitchFamily="18" charset="0"/>
              </a:rPr>
              <a:t>ورقـــلـــة</a:t>
            </a:r>
            <a:r>
              <a:rPr lang="ar-DZ" sz="4000" b="1" dirty="0" smtClean="0">
                <a:latin typeface="Times New Roman" pitchFamily="18" charset="0"/>
              </a:rPr>
              <a:t/>
            </a:r>
            <a:br>
              <a:rPr lang="ar-DZ" sz="4000" b="1" dirty="0" smtClean="0">
                <a:latin typeface="Times New Roman" pitchFamily="18" charset="0"/>
              </a:rPr>
            </a:br>
            <a:r>
              <a:rPr lang="ar-DZ" sz="4000" b="1" dirty="0" smtClean="0">
                <a:latin typeface="Times New Roman" pitchFamily="18" charset="0"/>
              </a:rPr>
              <a:t>كـلـيـة الـعـلـوم الإنـسـانـيـة </a:t>
            </a:r>
            <a:r>
              <a:rPr lang="ar-DZ" sz="4000" b="1" dirty="0" err="1" smtClean="0">
                <a:latin typeface="Times New Roman" pitchFamily="18" charset="0"/>
              </a:rPr>
              <a:t>و</a:t>
            </a:r>
            <a:r>
              <a:rPr lang="ar-DZ" sz="4000" b="1" dirty="0" smtClean="0">
                <a:latin typeface="Times New Roman" pitchFamily="18" charset="0"/>
              </a:rPr>
              <a:t> الاجـتـمـاعـيـة</a:t>
            </a:r>
            <a:br>
              <a:rPr lang="ar-DZ" sz="4000" b="1" dirty="0" smtClean="0">
                <a:latin typeface="Times New Roman" pitchFamily="18" charset="0"/>
              </a:rPr>
            </a:br>
            <a:r>
              <a:rPr lang="ar-DZ" sz="4000" b="1" dirty="0" smtClean="0">
                <a:latin typeface="Times New Roman" pitchFamily="18" charset="0"/>
              </a:rPr>
              <a:t> قـسـم عـلـوم الإعـلام </a:t>
            </a:r>
            <a:r>
              <a:rPr lang="ar-DZ" sz="4000" b="1" dirty="0" err="1" smtClean="0">
                <a:latin typeface="Times New Roman" pitchFamily="18" charset="0"/>
              </a:rPr>
              <a:t>و</a:t>
            </a:r>
            <a:r>
              <a:rPr lang="ar-DZ" sz="4000" b="1" dirty="0" smtClean="0">
                <a:latin typeface="Times New Roman" pitchFamily="18" charset="0"/>
              </a:rPr>
              <a:t> الاتـصـال</a:t>
            </a:r>
          </a:p>
          <a:p>
            <a:pPr algn="ctr" rtl="1"/>
            <a:r>
              <a:rPr lang="ar-DZ" sz="4800" b="1" dirty="0" smtClean="0"/>
              <a:t>التجارة </a:t>
            </a:r>
            <a:r>
              <a:rPr lang="ar-DZ" sz="4800" b="1" dirty="0" err="1" smtClean="0"/>
              <a:t>الالكنرونية</a:t>
            </a:r>
            <a:r>
              <a:rPr lang="ar-DZ" sz="4800" b="1" dirty="0" smtClean="0"/>
              <a:t> في الجزائر واقعها وآفاقها</a:t>
            </a:r>
            <a:r>
              <a:rPr lang="en-US" sz="4800" dirty="0" smtClean="0"/>
              <a:t/>
            </a:r>
            <a:br>
              <a:rPr lang="en-US" sz="4800" dirty="0" smtClean="0"/>
            </a:br>
            <a:r>
              <a:rPr lang="fr-FR" sz="4800" b="1" dirty="0" smtClean="0"/>
              <a:t>)</a:t>
            </a:r>
            <a:r>
              <a:rPr lang="ar-DZ" sz="4800" b="1" dirty="0" smtClean="0"/>
              <a:t>دراسة حالة على المؤسسة الاقتصادية الجزائرية)</a:t>
            </a:r>
            <a:r>
              <a:rPr lang="ar-DZ" sz="4000" b="1" dirty="0" smtClean="0"/>
              <a:t/>
            </a:r>
            <a:br>
              <a:rPr lang="ar-DZ" sz="4000" b="1" dirty="0" smtClean="0"/>
            </a:br>
            <a:r>
              <a:rPr lang="en-US" sz="4000" b="1" dirty="0" smtClean="0"/>
              <a:t>Electronic commerce in </a:t>
            </a:r>
            <a:r>
              <a:rPr lang="en-US" sz="4000" b="1" dirty="0" err="1" smtClean="0"/>
              <a:t>qlgeria</a:t>
            </a:r>
            <a:r>
              <a:rPr lang="en-US" sz="4000" b="1" dirty="0" smtClean="0"/>
              <a:t>. Reality and </a:t>
            </a:r>
            <a:r>
              <a:rPr lang="en-US" sz="4000" b="1" dirty="0" err="1" smtClean="0"/>
              <a:t>prosepects</a:t>
            </a:r>
            <a:r>
              <a:rPr lang="en-US" sz="4000" dirty="0" smtClean="0"/>
              <a:t>       </a:t>
            </a:r>
            <a:r>
              <a:rPr lang="ar-DZ" sz="4000" dirty="0" smtClean="0"/>
              <a:t/>
            </a:r>
            <a:br>
              <a:rPr lang="ar-DZ" sz="4000" dirty="0" smtClean="0"/>
            </a:br>
            <a:r>
              <a:rPr lang="ar-DZ" sz="4000" b="1" dirty="0" smtClean="0"/>
              <a:t>ملصق علمي حول موضوع مذكرة تخرج يتم إعدادها لنيل شهادة </a:t>
            </a:r>
            <a:r>
              <a:rPr lang="ar-DZ" sz="4000" b="1" dirty="0" err="1" smtClean="0"/>
              <a:t>الماستر</a:t>
            </a:r>
            <a:r>
              <a:rPr lang="ar-DZ" sz="4000" b="1" dirty="0" smtClean="0">
                <a:latin typeface="Times New Roman" pitchFamily="18" charset="0"/>
              </a:rPr>
              <a:t> ضمن تخصص تكنولوجيا الاتصال الجديدة </a:t>
            </a:r>
            <a:r>
              <a:rPr lang="ar-DZ" sz="4000" dirty="0" smtClean="0"/>
              <a:t/>
            </a:r>
            <a:br>
              <a:rPr lang="ar-DZ" sz="4000" dirty="0" smtClean="0"/>
            </a:br>
            <a:r>
              <a:rPr lang="ar-DZ" sz="4000" dirty="0" smtClean="0">
                <a:latin typeface="Times New Roman" pitchFamily="18" charset="0"/>
              </a:rPr>
              <a:t/>
            </a:r>
            <a:br>
              <a:rPr lang="ar-DZ" sz="4000" dirty="0" smtClean="0">
                <a:latin typeface="Times New Roman" pitchFamily="18" charset="0"/>
              </a:rPr>
            </a:br>
            <a:r>
              <a:rPr lang="ar-DZ" sz="4000" b="1" dirty="0" smtClean="0">
                <a:latin typeface="Times New Roman" pitchFamily="18" charset="0"/>
              </a:rPr>
              <a:t>إعداد الطالبة:</a:t>
            </a:r>
            <a:r>
              <a:rPr lang="ar-DZ" sz="4000" b="1" dirty="0" err="1" smtClean="0">
                <a:latin typeface="Times New Roman" pitchFamily="18" charset="0"/>
              </a:rPr>
              <a:t>حمزي</a:t>
            </a:r>
            <a:r>
              <a:rPr lang="ar-DZ" sz="4000" b="1" dirty="0" smtClean="0">
                <a:latin typeface="Times New Roman" pitchFamily="18" charset="0"/>
              </a:rPr>
              <a:t> </a:t>
            </a:r>
            <a:r>
              <a:rPr lang="ar-DZ" sz="4000" b="1" dirty="0" err="1" smtClean="0">
                <a:latin typeface="Times New Roman" pitchFamily="18" charset="0"/>
              </a:rPr>
              <a:t>فتيحة</a:t>
            </a:r>
            <a:r>
              <a:rPr lang="fr-FR" sz="4000" b="1" dirty="0" smtClean="0"/>
              <a:t>  </a:t>
            </a:r>
            <a:r>
              <a:rPr lang="ar-DZ" sz="4000" b="1" dirty="0" smtClean="0"/>
              <a:t>     </a:t>
            </a:r>
            <a:r>
              <a:rPr lang="ar-DZ" sz="4000" b="1" dirty="0" err="1" smtClean="0"/>
              <a:t>الايمايل</a:t>
            </a:r>
            <a:r>
              <a:rPr lang="fr-FR" sz="4000" b="1" dirty="0" smtClean="0"/>
              <a:t>: </a:t>
            </a:r>
            <a:r>
              <a:rPr lang="ar-DZ" sz="4000" b="1" dirty="0" smtClean="0"/>
              <a:t> </a:t>
            </a:r>
            <a:r>
              <a:rPr lang="fr-FR" sz="4000" b="1" dirty="0" smtClean="0"/>
              <a:t>                       hafatiha02@gmail.com</a:t>
            </a:r>
            <a:r>
              <a:rPr lang="ar-DZ" sz="4000" b="1" dirty="0" smtClean="0">
                <a:latin typeface="Times New Roman" pitchFamily="18" charset="0"/>
              </a:rPr>
              <a:t>إشراف الأستاذ:</a:t>
            </a:r>
            <a:r>
              <a:rPr lang="ar-DZ" sz="4000" dirty="0" smtClean="0">
                <a:latin typeface="Times New Roman" pitchFamily="18" charset="0"/>
              </a:rPr>
              <a:t> </a:t>
            </a:r>
            <a:r>
              <a:rPr lang="ar-DZ" sz="4000" b="1" dirty="0" err="1" smtClean="0">
                <a:latin typeface="Times New Roman" pitchFamily="18" charset="0"/>
              </a:rPr>
              <a:t>د</a:t>
            </a:r>
            <a:r>
              <a:rPr lang="ar-DZ" sz="4000" b="1" dirty="0" smtClean="0">
                <a:latin typeface="Times New Roman" pitchFamily="18" charset="0"/>
              </a:rPr>
              <a:t>.عبد الله </a:t>
            </a:r>
            <a:r>
              <a:rPr lang="ar-DZ" sz="4000" b="1" dirty="0" err="1" smtClean="0">
                <a:latin typeface="Times New Roman" pitchFamily="18" charset="0"/>
              </a:rPr>
              <a:t>لبوز</a:t>
            </a:r>
            <a:endParaRPr lang="fr-FR" sz="4000" dirty="0"/>
          </a:p>
        </p:txBody>
      </p:sp>
      <p:sp>
        <p:nvSpPr>
          <p:cNvPr id="9" name="مستطيل 8"/>
          <p:cNvSpPr/>
          <p:nvPr/>
        </p:nvSpPr>
        <p:spPr>
          <a:xfrm>
            <a:off x="8335121" y="7677198"/>
            <a:ext cx="21479715" cy="769441"/>
          </a:xfrm>
          <a:prstGeom prst="rect">
            <a:avLst/>
          </a:prstGeom>
        </p:spPr>
        <p:txBody>
          <a:bodyPr wrap="square">
            <a:spAutoFit/>
          </a:bodyPr>
          <a:lstStyle/>
          <a:p>
            <a:pPr algn="r" rtl="1"/>
            <a:r>
              <a:rPr lang="ar-DZ" sz="4400" b="1" u="sng" dirty="0" smtClean="0"/>
              <a:t>تحديد </a:t>
            </a:r>
            <a:r>
              <a:rPr lang="ar-DZ" sz="4400" b="1" u="sng" dirty="0" err="1" smtClean="0"/>
              <a:t>الاشكالية</a:t>
            </a:r>
            <a:r>
              <a:rPr lang="fr-FR" sz="4400" b="1" dirty="0" smtClean="0"/>
              <a:t>: </a:t>
            </a:r>
            <a:endParaRPr lang="fr-FR" sz="4400" dirty="0"/>
          </a:p>
        </p:txBody>
      </p:sp>
      <p:sp>
        <p:nvSpPr>
          <p:cNvPr id="10" name="مستطيل مستدير الزوايا 9"/>
          <p:cNvSpPr/>
          <p:nvPr/>
        </p:nvSpPr>
        <p:spPr>
          <a:xfrm>
            <a:off x="16264739" y="8670836"/>
            <a:ext cx="13978724" cy="7786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4000" b="1" dirty="0" smtClean="0"/>
              <a:t>لقد أدركت جميع الدول والمجتمعات أهمية المعلومات كمورد استراتيجي وحيوي في آن واحد لا يقل أهمية عن الموارد الأخرى،حيث أصبح مجتمع المعلومات </a:t>
            </a:r>
          </a:p>
          <a:p>
            <a:pPr algn="r" rtl="1"/>
            <a:r>
              <a:rPr lang="ar-DZ" sz="4000" b="1" dirty="0" smtClean="0"/>
              <a:t>بديلا عن المجتمع الصناعي.</a:t>
            </a:r>
          </a:p>
          <a:p>
            <a:pPr algn="r" rtl="1"/>
            <a:r>
              <a:rPr lang="ar-DZ" sz="4000" b="1" dirty="0" smtClean="0"/>
              <a:t>فالعالم اليوم يواجه تدفقا هائلا هائلا وثورة معلوماتية شاملة ساهمت في نمو وتطور العلاقات والتبادلات التجارية ،وهو ماتمخض عنه ميلاد نمط  حديث من المبادلات التجارية التي تتم عبر وسيط الكتلروني ومن خلال ما سبق ذكره نطرح التساؤل التالي:</a:t>
            </a:r>
          </a:p>
          <a:p>
            <a:pPr algn="r" rtl="1"/>
            <a:r>
              <a:rPr lang="ar-DZ" sz="4000" b="1" dirty="0" smtClean="0"/>
              <a:t>       ما مدى اعتماد الجزائر للتجارة الالكترونية؟</a:t>
            </a:r>
            <a:endParaRPr lang="fr-FR" sz="4000" b="1" dirty="0"/>
          </a:p>
        </p:txBody>
      </p:sp>
      <p:sp>
        <p:nvSpPr>
          <p:cNvPr id="11" name="مستطيل 10"/>
          <p:cNvSpPr/>
          <p:nvPr/>
        </p:nvSpPr>
        <p:spPr>
          <a:xfrm>
            <a:off x="16336177" y="16610053"/>
            <a:ext cx="13907286" cy="769441"/>
          </a:xfrm>
          <a:prstGeom prst="rect">
            <a:avLst/>
          </a:prstGeom>
        </p:spPr>
        <p:txBody>
          <a:bodyPr wrap="square">
            <a:spAutoFit/>
          </a:bodyPr>
          <a:lstStyle/>
          <a:p>
            <a:pPr algn="r" rtl="1">
              <a:buFont typeface="Arial" pitchFamily="34" charset="0"/>
              <a:buNone/>
              <a:defRPr/>
            </a:pPr>
            <a:r>
              <a:rPr lang="ar-DZ" sz="4400" b="1" u="sng" dirty="0" smtClean="0"/>
              <a:t>التساؤلات الفرعية</a:t>
            </a:r>
            <a:r>
              <a:rPr lang="ar-DZ" sz="4000" b="1" u="sng" dirty="0" smtClean="0"/>
              <a:t> </a:t>
            </a:r>
            <a:r>
              <a:rPr lang="fr-FR" sz="4000" b="1" u="sng" dirty="0" smtClean="0"/>
              <a:t>:</a:t>
            </a:r>
            <a:endParaRPr lang="en-US" sz="8800" dirty="0" smtClean="0"/>
          </a:p>
        </p:txBody>
      </p:sp>
      <p:sp>
        <p:nvSpPr>
          <p:cNvPr id="12" name="مستطيل مستدير الزوايا 11"/>
          <p:cNvSpPr/>
          <p:nvPr/>
        </p:nvSpPr>
        <p:spPr>
          <a:xfrm>
            <a:off x="16479053" y="17814900"/>
            <a:ext cx="13764410" cy="53578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4000" b="1" dirty="0" smtClean="0"/>
              <a:t>1.ماذا يمكن أن تقدمه تكنولوجيا المعلومات والاتصالات في المجال التجاري؟</a:t>
            </a:r>
          </a:p>
          <a:p>
            <a:pPr algn="r" rtl="1"/>
            <a:r>
              <a:rPr lang="ar-DZ" sz="4000" b="1" dirty="0" smtClean="0"/>
              <a:t>2.ماذا نقصد بالتجارة الالكترونية؟</a:t>
            </a:r>
          </a:p>
          <a:p>
            <a:pPr algn="r" rtl="1"/>
            <a:r>
              <a:rPr lang="ar-DZ" sz="4000" b="1" dirty="0" smtClean="0"/>
              <a:t>3.ما استجابة الجزائر لتكنولوجيا الإعلام والاتصال؟</a:t>
            </a:r>
          </a:p>
          <a:p>
            <a:pPr algn="r" rtl="1"/>
            <a:r>
              <a:rPr lang="ar-DZ" sz="4000" b="1" dirty="0" smtClean="0"/>
              <a:t>4.ما هو واقع التجارة الالكترونية في الجزائر؟</a:t>
            </a:r>
          </a:p>
          <a:p>
            <a:pPr algn="r" rtl="1"/>
            <a:r>
              <a:rPr lang="ar-DZ" sz="4000" b="1" dirty="0" smtClean="0"/>
              <a:t>5.ما هي حظوظ الجزائر في التطور المستقبلي للتجارة الالكترونية؟</a:t>
            </a:r>
            <a:endParaRPr lang="fr-FR" sz="4000" b="1" dirty="0"/>
          </a:p>
        </p:txBody>
      </p:sp>
      <p:sp>
        <p:nvSpPr>
          <p:cNvPr id="13" name="مستطيل 12"/>
          <p:cNvSpPr/>
          <p:nvPr/>
        </p:nvSpPr>
        <p:spPr>
          <a:xfrm>
            <a:off x="15407484" y="23315626"/>
            <a:ext cx="14835979" cy="769441"/>
          </a:xfrm>
          <a:prstGeom prst="rect">
            <a:avLst/>
          </a:prstGeom>
        </p:spPr>
        <p:txBody>
          <a:bodyPr wrap="square">
            <a:spAutoFit/>
          </a:bodyPr>
          <a:lstStyle/>
          <a:p>
            <a:pPr algn="r" rtl="1">
              <a:buFont typeface="Arial" pitchFamily="34" charset="0"/>
              <a:buNone/>
              <a:defRPr/>
            </a:pPr>
            <a:r>
              <a:rPr lang="ar-DZ" sz="4400" b="1" u="sng" dirty="0" smtClean="0"/>
              <a:t>الفرضيات</a:t>
            </a:r>
            <a:r>
              <a:rPr lang="fr-FR" sz="4400" b="1" u="sng" dirty="0" smtClean="0"/>
              <a:t>: </a:t>
            </a:r>
            <a:r>
              <a:rPr lang="ar-DZ" sz="4400" b="1" dirty="0" smtClean="0"/>
              <a:t> </a:t>
            </a:r>
            <a:r>
              <a:rPr lang="ar-DZ" sz="4000" b="1" dirty="0" smtClean="0"/>
              <a:t>                      </a:t>
            </a:r>
            <a:endParaRPr lang="en-US" sz="4000" dirty="0" smtClean="0"/>
          </a:p>
        </p:txBody>
      </p:sp>
      <p:sp>
        <p:nvSpPr>
          <p:cNvPr id="14" name="مستطيل مستدير الزوايا 13"/>
          <p:cNvSpPr/>
          <p:nvPr/>
        </p:nvSpPr>
        <p:spPr>
          <a:xfrm>
            <a:off x="16979119" y="24744386"/>
            <a:ext cx="13264344" cy="85011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4000" dirty="0" smtClean="0"/>
              <a:t>1</a:t>
            </a:r>
            <a:r>
              <a:rPr lang="ar-DZ" sz="4400" dirty="0" smtClean="0"/>
              <a:t>.تعتبر تكنولوجيا الاتصال الحديثة ركيزة التجارة الالكترونية.</a:t>
            </a:r>
          </a:p>
          <a:p>
            <a:pPr algn="r" rtl="1"/>
            <a:r>
              <a:rPr lang="ar-DZ" sz="4400" dirty="0" smtClean="0"/>
              <a:t>2.التجارة الالكترونية هي ظاهرة حديثة يصعب تحديد مجالها الجغرافي والسياسي،وهي تعني بعملية تبادل المنتجات والخدمات من خلال شبكة اتصالات من ضمنها الأنترنت.</a:t>
            </a:r>
          </a:p>
          <a:p>
            <a:pPr algn="r" rtl="1"/>
            <a:r>
              <a:rPr lang="ar-DZ" sz="4400" dirty="0" smtClean="0"/>
              <a:t>3.تسعى الجزائر إلى مواكبة مختلف التطورات التكنولوجية إلا أنها تحتل موقعا ضعيفا في مجال تطبيق تقنيات المعلومات والاتصالات.</a:t>
            </a:r>
          </a:p>
          <a:p>
            <a:pPr algn="r" rtl="1"/>
            <a:r>
              <a:rPr lang="ar-DZ" sz="4400" dirty="0" smtClean="0"/>
              <a:t>4.لا تزال التجارة الالكترونية شبه غائبة عن الجزائر لعدم توفر مقوماتها الأساسية ولغياب الوعي بأهميتها.</a:t>
            </a:r>
          </a:p>
          <a:p>
            <a:pPr algn="r" rtl="1"/>
            <a:r>
              <a:rPr lang="ar-DZ" sz="4400" dirty="0" smtClean="0"/>
              <a:t>5.</a:t>
            </a:r>
            <a:r>
              <a:rPr lang="ar-DZ" sz="4400" dirty="0" err="1" smtClean="0"/>
              <a:t>امكانيات</a:t>
            </a:r>
            <a:r>
              <a:rPr lang="ar-DZ" sz="4400" dirty="0" smtClean="0"/>
              <a:t> كبيرة متاحة للجزائر لتطوير التجارة الالكترونية والاستفادة من مزاياها،فيما لو تم اتخاذ الإجراءات المناسبة وتوفير المتطلبات اللازمة لاستخدامها وتوسيع انتشارها</a:t>
            </a:r>
            <a:r>
              <a:rPr lang="ar-DZ" sz="4000" dirty="0" smtClean="0"/>
              <a:t>.</a:t>
            </a:r>
            <a:endParaRPr lang="fr-FR" sz="4000" dirty="0"/>
          </a:p>
        </p:txBody>
      </p:sp>
      <p:sp>
        <p:nvSpPr>
          <p:cNvPr id="15" name="مستطيل 14"/>
          <p:cNvSpPr/>
          <p:nvPr/>
        </p:nvSpPr>
        <p:spPr>
          <a:xfrm>
            <a:off x="10014438" y="7313514"/>
            <a:ext cx="2863284" cy="769441"/>
          </a:xfrm>
          <a:prstGeom prst="rect">
            <a:avLst/>
          </a:prstGeom>
        </p:spPr>
        <p:txBody>
          <a:bodyPr wrap="none">
            <a:spAutoFit/>
          </a:bodyPr>
          <a:lstStyle/>
          <a:p>
            <a:pPr algn="r" rtl="1">
              <a:buFont typeface="Arial" pitchFamily="34" charset="0"/>
              <a:buNone/>
              <a:defRPr/>
            </a:pPr>
            <a:r>
              <a:rPr lang="ar-DZ" sz="4400" b="1" u="sng" dirty="0" smtClean="0"/>
              <a:t>أهداف الدراسة</a:t>
            </a:r>
            <a:endParaRPr lang="en-US" sz="9600" dirty="0" smtClean="0"/>
          </a:p>
        </p:txBody>
      </p:sp>
      <p:sp>
        <p:nvSpPr>
          <p:cNvPr id="16" name="مستطيل مستدير الزوايا 15"/>
          <p:cNvSpPr/>
          <p:nvPr/>
        </p:nvSpPr>
        <p:spPr>
          <a:xfrm>
            <a:off x="0" y="8456522"/>
            <a:ext cx="14121600" cy="8858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4000" b="1" dirty="0" smtClean="0"/>
              <a:t>1.التطلع على تكنولوجيا المعلومات والاتصالات،وتوضيح تأثيرها على المجال التجاري.</a:t>
            </a:r>
          </a:p>
          <a:p>
            <a:pPr algn="r" rtl="1"/>
            <a:r>
              <a:rPr lang="ar-DZ" sz="4000" b="1" dirty="0" smtClean="0"/>
              <a:t>2.معرفة التيار الذي شغل كل عقول العالم والمسمى بالتجارة الالكترونية.</a:t>
            </a:r>
          </a:p>
          <a:p>
            <a:pPr algn="r" rtl="1"/>
            <a:r>
              <a:rPr lang="ar-DZ" sz="4000" b="1" dirty="0" smtClean="0"/>
              <a:t>3.</a:t>
            </a:r>
            <a:r>
              <a:rPr lang="ar-DZ" sz="4000" b="1" dirty="0" err="1" smtClean="0"/>
              <a:t>ايضاح</a:t>
            </a:r>
            <a:r>
              <a:rPr lang="ar-DZ" sz="4000" b="1" dirty="0" smtClean="0"/>
              <a:t> الصورة المتعلقة بمكانة التجارة الالكترونية في العالم عامة والعالم العربي خاصة،واستعراض بعض المجهودات الخاصة بتأهيل المجتمعات لتصبح قادرة على التعامل مع التجارة الالكترونية،وهذا بغية استخلاص العبر من التجارب الناجحة.</a:t>
            </a:r>
          </a:p>
          <a:p>
            <a:pPr algn="r" rtl="1"/>
            <a:r>
              <a:rPr lang="ar-DZ" sz="4000" b="1" dirty="0" smtClean="0"/>
              <a:t>4.تسليط الضوء على واقع التجارة الالكترونية في الجزائر،والكشف عن أهم التحديات والعقبات التي تحول دون تطورها.</a:t>
            </a:r>
          </a:p>
          <a:p>
            <a:pPr algn="r" rtl="1"/>
            <a:r>
              <a:rPr lang="ar-DZ" sz="4000" b="1" dirty="0" smtClean="0"/>
              <a:t>5.عرض بعض السبل الكفيلة بالنهوض بهذا النشاط التجاري والحديث في الجزائر.</a:t>
            </a:r>
          </a:p>
        </p:txBody>
      </p:sp>
      <p:sp>
        <p:nvSpPr>
          <p:cNvPr id="18" name="مستطيل 17"/>
          <p:cNvSpPr/>
          <p:nvPr/>
        </p:nvSpPr>
        <p:spPr>
          <a:xfrm>
            <a:off x="0" y="18172090"/>
            <a:ext cx="13835847" cy="769441"/>
          </a:xfrm>
          <a:prstGeom prst="rect">
            <a:avLst/>
          </a:prstGeom>
        </p:spPr>
        <p:txBody>
          <a:bodyPr wrap="square">
            <a:spAutoFit/>
          </a:bodyPr>
          <a:lstStyle/>
          <a:p>
            <a:pPr algn="r" rtl="1">
              <a:defRPr/>
            </a:pPr>
            <a:r>
              <a:rPr lang="ar-SA" sz="4400" b="1" u="sng" dirty="0" smtClean="0">
                <a:latin typeface="Arial" pitchFamily="34" charset="0"/>
                <a:cs typeface="Arial" pitchFamily="34" charset="0"/>
              </a:rPr>
              <a:t>منهج الدراسة  </a:t>
            </a:r>
            <a:r>
              <a:rPr lang="fr-FR" sz="4400" b="1" dirty="0" smtClean="0">
                <a:latin typeface="Arial" pitchFamily="34" charset="0"/>
                <a:cs typeface="Arial" pitchFamily="34" charset="0"/>
              </a:rPr>
              <a:t> : </a:t>
            </a:r>
            <a:endParaRPr lang="en-US" sz="4400" dirty="0" smtClean="0">
              <a:latin typeface="Arial" pitchFamily="34" charset="0"/>
              <a:cs typeface="Arial" pitchFamily="34" charset="0"/>
            </a:endParaRPr>
          </a:p>
        </p:txBody>
      </p:sp>
      <p:sp>
        <p:nvSpPr>
          <p:cNvPr id="19" name="مستطيل مستدير الزوايا 18"/>
          <p:cNvSpPr/>
          <p:nvPr/>
        </p:nvSpPr>
        <p:spPr>
          <a:xfrm>
            <a:off x="0" y="19029346"/>
            <a:ext cx="13978723" cy="2857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defRPr/>
            </a:pPr>
            <a:r>
              <a:rPr lang="ar-DZ" sz="4000" b="1" dirty="0" smtClean="0"/>
              <a:t>المنهج الوصفي </a:t>
            </a:r>
          </a:p>
          <a:p>
            <a:pPr algn="r" rtl="1">
              <a:defRPr/>
            </a:pPr>
            <a:r>
              <a:rPr lang="ar-DZ" sz="4000" b="1" dirty="0" smtClean="0"/>
              <a:t>نمط دراسة حالة.</a:t>
            </a:r>
            <a:endParaRPr lang="fr-FR" sz="4000" b="1" dirty="0"/>
          </a:p>
        </p:txBody>
      </p:sp>
      <p:sp>
        <p:nvSpPr>
          <p:cNvPr id="20" name="مستطيل 19"/>
          <p:cNvSpPr/>
          <p:nvPr/>
        </p:nvSpPr>
        <p:spPr>
          <a:xfrm>
            <a:off x="10909188" y="22107674"/>
            <a:ext cx="2751074" cy="769441"/>
          </a:xfrm>
          <a:prstGeom prst="rect">
            <a:avLst/>
          </a:prstGeom>
        </p:spPr>
        <p:txBody>
          <a:bodyPr wrap="none">
            <a:spAutoFit/>
          </a:bodyPr>
          <a:lstStyle/>
          <a:p>
            <a:pPr algn="r" rtl="1"/>
            <a:r>
              <a:rPr lang="ar-DZ" sz="4400" b="1" u="sng" dirty="0" smtClean="0">
                <a:latin typeface="Arial" pitchFamily="34" charset="0"/>
                <a:cs typeface="Arial" pitchFamily="34" charset="0"/>
              </a:rPr>
              <a:t>مجتمع البحث </a:t>
            </a:r>
            <a:endParaRPr lang="fr-FR" sz="4400" dirty="0"/>
          </a:p>
        </p:txBody>
      </p:sp>
      <p:sp>
        <p:nvSpPr>
          <p:cNvPr id="21" name="مستطيل 20"/>
          <p:cNvSpPr/>
          <p:nvPr/>
        </p:nvSpPr>
        <p:spPr>
          <a:xfrm>
            <a:off x="9835319" y="24672948"/>
            <a:ext cx="3806476" cy="769441"/>
          </a:xfrm>
          <a:prstGeom prst="rect">
            <a:avLst/>
          </a:prstGeom>
        </p:spPr>
        <p:txBody>
          <a:bodyPr wrap="square">
            <a:spAutoFit/>
          </a:bodyPr>
          <a:lstStyle/>
          <a:p>
            <a:pPr algn="r" rtl="1"/>
            <a:r>
              <a:rPr lang="ar-SA" sz="4400" b="1" u="sng" dirty="0" smtClean="0">
                <a:latin typeface="Arial" pitchFamily="34" charset="0"/>
                <a:cs typeface="Arial" pitchFamily="34" charset="0"/>
              </a:rPr>
              <a:t>أدوات جمع البيانات</a:t>
            </a:r>
            <a:endParaRPr lang="fr-FR" sz="8800" dirty="0"/>
          </a:p>
        </p:txBody>
      </p:sp>
      <p:sp>
        <p:nvSpPr>
          <p:cNvPr id="22" name="مستطيل مستدير الزوايا 21"/>
          <p:cNvSpPr/>
          <p:nvPr/>
        </p:nvSpPr>
        <p:spPr>
          <a:xfrm>
            <a:off x="0" y="23101312"/>
            <a:ext cx="13978723" cy="12144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ar-DZ" sz="4000" b="1" dirty="0" smtClean="0"/>
              <a:t>دراسة حالة مؤسسة</a:t>
            </a:r>
            <a:endParaRPr lang="fr-FR" sz="4000" b="1" dirty="0"/>
          </a:p>
        </p:txBody>
      </p:sp>
      <p:sp>
        <p:nvSpPr>
          <p:cNvPr id="23" name="مستطيل مستدير الزوايا 22"/>
          <p:cNvSpPr/>
          <p:nvPr/>
        </p:nvSpPr>
        <p:spPr>
          <a:xfrm>
            <a:off x="0" y="25887394"/>
            <a:ext cx="14693103" cy="3000396"/>
          </a:xfrm>
          <a:prstGeom prst="roundRect">
            <a:avLst>
              <a:gd name="adj" fmla="val 120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fr-FR" dirty="0"/>
          </a:p>
        </p:txBody>
      </p:sp>
      <p:sp>
        <p:nvSpPr>
          <p:cNvPr id="1032" name="Rectangle 8"/>
          <p:cNvSpPr>
            <a:spLocks noChangeArrowheads="1"/>
          </p:cNvSpPr>
          <p:nvPr/>
        </p:nvSpPr>
        <p:spPr bwMode="auto">
          <a:xfrm>
            <a:off x="1334197" y="26458898"/>
            <a:ext cx="13192906" cy="19389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4000" b="1" i="0" u="none" strike="noStrike" cap="none" normalizeH="0" baseline="0" dirty="0" smtClean="0">
                <a:ln>
                  <a:noFill/>
                </a:ln>
                <a:solidFill>
                  <a:srgbClr val="000000"/>
                </a:solidFill>
                <a:effectLst/>
                <a:latin typeface="Helvetica"/>
                <a:ea typeface="Times New Roman" pitchFamily="18" charset="0"/>
                <a:cs typeface="Arial" pitchFamily="34" charset="0"/>
              </a:rPr>
              <a:t> </a:t>
            </a:r>
            <a:r>
              <a:rPr kumimoji="0" lang="ar-SA" sz="4000" b="1" i="0" u="none" strike="noStrike" cap="none" normalizeH="0" baseline="0" dirty="0" smtClean="0">
                <a:ln>
                  <a:noFill/>
                </a:ln>
                <a:solidFill>
                  <a:schemeClr val="bg1"/>
                </a:solidFill>
                <a:effectLst/>
                <a:latin typeface="Helvetica"/>
                <a:ea typeface="Times New Roman" pitchFamily="18" charset="0"/>
                <a:cs typeface="Arial" pitchFamily="34" charset="0"/>
              </a:rPr>
              <a:t>ارتأيت </a:t>
            </a:r>
            <a:r>
              <a:rPr kumimoji="0" lang="ar-DZ" sz="4000" b="1" i="0" u="none" strike="noStrike" cap="none" normalizeH="0" baseline="0" dirty="0" smtClean="0">
                <a:ln>
                  <a:noFill/>
                </a:ln>
                <a:solidFill>
                  <a:schemeClr val="bg1"/>
                </a:solidFill>
                <a:effectLst/>
                <a:latin typeface="Helvetica"/>
                <a:ea typeface="Times New Roman" pitchFamily="18" charset="0"/>
                <a:cs typeface="Arial" pitchFamily="34" charset="0"/>
              </a:rPr>
              <a:t>ا</a:t>
            </a:r>
            <a:r>
              <a:rPr kumimoji="0" lang="ar-SA" sz="4000" b="1" i="0" u="none" strike="noStrike" cap="none" normalizeH="0" baseline="0" dirty="0" smtClean="0">
                <a:ln>
                  <a:noFill/>
                </a:ln>
                <a:solidFill>
                  <a:schemeClr val="bg1"/>
                </a:solidFill>
                <a:effectLst/>
                <a:latin typeface="Helvetica"/>
                <a:ea typeface="Times New Roman" pitchFamily="18" charset="0"/>
                <a:cs typeface="Arial" pitchFamily="34" charset="0"/>
              </a:rPr>
              <a:t>ستخدم أكثر من أداة واحدة في البحث وفقا لمبدأ المرونة المنهجية على اعتبار أن كل أداة بمثابة ضابط لما تصل إليه الأداة الأخرى من بيانات </a:t>
            </a:r>
            <a:r>
              <a:rPr kumimoji="0" lang="ar-SA" sz="4000" b="1" i="0" u="none" strike="noStrike" cap="none" normalizeH="0" baseline="0" dirty="0" err="1" smtClean="0">
                <a:ln>
                  <a:noFill/>
                </a:ln>
                <a:solidFill>
                  <a:schemeClr val="bg1"/>
                </a:solidFill>
                <a:effectLst/>
                <a:latin typeface="Helvetica"/>
                <a:ea typeface="Times New Roman" pitchFamily="18" charset="0"/>
                <a:cs typeface="Arial" pitchFamily="34" charset="0"/>
              </a:rPr>
              <a:t>و</a:t>
            </a:r>
            <a:r>
              <a:rPr kumimoji="0" lang="ar-SA" sz="4000" b="1" i="0" u="none" strike="noStrike" cap="none" normalizeH="0" baseline="0" dirty="0" smtClean="0">
                <a:ln>
                  <a:noFill/>
                </a:ln>
                <a:solidFill>
                  <a:schemeClr val="bg1"/>
                </a:solidFill>
                <a:effectLst/>
                <a:latin typeface="Helvetica"/>
                <a:ea typeface="Times New Roman" pitchFamily="18" charset="0"/>
                <a:cs typeface="Arial" pitchFamily="34" charset="0"/>
              </a:rPr>
              <a:t> معلومات كالمقابلة </a:t>
            </a:r>
            <a:r>
              <a:rPr kumimoji="0" lang="ar-SA" sz="4000" b="1" i="0" u="none" strike="noStrike" cap="none" normalizeH="0" baseline="0" dirty="0" err="1" smtClean="0">
                <a:ln>
                  <a:noFill/>
                </a:ln>
                <a:solidFill>
                  <a:schemeClr val="bg1"/>
                </a:solidFill>
                <a:effectLst/>
                <a:latin typeface="Helvetica"/>
                <a:ea typeface="Times New Roman" pitchFamily="18" charset="0"/>
                <a:cs typeface="Arial" pitchFamily="34" charset="0"/>
              </a:rPr>
              <a:t>و</a:t>
            </a:r>
            <a:r>
              <a:rPr kumimoji="0" lang="ar-SA" sz="4000" b="1" i="0" u="none" strike="noStrike" cap="none" normalizeH="0" baseline="0" dirty="0" smtClean="0">
                <a:ln>
                  <a:noFill/>
                </a:ln>
                <a:solidFill>
                  <a:schemeClr val="bg1"/>
                </a:solidFill>
                <a:effectLst/>
                <a:latin typeface="Helvetica"/>
                <a:ea typeface="Times New Roman" pitchFamily="18" charset="0"/>
                <a:cs typeface="Arial" pitchFamily="34" charset="0"/>
              </a:rPr>
              <a:t> استمارة الاستبيان</a:t>
            </a:r>
            <a:endParaRPr kumimoji="0" lang="ar-SA" sz="5400" b="1" i="0" u="none" strike="noStrike" cap="none" normalizeH="0" baseline="0" dirty="0" smtClean="0">
              <a:ln>
                <a:noFill/>
              </a:ln>
              <a:solidFill>
                <a:schemeClr val="bg1"/>
              </a:solidFill>
              <a:effectLst/>
              <a:latin typeface="Arial" pitchFamily="34" charset="0"/>
              <a:cs typeface="Arial" pitchFamily="34" charset="0"/>
            </a:endParaRPr>
          </a:p>
        </p:txBody>
      </p:sp>
      <p:sp>
        <p:nvSpPr>
          <p:cNvPr id="33" name="مستطيل 32"/>
          <p:cNvSpPr/>
          <p:nvPr/>
        </p:nvSpPr>
        <p:spPr>
          <a:xfrm>
            <a:off x="10511238" y="29244980"/>
            <a:ext cx="3695242" cy="769441"/>
          </a:xfrm>
          <a:prstGeom prst="rect">
            <a:avLst/>
          </a:prstGeom>
        </p:spPr>
        <p:txBody>
          <a:bodyPr wrap="none">
            <a:spAutoFit/>
          </a:bodyPr>
          <a:lstStyle/>
          <a:p>
            <a:pPr algn="r" rtl="1">
              <a:defRPr/>
            </a:pPr>
            <a:r>
              <a:rPr lang="ar-DZ" sz="4400" b="1" u="sng" dirty="0" smtClean="0"/>
              <a:t>الجانب التطبيقي : </a:t>
            </a:r>
            <a:r>
              <a:rPr lang="fr-FR" sz="4400" b="1" u="sng" dirty="0" smtClean="0"/>
              <a:t> </a:t>
            </a:r>
            <a:endParaRPr lang="en-US" sz="4400" dirty="0"/>
          </a:p>
        </p:txBody>
      </p:sp>
      <p:sp>
        <p:nvSpPr>
          <p:cNvPr id="34" name="مستطيل مستدير الزوايا 33"/>
          <p:cNvSpPr/>
          <p:nvPr/>
        </p:nvSpPr>
        <p:spPr>
          <a:xfrm>
            <a:off x="0" y="30102236"/>
            <a:ext cx="14693103" cy="2857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defRPr/>
            </a:pPr>
            <a:r>
              <a:rPr lang="ar-DZ" sz="4400" dirty="0" smtClean="0"/>
              <a:t>قمت لحد الآن بإجراء دراسة استطلاعية أولية في المؤسسات الاقتصادية من أجل معرفة التعاملات التجارية المستخدمة في المؤسسة بالإضافة إلى ذلك إجراء مقابلات في المؤسسات ، وكذا تصميم استمارة الاستبيان فهذه الدراسة الأولية تعد نقطة انطلاق في البحث العلمي .</a:t>
            </a:r>
            <a:endParaRPr lang="fr-FR" sz="4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446</TotalTime>
  <Words>395</Words>
  <Application>Microsoft Office PowerPoint</Application>
  <PresentationFormat>مخصص</PresentationFormat>
  <Paragraphs>34</Paragraphs>
  <Slides>1</Slides>
  <Notes>0</Notes>
  <HiddenSlides>0</HiddenSlides>
  <MMClips>0</MMClips>
  <ScaleCrop>false</ScaleCrop>
  <HeadingPairs>
    <vt:vector size="4" baseType="variant">
      <vt:variant>
        <vt:lpstr>سمة</vt:lpstr>
      </vt:variant>
      <vt:variant>
        <vt:i4>1</vt:i4>
      </vt:variant>
      <vt:variant>
        <vt:lpstr>عناوين الشرائح</vt:lpstr>
      </vt:variant>
      <vt:variant>
        <vt:i4>1</vt:i4>
      </vt:variant>
    </vt:vector>
  </HeadingPairs>
  <TitlesOfParts>
    <vt:vector size="2" baseType="lpstr">
      <vt:lpstr>سمة Office</vt:lpstr>
      <vt:lpstr>الشريحة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poste</dc:creator>
  <cp:lastModifiedBy>poste</cp:lastModifiedBy>
  <cp:revision>36</cp:revision>
  <dcterms:created xsi:type="dcterms:W3CDTF">2015-03-03T11:47:48Z</dcterms:created>
  <dcterms:modified xsi:type="dcterms:W3CDTF">2015-03-04T08:36:32Z</dcterms:modified>
</cp:coreProperties>
</file>