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416" r:id="rId1"/>
  </p:sldMasterIdLst>
  <p:notesMasterIdLst>
    <p:notesMasterId r:id="rId4"/>
  </p:notesMasterIdLst>
  <p:sldIdLst>
    <p:sldId id="257" r:id="rId2"/>
    <p:sldId id="258" r:id="rId3"/>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2B8BE"/>
    <a:srgbClr val="F8B2C1"/>
    <a:srgbClr val="EBC8C7"/>
    <a:srgbClr val="1DF10D"/>
    <a:srgbClr val="8EE48A"/>
    <a:srgbClr val="D9218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4624" autoAdjust="0"/>
  </p:normalViewPr>
  <p:slideViewPr>
    <p:cSldViewPr>
      <p:cViewPr>
        <p:scale>
          <a:sx n="40" d="100"/>
          <a:sy n="40" d="100"/>
        </p:scale>
        <p:origin x="-258" y="7254"/>
      </p:cViewPr>
      <p:guideLst>
        <p:guide orient="horz" pos="13483"/>
        <p:guide pos="953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25/02/2015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a:t>
            </a:fld>
            <a:endParaRPr lang="fr-FR" dirty="0"/>
          </a:p>
        </p:txBody>
      </p:sp>
    </p:spTree>
    <p:extLst>
      <p:ext uri="{BB962C8B-B14F-4D97-AF65-F5344CB8AC3E}">
        <p14:creationId xmlns="" xmlns:p14="http://schemas.microsoft.com/office/powerpoint/2010/main"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fr-FR" dirty="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25/02/2015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3999" y="1714326"/>
            <a:ext cx="27251978" cy="7134754"/>
          </a:xfrm>
          <a:prstGeom prst="rect">
            <a:avLst/>
          </a:prstGeom>
        </p:spPr>
        <p:txBody>
          <a:bodyPr vert="horz" lIns="417643" tIns="208822" rIns="417643" bIns="208822"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988659"/>
            <a:ext cx="27251978" cy="28251648"/>
          </a:xfrm>
          <a:prstGeom prst="rect">
            <a:avLst/>
          </a:prstGeom>
        </p:spPr>
        <p:txBody>
          <a:bodyPr vert="horz" lIns="417643" tIns="208822" rIns="417643" bIns="20882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3999" y="39677164"/>
            <a:ext cx="7065328" cy="2279158"/>
          </a:xfrm>
          <a:prstGeom prst="rect">
            <a:avLst/>
          </a:prstGeom>
        </p:spPr>
        <p:txBody>
          <a:bodyPr vert="horz" lIns="417643" tIns="208822" rIns="417643" bIns="208822" rtlCol="0" anchor="ctr"/>
          <a:lstStyle>
            <a:lvl1pPr algn="l">
              <a:defRPr sz="5500">
                <a:solidFill>
                  <a:schemeClr val="tx1">
                    <a:tint val="75000"/>
                  </a:schemeClr>
                </a:solidFill>
              </a:defRPr>
            </a:lvl1pPr>
          </a:lstStyle>
          <a:p>
            <a:fld id="{0E2D41F3-63E2-42DC-80DB-53298152A99F}" type="datetimeFigureOut">
              <a:rPr lang="fr-FR" smtClean="0"/>
              <a:pPr/>
              <a:t>25/02/2015</a:t>
            </a:fld>
            <a:endParaRPr lang="fr-FR" dirty="0"/>
          </a:p>
        </p:txBody>
      </p:sp>
      <p:sp>
        <p:nvSpPr>
          <p:cNvPr id="5" name="Espace réservé du pied de page 4"/>
          <p:cNvSpPr>
            <a:spLocks noGrp="1"/>
          </p:cNvSpPr>
          <p:nvPr>
            <p:ph type="ftr" sz="quarter" idx="3"/>
          </p:nvPr>
        </p:nvSpPr>
        <p:spPr>
          <a:xfrm>
            <a:off x="10345658" y="39677164"/>
            <a:ext cx="9588659" cy="2279158"/>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21700649" y="39677164"/>
            <a:ext cx="7065328" cy="2279158"/>
          </a:xfrm>
          <a:prstGeom prst="rect">
            <a:avLst/>
          </a:prstGeom>
        </p:spPr>
        <p:txBody>
          <a:bodyPr vert="horz" lIns="417643" tIns="208822" rIns="417643" bIns="208822" rtlCol="0" anchor="ctr"/>
          <a:lstStyle>
            <a:lvl1pPr algn="r">
              <a:defRPr sz="5500">
                <a:solidFill>
                  <a:schemeClr val="tx1">
                    <a:tint val="75000"/>
                  </a:schemeClr>
                </a:solidFill>
              </a:defRPr>
            </a:lvl1pPr>
          </a:lstStyle>
          <a:p>
            <a:fld id="{28767CC9-E82E-4B5D-91D0-F62D7CD668E4}" type="slidenum">
              <a:rPr lang="fr-FR" smtClean="0"/>
              <a:pPr/>
              <a:t>‹#›</a:t>
            </a:fld>
            <a:endParaRPr lang="fr-FR" dirty="0"/>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icture 7"/>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566767" y="38807997"/>
            <a:ext cx="4357718" cy="4000528"/>
          </a:xfrm>
          <a:prstGeom prst="rect">
            <a:avLst/>
          </a:prstGeom>
          <a:noFill/>
          <a:extLst>
            <a:ext uri="{909E8E84-426E-40DD-AFC4-6F175D3DCCD1}">
              <a14:hiddenFill xmlns="" xmlns:a14="http://schemas.microsoft.com/office/drawing/2010/main">
                <a:solidFill>
                  <a:srgbClr val="FFFFFF"/>
                </a:solidFill>
              </a14:hiddenFill>
            </a:ext>
          </a:extLst>
        </p:spPr>
      </p:pic>
      <p:sp>
        <p:nvSpPr>
          <p:cNvPr id="134" name="ZoneTexte 133"/>
          <p:cNvSpPr txBox="1"/>
          <p:nvPr/>
        </p:nvSpPr>
        <p:spPr>
          <a:xfrm>
            <a:off x="1281015" y="615804"/>
            <a:ext cx="26003432" cy="1631216"/>
          </a:xfrm>
          <a:prstGeom prst="rect">
            <a:avLst/>
          </a:prstGeom>
          <a:noFill/>
        </p:spPr>
        <p:txBody>
          <a:bodyPr wrap="square" rtlCol="0">
            <a:spAutoFit/>
          </a:bodyPr>
          <a:lstStyle/>
          <a:p>
            <a:pPr algn="ctr"/>
            <a:r>
              <a:rPr lang="ar-DZ" sz="6000" dirty="0" smtClean="0">
                <a:solidFill>
                  <a:srgbClr val="0070C0"/>
                </a:solidFill>
                <a:latin typeface="Algerian" pitchFamily="82" charset="0"/>
              </a:rPr>
              <a:t>عمالة الأطفال وعلاقتها بالتسرب المدرسي </a:t>
            </a:r>
            <a:r>
              <a:rPr lang="ar-DZ" sz="6000" dirty="0" smtClean="0">
                <a:solidFill>
                  <a:srgbClr val="FF0000"/>
                </a:solidFill>
                <a:latin typeface="Algerian" pitchFamily="82" charset="0"/>
              </a:rPr>
              <a:t>       </a:t>
            </a:r>
            <a:endParaRPr lang="ar-DZ" sz="4000" dirty="0" smtClean="0">
              <a:solidFill>
                <a:srgbClr val="FF0000"/>
              </a:solidFill>
              <a:latin typeface="Algerian" pitchFamily="82" charset="0"/>
            </a:endParaRPr>
          </a:p>
          <a:p>
            <a:pPr algn="ctr"/>
            <a:r>
              <a:rPr lang="ar-DZ" sz="4000" dirty="0" smtClean="0">
                <a:solidFill>
                  <a:srgbClr val="FF0000"/>
                </a:solidFill>
                <a:latin typeface="Algerian" pitchFamily="82" charset="0"/>
              </a:rPr>
              <a:t>دراسة ميدانية على عينة من </a:t>
            </a:r>
            <a:r>
              <a:rPr lang="ar-DZ" sz="4000" dirty="0" err="1" smtClean="0">
                <a:solidFill>
                  <a:srgbClr val="FF0000"/>
                </a:solidFill>
                <a:latin typeface="Algerian" pitchFamily="82" charset="0"/>
              </a:rPr>
              <a:t>الاطفال</a:t>
            </a:r>
            <a:r>
              <a:rPr lang="ar-DZ" sz="4000" dirty="0" smtClean="0">
                <a:solidFill>
                  <a:srgbClr val="FF0000"/>
                </a:solidFill>
                <a:latin typeface="Algerian" pitchFamily="82" charset="0"/>
              </a:rPr>
              <a:t> بدائرة الطيبات ولاية </a:t>
            </a:r>
            <a:r>
              <a:rPr lang="ar-DZ" sz="4000" dirty="0" err="1" smtClean="0">
                <a:solidFill>
                  <a:srgbClr val="FF0000"/>
                </a:solidFill>
                <a:latin typeface="Algerian" pitchFamily="82" charset="0"/>
              </a:rPr>
              <a:t>ورقلة</a:t>
            </a:r>
            <a:r>
              <a:rPr lang="ar-DZ" sz="4000" dirty="0" smtClean="0">
                <a:solidFill>
                  <a:srgbClr val="FF0000"/>
                </a:solidFill>
                <a:latin typeface="Algerian" pitchFamily="82" charset="0"/>
              </a:rPr>
              <a:t>            </a:t>
            </a:r>
            <a:endParaRPr lang="ar-DZ" sz="6000" dirty="0">
              <a:solidFill>
                <a:srgbClr val="0070C0"/>
              </a:solidFill>
              <a:latin typeface="Algerian" pitchFamily="82" charset="0"/>
            </a:endParaRPr>
          </a:p>
        </p:txBody>
      </p:sp>
      <p:pic>
        <p:nvPicPr>
          <p:cNvPr id="50" name="Image 49" descr="article_cb1c652689ba85af0ce6a35e25ba0dba.jpg"/>
          <p:cNvPicPr>
            <a:picLocks noChangeAspect="1"/>
          </p:cNvPicPr>
          <p:nvPr/>
        </p:nvPicPr>
        <p:blipFill>
          <a:blip r:embed="rId3"/>
          <a:stretch>
            <a:fillRect/>
          </a:stretch>
        </p:blipFill>
        <p:spPr>
          <a:xfrm rot="20700904">
            <a:off x="5703904" y="12388037"/>
            <a:ext cx="8486864" cy="6593434"/>
          </a:xfrm>
          <a:prstGeom prst="ellipse">
            <a:avLst/>
          </a:prstGeom>
          <a:ln>
            <a:noFill/>
          </a:ln>
          <a:effectLst>
            <a:glow rad="63500">
              <a:schemeClr val="accent2">
                <a:satMod val="175000"/>
                <a:alpha val="40000"/>
              </a:schemeClr>
            </a:glow>
            <a:outerShdw blurRad="225425" dist="50800" dir="5220000" algn="ctr">
              <a:srgbClr val="000000">
                <a:alpha val="33000"/>
              </a:srgbClr>
            </a:outerShdw>
            <a:softEdge rad="112500"/>
          </a:effectLst>
          <a:scene3d>
            <a:camera prst="perspectiveContrastingRightFacing"/>
            <a:lightRig rig="harsh" dir="t">
              <a:rot lat="0" lon="0" rev="3000000"/>
            </a:lightRig>
          </a:scene3d>
          <a:sp3d extrusionH="254000" contourW="19050">
            <a:bevelT w="82550" h="44450" prst="angle"/>
            <a:bevelB w="82550" h="44450" prst="angle"/>
            <a:contourClr>
              <a:srgbClr val="FFFFFF"/>
            </a:contourClr>
          </a:sp3d>
        </p:spPr>
      </p:pic>
      <p:sp>
        <p:nvSpPr>
          <p:cNvPr id="22" name="ZoneTexte 21"/>
          <p:cNvSpPr txBox="1"/>
          <p:nvPr/>
        </p:nvSpPr>
        <p:spPr>
          <a:xfrm>
            <a:off x="638073" y="3401886"/>
            <a:ext cx="9144064" cy="1600418"/>
          </a:xfrm>
          <a:prstGeom prst="roundRect">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fr-FR" sz="4400" dirty="0" smtClean="0"/>
              <a:t>   </a:t>
            </a:r>
            <a:r>
              <a:rPr lang="ar-DZ" sz="4400" dirty="0" smtClean="0"/>
              <a:t>بشير اليمان</a:t>
            </a:r>
            <a:r>
              <a:rPr lang="fr-FR" sz="4400" dirty="0" smtClean="0"/>
              <a:t> </a:t>
            </a:r>
            <a:r>
              <a:rPr lang="ar-SA" sz="4400" dirty="0" smtClean="0"/>
              <a:t>الطالب</a:t>
            </a:r>
            <a:r>
              <a:rPr lang="fr-FR" sz="4400" dirty="0" smtClean="0"/>
              <a:t> </a:t>
            </a:r>
            <a:endParaRPr lang="fr-FR" sz="4400" dirty="0" smtClean="0">
              <a:ln w="18415" cmpd="sng">
                <a:solidFill>
                  <a:sysClr val="windowText" lastClr="000000"/>
                </a:solidFill>
                <a:prstDash val="solid"/>
              </a:ln>
              <a:solidFill>
                <a:schemeClr val="tx1"/>
              </a:solidFill>
            </a:endParaRPr>
          </a:p>
          <a:p>
            <a:r>
              <a:rPr lang="ar-SA" sz="4400" b="1" dirty="0" smtClean="0">
                <a:effectLst>
                  <a:outerShdw blurRad="38100" dist="38100" dir="2700000" algn="tl">
                    <a:srgbClr val="000000">
                      <a:alpha val="43137"/>
                    </a:srgbClr>
                  </a:outerShdw>
                </a:effectLst>
              </a:rPr>
              <a:t>السنة الثانية </a:t>
            </a:r>
            <a:r>
              <a:rPr lang="ar-SA" sz="4400" b="1" dirty="0" err="1" smtClean="0">
                <a:effectLst>
                  <a:outerShdw blurRad="38100" dist="38100" dir="2700000" algn="tl">
                    <a:srgbClr val="000000">
                      <a:alpha val="43137"/>
                    </a:srgbClr>
                  </a:outerShdw>
                </a:effectLst>
              </a:rPr>
              <a:t>ماستر</a:t>
            </a:r>
            <a:r>
              <a:rPr lang="ar-SA" sz="4400" b="1" dirty="0" smtClean="0">
                <a:effectLst>
                  <a:outerShdw blurRad="38100" dist="38100" dir="2700000" algn="tl">
                    <a:srgbClr val="000000">
                      <a:alpha val="43137"/>
                    </a:srgbClr>
                  </a:outerShdw>
                </a:effectLst>
              </a:rPr>
              <a:t> تخصص علم اجتماع تربوي</a:t>
            </a:r>
            <a:endParaRPr lang="fr-FR" sz="4400" b="1" dirty="0" smtClean="0">
              <a:effectLst>
                <a:outerShdw blurRad="38100" dist="38100" dir="2700000" algn="tl">
                  <a:srgbClr val="000000">
                    <a:alpha val="43137"/>
                  </a:srgbClr>
                </a:outerShdw>
              </a:effectLst>
            </a:endParaRPr>
          </a:p>
        </p:txBody>
      </p:sp>
      <p:sp>
        <p:nvSpPr>
          <p:cNvPr id="23" name="ZoneTexte 22"/>
          <p:cNvSpPr txBox="1"/>
          <p:nvPr/>
        </p:nvSpPr>
        <p:spPr>
          <a:xfrm>
            <a:off x="17803919" y="3044696"/>
            <a:ext cx="11772682"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ar-SA" sz="4400" b="1" dirty="0" smtClean="0"/>
              <a:t>جامعة قاصدي </a:t>
            </a:r>
            <a:r>
              <a:rPr lang="ar-SA" sz="4400" b="1" dirty="0" err="1" smtClean="0"/>
              <a:t>مرباح</a:t>
            </a:r>
            <a:r>
              <a:rPr lang="ar-SA" sz="4400" b="1" dirty="0" smtClean="0"/>
              <a:t> * </a:t>
            </a:r>
            <a:r>
              <a:rPr lang="ar-SA" sz="4400" b="1" dirty="0" err="1" smtClean="0"/>
              <a:t>ورقلة</a:t>
            </a:r>
            <a:r>
              <a:rPr lang="ar-SA" sz="4400" b="1" dirty="0" smtClean="0"/>
              <a:t> *</a:t>
            </a:r>
            <a:endParaRPr lang="ar-DZ" sz="4400" dirty="0">
              <a:ln w="18415" cmpd="sng">
                <a:solidFill>
                  <a:srgbClr val="FFFFFF"/>
                </a:solidFill>
                <a:prstDash val="solid"/>
              </a:ln>
              <a:solidFill>
                <a:srgbClr val="FFFFFF"/>
              </a:solidFill>
            </a:endParaRPr>
          </a:p>
        </p:txBody>
      </p:sp>
      <p:pic>
        <p:nvPicPr>
          <p:cNvPr id="19" name="Image 18" descr="big_img6.png"/>
          <p:cNvPicPr>
            <a:picLocks noChangeAspect="1"/>
          </p:cNvPicPr>
          <p:nvPr/>
        </p:nvPicPr>
        <p:blipFill>
          <a:blip r:embed="rId4"/>
          <a:stretch>
            <a:fillRect/>
          </a:stretch>
        </p:blipFill>
        <p:spPr>
          <a:xfrm>
            <a:off x="14497045" y="13046016"/>
            <a:ext cx="8715436" cy="8715436"/>
          </a:xfrm>
          <a:prstGeom prst="ellipse">
            <a:avLst/>
          </a:prstGeom>
          <a:ln>
            <a:noFill/>
          </a:ln>
          <a:effectLst>
            <a:outerShdw blurRad="190500" dist="228600" dir="2700000" algn="ctr">
              <a:srgbClr val="000000">
                <a:alpha val="30000"/>
              </a:srgbClr>
            </a:outerShdw>
            <a:reflection blurRad="6350" stA="50000" endA="275" endPos="40000" dist="101600" dir="5400000" sy="-100000" algn="bl" rotWithShape="0"/>
            <a:softEdge rad="127000"/>
          </a:effectLst>
          <a:scene3d>
            <a:camera prst="perspectiveAbove"/>
            <a:lightRig rig="glow" dir="t">
              <a:rot lat="0" lon="0" rev="4800000"/>
            </a:lightRig>
          </a:scene3d>
          <a:sp3d prstMaterial="matte">
            <a:bevelT w="127000" h="63500"/>
          </a:sp3d>
        </p:spPr>
      </p:pic>
      <p:sp>
        <p:nvSpPr>
          <p:cNvPr id="17" name="ZoneTexte 16"/>
          <p:cNvSpPr txBox="1"/>
          <p:nvPr/>
        </p:nvSpPr>
        <p:spPr>
          <a:xfrm rot="10110663" flipV="1">
            <a:off x="469141" y="27971384"/>
            <a:ext cx="17388657" cy="5005626"/>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4800" b="1" dirty="0" smtClean="0">
                <a:solidFill>
                  <a:srgbClr val="002060"/>
                </a:solidFill>
                <a:latin typeface="Times New Roman" pitchFamily="18" charset="0"/>
                <a:cs typeface="Times New Roman" pitchFamily="18" charset="0"/>
              </a:rPr>
              <a:t>                                        منهج الدراسة</a:t>
            </a:r>
            <a:r>
              <a:rPr lang="fr-FR" sz="4800" b="1" dirty="0" smtClean="0">
                <a:solidFill>
                  <a:srgbClr val="002060"/>
                </a:solidFill>
                <a:latin typeface="Times New Roman" pitchFamily="18" charset="0"/>
                <a:cs typeface="Times New Roman" pitchFamily="18" charset="0"/>
              </a:rPr>
              <a:t>: </a:t>
            </a:r>
            <a:endParaRPr lang="ar-SA" sz="4800" b="1" dirty="0" smtClean="0">
              <a:solidFill>
                <a:srgbClr val="002060"/>
              </a:solidFill>
              <a:latin typeface="Times New Roman" pitchFamily="18" charset="0"/>
              <a:cs typeface="Times New Roman" pitchFamily="18" charset="0"/>
            </a:endParaRPr>
          </a:p>
          <a:p>
            <a:pPr algn="r" rtl="1"/>
            <a:r>
              <a:rPr lang="ar-SA" sz="4800" b="1" dirty="0" smtClean="0">
                <a:solidFill>
                  <a:srgbClr val="002060"/>
                </a:solidFill>
                <a:latin typeface="Times New Roman" pitchFamily="18" charset="0"/>
                <a:cs typeface="Times New Roman" pitchFamily="18" charset="0"/>
              </a:rPr>
              <a:t>   </a:t>
            </a:r>
            <a:r>
              <a:rPr lang="ar-SA" sz="4800" dirty="0" smtClean="0"/>
              <a:t>يعبر المنهج عن </a:t>
            </a:r>
            <a:r>
              <a:rPr lang="ar-DZ" sz="4800" dirty="0" smtClean="0"/>
              <a:t>كل </a:t>
            </a:r>
            <a:r>
              <a:rPr lang="ar-SA" sz="4800" dirty="0" smtClean="0"/>
              <a:t>الخطوات</a:t>
            </a:r>
            <a:r>
              <a:rPr lang="ar-DZ" sz="4800" dirty="0" smtClean="0"/>
              <a:t> والطرق</a:t>
            </a:r>
            <a:r>
              <a:rPr lang="ar-SA" sz="4800" dirty="0" smtClean="0"/>
              <a:t>  المنظمة التي يتبعها الباحث في </a:t>
            </a:r>
            <a:r>
              <a:rPr lang="ar-SA" sz="4800" dirty="0" err="1" smtClean="0"/>
              <a:t>م</a:t>
            </a:r>
            <a:r>
              <a:rPr lang="ar-DZ" sz="4800" dirty="0" smtClean="0"/>
              <a:t>ن خلال </a:t>
            </a:r>
            <a:r>
              <a:rPr lang="ar-DZ" sz="4800" dirty="0" err="1" smtClean="0"/>
              <a:t>إنجازالبحث</a:t>
            </a:r>
            <a:r>
              <a:rPr lang="ar-SA" sz="4800" dirty="0" smtClean="0"/>
              <a:t> </a:t>
            </a:r>
            <a:r>
              <a:rPr lang="ar-DZ" sz="4800" dirty="0" smtClean="0"/>
              <a:t>الذي </a:t>
            </a:r>
            <a:r>
              <a:rPr lang="ar-SA" sz="4800" dirty="0" smtClean="0"/>
              <a:t>يقوم </a:t>
            </a:r>
            <a:r>
              <a:rPr lang="ar-SA" sz="4800" dirty="0" err="1" smtClean="0"/>
              <a:t>بدراس</a:t>
            </a:r>
            <a:r>
              <a:rPr lang="ar-DZ" sz="4800" dirty="0" smtClean="0"/>
              <a:t>ته </a:t>
            </a:r>
            <a:r>
              <a:rPr lang="ar-SA" sz="4800" dirty="0" smtClean="0"/>
              <a:t>إلى أن يصل </a:t>
            </a:r>
            <a:r>
              <a:rPr lang="ar-DZ" sz="4800" dirty="0" smtClean="0"/>
              <a:t>هدفه </a:t>
            </a:r>
            <a:r>
              <a:rPr lang="fr-FR" sz="4800" dirty="0" smtClean="0"/>
              <a:t>.</a:t>
            </a:r>
          </a:p>
          <a:p>
            <a:pPr algn="r" rtl="1"/>
            <a:r>
              <a:rPr lang="ar-SA" sz="4800" dirty="0" smtClean="0"/>
              <a:t>وبما إن  طبيعة الدراسة هي التي تحدد المنهج </a:t>
            </a:r>
            <a:r>
              <a:rPr lang="ar-SA" sz="4800" dirty="0" err="1" smtClean="0"/>
              <a:t>المستخ</a:t>
            </a:r>
            <a:r>
              <a:rPr lang="ar-DZ" sz="4800" dirty="0" smtClean="0"/>
              <a:t>د </a:t>
            </a:r>
            <a:r>
              <a:rPr lang="ar-SA" sz="4800" dirty="0" smtClean="0"/>
              <a:t>دم، فإنه تبعا لما تم تقديمه في الجانب النظري  فإن المنهج الذي اعتمدنا عليه في الدراسة هو </a:t>
            </a:r>
            <a:r>
              <a:rPr lang="ar-SA" sz="4800" b="1" dirty="0" smtClean="0"/>
              <a:t>المنهج  الوصفي </a:t>
            </a:r>
            <a:r>
              <a:rPr lang="ar-SA" sz="4800" dirty="0" smtClean="0"/>
              <a:t>، باعتباره  </a:t>
            </a:r>
            <a:r>
              <a:rPr lang="ar-SA" sz="4800" dirty="0" err="1" smtClean="0"/>
              <a:t>ي</a:t>
            </a:r>
            <a:r>
              <a:rPr lang="ar-DZ" sz="4800" dirty="0" smtClean="0"/>
              <a:t>ناسب</a:t>
            </a:r>
            <a:r>
              <a:rPr lang="ar-SA" sz="4800" dirty="0" smtClean="0"/>
              <a:t> طبيعة البحث والدراسة الوصفية</a:t>
            </a:r>
            <a:r>
              <a:rPr lang="ar-DZ" sz="4800" dirty="0" smtClean="0"/>
              <a:t>.</a:t>
            </a:r>
            <a:endParaRPr lang="fr-FR" sz="4800" dirty="0"/>
          </a:p>
        </p:txBody>
      </p:sp>
      <p:sp>
        <p:nvSpPr>
          <p:cNvPr id="20" name="ZoneTexte 19"/>
          <p:cNvSpPr txBox="1"/>
          <p:nvPr/>
        </p:nvSpPr>
        <p:spPr>
          <a:xfrm>
            <a:off x="8210501" y="32620028"/>
            <a:ext cx="19502574" cy="3371136"/>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4800" b="1" dirty="0" smtClean="0"/>
              <a:t>  أهداف الدراسة </a:t>
            </a:r>
            <a:r>
              <a:rPr lang="ar-SA" sz="4800" dirty="0" smtClean="0"/>
              <a:t>: </a:t>
            </a:r>
          </a:p>
          <a:p>
            <a:pPr algn="r" rtl="1"/>
            <a:r>
              <a:rPr lang="ar-SA" sz="4800" dirty="0" smtClean="0"/>
              <a:t>1-</a:t>
            </a:r>
            <a:r>
              <a:rPr lang="ar-DZ" sz="4800" dirty="0" smtClean="0"/>
              <a:t> الكشف عن أسباب التسرب المدرسي وأشكاله وأثاره على الفرد والمجتمع.</a:t>
            </a:r>
            <a:endParaRPr lang="ar-SA" sz="4800" dirty="0" smtClean="0"/>
          </a:p>
          <a:p>
            <a:pPr lvl="0" algn="r" rtl="1"/>
            <a:r>
              <a:rPr lang="ar-SA" sz="4800" dirty="0" smtClean="0"/>
              <a:t>2- </a:t>
            </a:r>
            <a:r>
              <a:rPr lang="ar-DZ" sz="4800" dirty="0" smtClean="0"/>
              <a:t>دراسة العلاقة بين التسرب المدرسي وعمالة الأطفال</a:t>
            </a:r>
            <a:r>
              <a:rPr lang="ar-SA" sz="4800" dirty="0" smtClean="0"/>
              <a:t>.</a:t>
            </a:r>
            <a:endParaRPr lang="fr-FR" sz="4800" dirty="0" smtClean="0"/>
          </a:p>
          <a:p>
            <a:pPr algn="r" rtl="1"/>
            <a:r>
              <a:rPr lang="ar-SA" sz="4800" dirty="0" smtClean="0"/>
              <a:t>3- </a:t>
            </a:r>
            <a:r>
              <a:rPr lang="ar-DZ" sz="4800" dirty="0" smtClean="0"/>
              <a:t>البحث عن الحلول المناسبة لهذه الظاهرة</a:t>
            </a:r>
            <a:endParaRPr lang="fr-FR" sz="4800" b="1" dirty="0" smtClean="0">
              <a:solidFill>
                <a:srgbClr val="002060"/>
              </a:solidFill>
            </a:endParaRPr>
          </a:p>
        </p:txBody>
      </p:sp>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25" name="شكل بيضاوي 24"/>
          <p:cNvSpPr/>
          <p:nvPr/>
        </p:nvSpPr>
        <p:spPr>
          <a:xfrm>
            <a:off x="6353113" y="544366"/>
            <a:ext cx="17145120" cy="2428892"/>
          </a:xfrm>
          <a:prstGeom prst="ellipse">
            <a:avLst/>
          </a:prstGeom>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spcCol="0" rtlCol="0" anchor="ctr"/>
          <a:lstStyle/>
          <a:p>
            <a:pPr algn="ctr"/>
            <a:endParaRPr lang="fr-FR" sz="4600" dirty="0">
              <a:solidFill>
                <a:schemeClr val="tx2">
                  <a:lumMod val="10000"/>
                </a:schemeClr>
              </a:solidFill>
            </a:endParaRPr>
          </a:p>
        </p:txBody>
      </p:sp>
      <p:sp>
        <p:nvSpPr>
          <p:cNvPr id="30" name="Rectangle à coins arrondis 15"/>
          <p:cNvSpPr/>
          <p:nvPr/>
        </p:nvSpPr>
        <p:spPr>
          <a:xfrm>
            <a:off x="4424287" y="11188628"/>
            <a:ext cx="20431268" cy="16002112"/>
          </a:xfrm>
          <a:prstGeom prst="roundRect">
            <a:avLst>
              <a:gd name="adj" fmla="val 10223"/>
            </a:avLst>
          </a:prstGeom>
          <a:ln/>
        </p:spPr>
        <p:style>
          <a:lnRef idx="2">
            <a:schemeClr val="accent1"/>
          </a:lnRef>
          <a:fillRef idx="1">
            <a:schemeClr val="lt1"/>
          </a:fillRef>
          <a:effectRef idx="0">
            <a:schemeClr val="accent1"/>
          </a:effectRef>
          <a:fontRef idx="minor">
            <a:schemeClr val="dk1"/>
          </a:fontRef>
        </p:style>
        <p:txBody>
          <a:bodyPr lIns="91421" tIns="45711" rIns="91421" bIns="45711" spcCol="0" rtlCol="0" anchor="ctr"/>
          <a:lstStyle/>
          <a:p>
            <a:pPr lvl="0" algn="r" defTabSz="914400" rtl="1" fontAlgn="base">
              <a:spcBef>
                <a:spcPct val="0"/>
              </a:spcBef>
              <a:spcAft>
                <a:spcPct val="0"/>
              </a:spcAft>
            </a:pPr>
            <a:endParaRPr lang="ar-DZ" sz="2400" b="1" dirty="0" smtClean="0">
              <a:solidFill>
                <a:schemeClr val="tx1"/>
              </a:solidFill>
              <a:latin typeface="Calibri" charset="0"/>
              <a:ea typeface="Calibri" charset="0"/>
              <a:cs typeface="Arial" pitchFamily="34" charset="0"/>
            </a:endParaRPr>
          </a:p>
          <a:p>
            <a:pPr lvl="0" algn="ctr" defTabSz="914400" rtl="1" fontAlgn="base">
              <a:lnSpc>
                <a:spcPct val="150000"/>
              </a:lnSpc>
              <a:spcBef>
                <a:spcPct val="0"/>
              </a:spcBef>
              <a:spcAft>
                <a:spcPct val="0"/>
              </a:spcAft>
            </a:pPr>
            <a:r>
              <a:rPr lang="ar-DZ" sz="3600" b="1" dirty="0" smtClean="0">
                <a:solidFill>
                  <a:srgbClr val="C00000"/>
                </a:solidFill>
                <a:latin typeface="Traditional Arabic" pitchFamily="18" charset="-78"/>
                <a:ea typeface="Calibri" charset="0"/>
                <a:cs typeface="Traditional Arabic" pitchFamily="18" charset="-78"/>
              </a:rPr>
              <a:t>أولا:الإشكالية:</a:t>
            </a:r>
            <a:endParaRPr lang="en-US" sz="3600" b="1" dirty="0" smtClean="0">
              <a:solidFill>
                <a:srgbClr val="C00000"/>
              </a:solidFill>
              <a:latin typeface="Traditional Arabic" pitchFamily="18" charset="-78"/>
              <a:cs typeface="Traditional Arabic" pitchFamily="18" charset="-78"/>
            </a:endParaRPr>
          </a:p>
          <a:p>
            <a:pPr lvl="0" algn="ctr" defTabSz="914400" rtl="1" eaLnBrk="0" fontAlgn="base" hangingPunct="0">
              <a:lnSpc>
                <a:spcPct val="150000"/>
              </a:lnSpc>
              <a:spcBef>
                <a:spcPct val="0"/>
              </a:spcBef>
              <a:spcAft>
                <a:spcPct val="0"/>
              </a:spcAft>
            </a:pPr>
            <a:r>
              <a:rPr lang="ar-DZ" sz="3600" b="1" dirty="0" smtClean="0">
                <a:solidFill>
                  <a:srgbClr val="002060"/>
                </a:solidFill>
                <a:latin typeface="Traditional Arabic" pitchFamily="18" charset="-78"/>
                <a:ea typeface="Calibri" charset="0"/>
                <a:cs typeface="Traditional Arabic" pitchFamily="18" charset="-78"/>
              </a:rPr>
              <a:t>     لقد شهد العالم خلال السنوات الأخيرة تحولات اجتماعية كبيرة ، وبطريقة سريعة ومستمرة  مما أثر على البنية الاجتماعية الأصلية بشكل  كبير، في ظل التطور العلمـــي والتكنولوجي المشهود الذي غزى  كل المجتمعات، ولقد افرز هذا التحول الاجتماعي صراعا إيديولوجيا شكل عدة  مشكــلات اجتماعية  ظلت محل  اهتمام علماء الاجتماع، وقد أثر هذا التحول الاجتماعي في الأدوار والوظائف التي تقوم </a:t>
            </a:r>
            <a:r>
              <a:rPr lang="ar-DZ" sz="3600" b="1" dirty="0" err="1" smtClean="0">
                <a:solidFill>
                  <a:srgbClr val="002060"/>
                </a:solidFill>
                <a:latin typeface="Traditional Arabic" pitchFamily="18" charset="-78"/>
                <a:ea typeface="Calibri" charset="0"/>
                <a:cs typeface="Traditional Arabic" pitchFamily="18" charset="-78"/>
              </a:rPr>
              <a:t>بها</a:t>
            </a:r>
            <a:r>
              <a:rPr lang="ar-DZ" sz="3600" b="1" dirty="0" smtClean="0">
                <a:solidFill>
                  <a:srgbClr val="002060"/>
                </a:solidFill>
                <a:latin typeface="Traditional Arabic" pitchFamily="18" charset="-78"/>
                <a:ea typeface="Calibri" charset="0"/>
                <a:cs typeface="Traditional Arabic" pitchFamily="18" charset="-78"/>
              </a:rPr>
              <a:t> الأنساق الاجتماعية ، والتي من بينها النسق التربوي الذي يضم مؤسسات التنشئة الاجتماعية التي احدث فيها تغيرا كبير خاصة في الوظائف وتقسيم العمل ,ومن أهمها الأسرة والمدرسة كونها أهم مؤسسات التنشئة الاجتماعية التي تأثرت بهذا التحول الاجتماعي</a:t>
            </a:r>
            <a:endParaRPr lang="en-US" sz="3600" b="1" dirty="0" smtClean="0">
              <a:solidFill>
                <a:srgbClr val="002060"/>
              </a:solidFill>
              <a:latin typeface="Traditional Arabic" pitchFamily="18" charset="-78"/>
              <a:cs typeface="Traditional Arabic" pitchFamily="18" charset="-78"/>
            </a:endParaRPr>
          </a:p>
          <a:p>
            <a:pPr lvl="0" algn="r" defTabSz="914400" rtl="1" eaLnBrk="0" fontAlgn="base" hangingPunct="0">
              <a:spcBef>
                <a:spcPct val="0"/>
              </a:spcBef>
              <a:spcAft>
                <a:spcPct val="0"/>
              </a:spcAft>
            </a:pPr>
            <a:r>
              <a:rPr lang="ar-DZ" sz="3600" dirty="0" smtClean="0">
                <a:solidFill>
                  <a:schemeClr val="tx1"/>
                </a:solidFill>
                <a:latin typeface="Calibri" charset="0"/>
                <a:ea typeface="Calibri" charset="0"/>
                <a:cs typeface="Arial" pitchFamily="34" charset="0"/>
              </a:rPr>
              <a:t>    </a:t>
            </a:r>
            <a:endParaRPr lang="en-US" sz="3600" dirty="0" smtClean="0">
              <a:solidFill>
                <a:schemeClr val="tx1"/>
              </a:solidFill>
              <a:latin typeface="Arial" pitchFamily="34" charset="0"/>
              <a:cs typeface="Arial" pitchFamily="34" charset="0"/>
            </a:endParaRPr>
          </a:p>
          <a:p>
            <a:pPr algn="r" defTabSz="914400" rtl="1" eaLnBrk="0" fontAlgn="base" hangingPunct="0">
              <a:spcBef>
                <a:spcPct val="0"/>
              </a:spcBef>
              <a:spcAft>
                <a:spcPct val="0"/>
              </a:spcAft>
            </a:pPr>
            <a:r>
              <a:rPr lang="ar-DZ" sz="3600" b="1" dirty="0" smtClean="0">
                <a:solidFill>
                  <a:schemeClr val="tx1"/>
                </a:solidFill>
                <a:latin typeface="Calibri" charset="0"/>
                <a:ea typeface="Calibri" charset="0"/>
                <a:cs typeface="Arial" pitchFamily="34" charset="0"/>
              </a:rPr>
              <a:t>     </a:t>
            </a:r>
            <a:r>
              <a:rPr lang="ar-DZ" sz="3600" b="1" dirty="0" smtClean="0">
                <a:solidFill>
                  <a:srgbClr val="002060"/>
                </a:solidFill>
                <a:latin typeface="Traditional Arabic" pitchFamily="18" charset="-78"/>
                <a:ea typeface="Calibri" charset="0"/>
                <a:cs typeface="Traditional Arabic" pitchFamily="18" charset="-78"/>
              </a:rPr>
              <a:t> وبطبيعة الحال الجزائر كغيرها من الدول أو المجتمعات التي شهدت هذا التحول الاجتماعي الذي جعلها تعيش صراعا في أوساط مجتمعها من خلال التغيرات الدينامكية المستمرة والتقدم التكنولوجي الذي أفرز عدم التوازن بين الأنساق الاجتماعية والتربوية وفقدان الوظيفة الرسمية أو الدور الذي يقوم </a:t>
            </a:r>
            <a:r>
              <a:rPr lang="ar-DZ" sz="3600" b="1" dirty="0" err="1" smtClean="0">
                <a:solidFill>
                  <a:srgbClr val="002060"/>
                </a:solidFill>
                <a:latin typeface="Traditional Arabic" pitchFamily="18" charset="-78"/>
                <a:ea typeface="Calibri" charset="0"/>
                <a:cs typeface="Traditional Arabic" pitchFamily="18" charset="-78"/>
              </a:rPr>
              <a:t>به</a:t>
            </a:r>
            <a:r>
              <a:rPr lang="ar-DZ" sz="3600" b="1" dirty="0" smtClean="0">
                <a:solidFill>
                  <a:srgbClr val="002060"/>
                </a:solidFill>
                <a:latin typeface="Traditional Arabic" pitchFamily="18" charset="-78"/>
                <a:ea typeface="Calibri" charset="0"/>
                <a:cs typeface="Traditional Arabic" pitchFamily="18" charset="-78"/>
              </a:rPr>
              <a:t> كل نسق من المجتمع ،خاصة في الوسط الأسري والمدرسي , فعدم قيام الأسرة بدورها في التربية وتوفير متطلبات الطفل وحاجاته قد يؤدي </a:t>
            </a:r>
            <a:r>
              <a:rPr lang="ar-DZ" sz="3600" b="1" dirty="0" err="1" smtClean="0">
                <a:solidFill>
                  <a:srgbClr val="002060"/>
                </a:solidFill>
                <a:latin typeface="Traditional Arabic" pitchFamily="18" charset="-78"/>
                <a:ea typeface="Calibri" charset="0"/>
                <a:cs typeface="Traditional Arabic" pitchFamily="18" charset="-78"/>
              </a:rPr>
              <a:t>به</a:t>
            </a:r>
            <a:r>
              <a:rPr lang="ar-DZ" sz="3600" b="1" dirty="0" smtClean="0">
                <a:solidFill>
                  <a:srgbClr val="002060"/>
                </a:solidFill>
                <a:latin typeface="Traditional Arabic" pitchFamily="18" charset="-78"/>
                <a:ea typeface="Calibri" charset="0"/>
                <a:cs typeface="Traditional Arabic" pitchFamily="18" charset="-78"/>
              </a:rPr>
              <a:t> إلى العمل قصد تلبية حاجاته وتحسين ظروف أسرته ،كما أن فقدان المدرسة للفاعلين لأداء أدوارهم في الوسط المدرسي والاجتماعي قد تدفع بالطفل إلى الخروج من المدرسة وهذا يتنافى مع القانون والاتفاقيات الدولية  لطفل سنة</a:t>
            </a:r>
            <a:r>
              <a:rPr lang="fr-FR" sz="3600" b="1" dirty="0" smtClean="0">
                <a:solidFill>
                  <a:srgbClr val="002060"/>
                </a:solidFill>
                <a:latin typeface="Traditional Arabic" pitchFamily="18" charset="-78"/>
                <a:ea typeface="Calibri" charset="0"/>
                <a:cs typeface="Traditional Arabic" pitchFamily="18" charset="-78"/>
              </a:rPr>
              <a:t>1989 </a:t>
            </a:r>
            <a:r>
              <a:rPr lang="ar-DZ" sz="3600" b="1" dirty="0" smtClean="0">
                <a:solidFill>
                  <a:srgbClr val="002060"/>
                </a:solidFill>
                <a:latin typeface="Traditional Arabic" pitchFamily="18" charset="-78"/>
                <a:ea typeface="Calibri" charset="0"/>
                <a:cs typeface="Traditional Arabic" pitchFamily="18" charset="-78"/>
              </a:rPr>
              <a:t> كما يتنافى مع رغبة المجتمع , فخروج الطفل للعمل وخروجه من المدرسة  قد  يشكل خطرا على المجتمع وتوازنه كما يشكل مشكلا اجتماعيا وتربويا وهذا الأخير محل دراستنا في هذا البحث. </a:t>
            </a:r>
            <a:r>
              <a:rPr lang="ar-DZ" sz="3600" b="1" dirty="0" smtClean="0">
                <a:solidFill>
                  <a:schemeClr val="bg1"/>
                </a:solidFill>
                <a:latin typeface="Traditional Arabic" pitchFamily="18" charset="-78"/>
                <a:ea typeface="Calibri" charset="0"/>
                <a:cs typeface="Traditional Arabic" pitchFamily="18" charset="-78"/>
              </a:rPr>
              <a:t>فعمالة</a:t>
            </a:r>
            <a:r>
              <a:rPr lang="ar-DZ" sz="3600" b="1" dirty="0" smtClean="0">
                <a:solidFill>
                  <a:srgbClr val="002060"/>
                </a:solidFill>
                <a:latin typeface="Traditional Arabic" pitchFamily="18" charset="-78"/>
                <a:ea typeface="Calibri" charset="0"/>
                <a:cs typeface="Traditional Arabic" pitchFamily="18" charset="-78"/>
              </a:rPr>
              <a:t> </a:t>
            </a:r>
            <a:r>
              <a:rPr lang="ar-DZ" sz="3600" b="1" dirty="0" smtClean="0">
                <a:solidFill>
                  <a:schemeClr val="bg1"/>
                </a:solidFill>
                <a:latin typeface="Traditional Arabic" pitchFamily="18" charset="-78"/>
                <a:ea typeface="Calibri" charset="0"/>
                <a:cs typeface="Traditional Arabic" pitchFamily="18" charset="-78"/>
              </a:rPr>
              <a:t>فعمالة الأطفال والتسرب المدرسي من المشكلات التربوية والاجتماعية التي ظهرت بشكل موسع في السنوات الأخيرة، وقد مست كامل الدوائر التربوية عبر </a:t>
            </a:r>
            <a:r>
              <a:rPr lang="ar-DZ" sz="2200" b="1" dirty="0" smtClean="0">
                <a:solidFill>
                  <a:srgbClr val="002060"/>
                </a:solidFill>
                <a:latin typeface="Traditional Arabic" pitchFamily="18" charset="-78"/>
                <a:ea typeface="Calibri" charset="0"/>
                <a:cs typeface="Traditional Arabic" pitchFamily="18" charset="-78"/>
              </a:rPr>
              <a:t> </a:t>
            </a:r>
            <a:r>
              <a:rPr lang="ar-DZ" sz="2200" b="1" dirty="0" smtClean="0">
                <a:solidFill>
                  <a:prstClr val="white"/>
                </a:solidFill>
                <a:latin typeface="Traditional Arabic" pitchFamily="18" charset="-78"/>
                <a:ea typeface="Calibri" charset="0"/>
                <a:cs typeface="Traditional Arabic" pitchFamily="18" charset="-78"/>
              </a:rPr>
              <a:t>فعمالة الأطفال والتسرب المدرسي من المشكلات التربوية والاجتماعية التي ظهرت بشكل موسع في السنوات الأخيرة، وقد مست كامل الدوائر التربوية عبر العالم، ومن بينها الجزائر،حيث نجد تقرير منظمة اليونيسيف لعام </a:t>
            </a:r>
            <a:r>
              <a:rPr lang="fr-FR" sz="2200" b="1" dirty="0" smtClean="0">
                <a:solidFill>
                  <a:prstClr val="white"/>
                </a:solidFill>
                <a:latin typeface="Traditional Arabic" pitchFamily="18" charset="-78"/>
                <a:ea typeface="Calibri" charset="0"/>
                <a:cs typeface="Traditional Arabic" pitchFamily="18" charset="-78"/>
              </a:rPr>
              <a:t>2002</a:t>
            </a:r>
            <a:r>
              <a:rPr lang="ar-DZ" sz="2200" b="1" dirty="0" smtClean="0">
                <a:solidFill>
                  <a:prstClr val="white"/>
                </a:solidFill>
                <a:latin typeface="Traditional Arabic" pitchFamily="18" charset="-78"/>
                <a:ea typeface="Calibri" charset="0"/>
                <a:cs typeface="Traditional Arabic" pitchFamily="18" charset="-78"/>
              </a:rPr>
              <a:t> يشير إلى تزايد عدد الأطفال الذين  يدخلون عالم الشغل في الجزائر والذي يقدر بأكثر من</a:t>
            </a:r>
            <a:r>
              <a:rPr lang="fr-FR" sz="2200" b="1" dirty="0" smtClean="0">
                <a:solidFill>
                  <a:prstClr val="white"/>
                </a:solidFill>
                <a:latin typeface="Traditional Arabic" pitchFamily="18" charset="-78"/>
                <a:ea typeface="Calibri" charset="0"/>
                <a:cs typeface="Traditional Arabic" pitchFamily="18" charset="-78"/>
              </a:rPr>
              <a:t>480 </a:t>
            </a:r>
            <a:r>
              <a:rPr lang="ar-DZ" sz="2200" b="1" dirty="0" smtClean="0">
                <a:solidFill>
                  <a:prstClr val="white"/>
                </a:solidFill>
                <a:latin typeface="Traditional Arabic" pitchFamily="18" charset="-78"/>
                <a:ea typeface="Calibri" charset="0"/>
                <a:cs typeface="Traditional Arabic" pitchFamily="18" charset="-78"/>
              </a:rPr>
              <a:t>ألف طفلا وهذا قد يساعد في ظاهرة التسرب المدرسي من خلال خروج الطفل إلى العمل وانقطاعه عن الدراسة ،مع تعامله مع الأجور وهو الأمر الذي قد  يعزز فيه الانقطاع عن الدراسة وعدم الرجوع إليها.ومن هنا تبادر إلى أذهاننا التساؤل التالي</a:t>
            </a:r>
            <a:r>
              <a:rPr lang="ar-DZ" sz="2200" b="1" dirty="0" smtClean="0">
                <a:solidFill>
                  <a:srgbClr val="002060"/>
                </a:solidFill>
                <a:latin typeface="Traditional Arabic" pitchFamily="18" charset="-78"/>
                <a:ea typeface="Calibri" charset="0"/>
                <a:cs typeface="Traditional Arabic" pitchFamily="18" charset="-78"/>
              </a:rPr>
              <a:t>:</a:t>
            </a:r>
            <a:r>
              <a:rPr lang="ar-DZ" sz="3600" b="1" dirty="0" smtClean="0">
                <a:solidFill>
                  <a:schemeClr val="bg1"/>
                </a:solidFill>
                <a:latin typeface="Traditional Arabic" pitchFamily="18" charset="-78"/>
                <a:ea typeface="Calibri" charset="0"/>
                <a:cs typeface="Traditional Arabic" pitchFamily="18" charset="-78"/>
              </a:rPr>
              <a:t>العالم، ومن بينها الجزائر،حيث نجد تقرير منظمة اليونيسيف لعام </a:t>
            </a:r>
            <a:r>
              <a:rPr lang="fr-FR" sz="3600" b="1" dirty="0" smtClean="0">
                <a:solidFill>
                  <a:schemeClr val="bg1"/>
                </a:solidFill>
                <a:latin typeface="Traditional Arabic" pitchFamily="18" charset="-78"/>
                <a:ea typeface="Calibri" charset="0"/>
                <a:cs typeface="Traditional Arabic" pitchFamily="18" charset="-78"/>
              </a:rPr>
              <a:t>2002</a:t>
            </a:r>
            <a:r>
              <a:rPr lang="ar-DZ" sz="3600" b="1" dirty="0" smtClean="0">
                <a:solidFill>
                  <a:schemeClr val="bg1"/>
                </a:solidFill>
                <a:latin typeface="Traditional Arabic" pitchFamily="18" charset="-78"/>
                <a:ea typeface="Calibri" charset="0"/>
                <a:cs typeface="Traditional Arabic" pitchFamily="18" charset="-78"/>
              </a:rPr>
              <a:t> يشير إلى تزايد عدد الأطفال الذين  يدخلون عالم الشغل في الجزائر والذي يقدر بأكثر من</a:t>
            </a:r>
            <a:r>
              <a:rPr lang="fr-FR" sz="3600" b="1" dirty="0" smtClean="0">
                <a:solidFill>
                  <a:schemeClr val="bg1"/>
                </a:solidFill>
                <a:latin typeface="Traditional Arabic" pitchFamily="18" charset="-78"/>
                <a:ea typeface="Calibri" charset="0"/>
                <a:cs typeface="Traditional Arabic" pitchFamily="18" charset="-78"/>
              </a:rPr>
              <a:t>480 </a:t>
            </a:r>
            <a:r>
              <a:rPr lang="ar-DZ" sz="3600" b="1" dirty="0" smtClean="0">
                <a:solidFill>
                  <a:schemeClr val="bg1"/>
                </a:solidFill>
                <a:latin typeface="Traditional Arabic" pitchFamily="18" charset="-78"/>
                <a:ea typeface="Calibri" charset="0"/>
                <a:cs typeface="Traditional Arabic" pitchFamily="18" charset="-78"/>
              </a:rPr>
              <a:t>ألف طفلا وهذا قد يساعد في ظاهرة التسرب المدرسي من خلال خروج الطفل إلى العمل وانقطاعه عن الدراسة ،مع تعامله مع الأجور وهو الأمر الذي قد  يعزز فيه الانقطاع عن الدراسة وعدم الرجوع إليها.ومن هنا تبادر إلى أذهاننا التساؤل التالي</a:t>
            </a:r>
            <a:r>
              <a:rPr lang="ar-DZ" sz="3600" b="1" dirty="0" smtClean="0">
                <a:solidFill>
                  <a:srgbClr val="002060"/>
                </a:solidFill>
                <a:latin typeface="Traditional Arabic" pitchFamily="18" charset="-78"/>
                <a:ea typeface="Calibri" charset="0"/>
                <a:cs typeface="Traditional Arabic" pitchFamily="18" charset="-78"/>
              </a:rPr>
              <a:t>:</a:t>
            </a:r>
            <a:r>
              <a:rPr lang="ar-DZ" sz="3600" b="1" dirty="0" smtClean="0">
                <a:solidFill>
                  <a:schemeClr val="bg1"/>
                </a:solidFill>
                <a:latin typeface="Traditional Arabic" pitchFamily="18" charset="-78"/>
                <a:ea typeface="Calibri" charset="0"/>
                <a:cs typeface="Traditional Arabic" pitchFamily="18" charset="-78"/>
              </a:rPr>
              <a:t> الأطفال والتسرب المدرسي من المشكلات التربوية والاجتماعية التي ظهرت بشكل موسع في السنوات الأخيرة، وقد مست كامل الدوائر </a:t>
            </a:r>
            <a:r>
              <a:rPr lang="ar-DZ" sz="3600" b="1" dirty="0" err="1" smtClean="0">
                <a:solidFill>
                  <a:schemeClr val="bg1"/>
                </a:solidFill>
                <a:latin typeface="Traditional Arabic" pitchFamily="18" charset="-78"/>
                <a:ea typeface="Calibri" charset="0"/>
                <a:cs typeface="Traditional Arabic" pitchFamily="18" charset="-78"/>
              </a:rPr>
              <a:t>التر</a:t>
            </a:r>
            <a:r>
              <a:rPr lang="ar-DZ" sz="3600" b="1" dirty="0" smtClean="0">
                <a:solidFill>
                  <a:srgbClr val="002060"/>
                </a:solidFill>
                <a:latin typeface="Traditional Arabic" pitchFamily="18" charset="-78"/>
                <a:ea typeface="Calibri" charset="0"/>
                <a:cs typeface="Traditional Arabic" pitchFamily="18" charset="-78"/>
              </a:rPr>
              <a:t> </a:t>
            </a:r>
            <a:r>
              <a:rPr lang="ar-DZ" sz="3600" b="1" dirty="0" smtClean="0">
                <a:solidFill>
                  <a:schemeClr val="bg1"/>
                </a:solidFill>
                <a:latin typeface="Traditional Arabic" pitchFamily="18" charset="-78"/>
                <a:ea typeface="Calibri" charset="0"/>
                <a:cs typeface="Traditional Arabic" pitchFamily="18" charset="-78"/>
              </a:rPr>
              <a:t>فعمالة الأطفال والتسرب المدرسي من المشكلات التربوية والاجتماعية التي ظهرت بشكل موسع في السنوات الأخيرة، وقد مست كامل الدوائر التربوية عبر العالم، ومن بينها الجزائر،حيث نجد تقرير منظمة اليونيسيف لعام </a:t>
            </a:r>
            <a:r>
              <a:rPr lang="fr-FR" sz="3600" b="1" dirty="0" smtClean="0">
                <a:solidFill>
                  <a:schemeClr val="bg1"/>
                </a:solidFill>
                <a:latin typeface="Traditional Arabic" pitchFamily="18" charset="-78"/>
                <a:ea typeface="Calibri" charset="0"/>
                <a:cs typeface="Traditional Arabic" pitchFamily="18" charset="-78"/>
              </a:rPr>
              <a:t>2002</a:t>
            </a:r>
            <a:r>
              <a:rPr lang="ar-DZ" sz="3600" b="1" dirty="0" smtClean="0">
                <a:solidFill>
                  <a:schemeClr val="bg1"/>
                </a:solidFill>
                <a:latin typeface="Traditional Arabic" pitchFamily="18" charset="-78"/>
                <a:ea typeface="Calibri" charset="0"/>
                <a:cs typeface="Traditional Arabic" pitchFamily="18" charset="-78"/>
              </a:rPr>
              <a:t> يشير إلى تزايد عدد الأطفال الذين  يدخلون عالم الشغل في الجزائر والذي يقدر بأكثر من</a:t>
            </a:r>
            <a:r>
              <a:rPr lang="fr-FR" sz="3600" b="1" dirty="0" smtClean="0">
                <a:solidFill>
                  <a:schemeClr val="bg1"/>
                </a:solidFill>
                <a:latin typeface="Traditional Arabic" pitchFamily="18" charset="-78"/>
                <a:ea typeface="Calibri" charset="0"/>
                <a:cs typeface="Traditional Arabic" pitchFamily="18" charset="-78"/>
              </a:rPr>
              <a:t>480 </a:t>
            </a:r>
            <a:r>
              <a:rPr lang="ar-DZ" sz="3600" b="1" smtClean="0">
                <a:solidFill>
                  <a:schemeClr val="bg1"/>
                </a:solidFill>
                <a:latin typeface="Traditional Arabic" pitchFamily="18" charset="-78"/>
                <a:ea typeface="Calibri" charset="0"/>
                <a:cs typeface="Traditional Arabic" pitchFamily="18" charset="-78"/>
              </a:rPr>
              <a:t>ألف طفلا وهذا قد يساعد في ظاهرة التسرب المدرسي من خلال خروج الطفل إلى العمل وانقطاعه عن الدراسة ،مع تعامله مع الأجور وهو الأمر الذي قد  يعزز فيه الانقطاع عن الدراسة وعدم الرجوع إليها.ومن هنا تبادر إلى أذهاننا التساؤل التالي</a:t>
            </a:r>
            <a:r>
              <a:rPr lang="ar-DZ" sz="3600" b="1" smtClean="0">
                <a:solidFill>
                  <a:srgbClr val="002060"/>
                </a:solidFill>
                <a:latin typeface="Traditional Arabic" pitchFamily="18" charset="-78"/>
                <a:ea typeface="Calibri" charset="0"/>
                <a:cs typeface="Traditional Arabic" pitchFamily="18" charset="-78"/>
              </a:rPr>
              <a:t>:</a:t>
            </a:r>
            <a:r>
              <a:rPr lang="ar-DZ" sz="3600" b="1" smtClean="0">
                <a:solidFill>
                  <a:schemeClr val="bg1"/>
                </a:solidFill>
                <a:latin typeface="Traditional Arabic" pitchFamily="18" charset="-78"/>
                <a:ea typeface="Calibri" charset="0"/>
                <a:cs typeface="Traditional Arabic" pitchFamily="18" charset="-78"/>
              </a:rPr>
              <a:t>بوية</a:t>
            </a:r>
            <a:r>
              <a:rPr lang="ar-DZ" sz="3600" b="1" dirty="0" smtClean="0">
                <a:solidFill>
                  <a:schemeClr val="bg1"/>
                </a:solidFill>
                <a:latin typeface="Traditional Arabic" pitchFamily="18" charset="-78"/>
                <a:ea typeface="Calibri" charset="0"/>
                <a:cs typeface="Traditional Arabic" pitchFamily="18" charset="-78"/>
              </a:rPr>
              <a:t> عبر العالم، ومن بينها الجزائر،حيث نجد تقرير منظمة اليونيسيف لعام </a:t>
            </a:r>
            <a:r>
              <a:rPr lang="fr-FR" sz="3600" b="1" dirty="0" smtClean="0">
                <a:solidFill>
                  <a:schemeClr val="bg1"/>
                </a:solidFill>
                <a:latin typeface="Traditional Arabic" pitchFamily="18" charset="-78"/>
                <a:ea typeface="Calibri" charset="0"/>
                <a:cs typeface="Traditional Arabic" pitchFamily="18" charset="-78"/>
              </a:rPr>
              <a:t>2002</a:t>
            </a:r>
            <a:r>
              <a:rPr lang="ar-DZ" sz="3600" b="1" dirty="0" smtClean="0">
                <a:solidFill>
                  <a:schemeClr val="bg1"/>
                </a:solidFill>
                <a:latin typeface="Traditional Arabic" pitchFamily="18" charset="-78"/>
                <a:ea typeface="Calibri" charset="0"/>
                <a:cs typeface="Traditional Arabic" pitchFamily="18" charset="-78"/>
              </a:rPr>
              <a:t> يشير إلى تزايد عدد الأطفال الذين  يدخلون عالم الشغل في الجزائر والذي يقدر بأكثر من</a:t>
            </a:r>
            <a:r>
              <a:rPr lang="fr-FR" sz="3600" b="1" dirty="0" smtClean="0">
                <a:solidFill>
                  <a:schemeClr val="bg1"/>
                </a:solidFill>
                <a:latin typeface="Traditional Arabic" pitchFamily="18" charset="-78"/>
                <a:ea typeface="Calibri" charset="0"/>
                <a:cs typeface="Traditional Arabic" pitchFamily="18" charset="-78"/>
              </a:rPr>
              <a:t>480 </a:t>
            </a:r>
            <a:r>
              <a:rPr lang="ar-DZ" sz="3600" b="1" dirty="0" smtClean="0">
                <a:solidFill>
                  <a:schemeClr val="bg1"/>
                </a:solidFill>
                <a:latin typeface="Traditional Arabic" pitchFamily="18" charset="-78"/>
                <a:ea typeface="Calibri" charset="0"/>
                <a:cs typeface="Traditional Arabic" pitchFamily="18" charset="-78"/>
              </a:rPr>
              <a:t>ألف طفلا وهذا قد يساعد في ظاهرة التسرب المدرسي من خلال خروج الطفل إلى العمل وانقطاعه عن الدراسة ،مع تعامله مع الأجور وهو الأمر الذي قد  يعزز فيه الانقطاع عن الدراسة وعدم الرجوع إليها.ومن هنا تبادر إلى أذهاننا التساؤل التالي</a:t>
            </a:r>
            <a:r>
              <a:rPr lang="ar-DZ" sz="3600" b="1" dirty="0" smtClean="0">
                <a:solidFill>
                  <a:srgbClr val="002060"/>
                </a:solidFill>
                <a:latin typeface="Traditional Arabic" pitchFamily="18" charset="-78"/>
                <a:ea typeface="Calibri" charset="0"/>
                <a:cs typeface="Traditional Arabic" pitchFamily="18" charset="-78"/>
              </a:rPr>
              <a:t>:</a:t>
            </a:r>
            <a:endParaRPr lang="ar-DZ" sz="3600" dirty="0" smtClean="0">
              <a:solidFill>
                <a:schemeClr val="tx1"/>
              </a:solidFill>
              <a:latin typeface="Arial" pitchFamily="34" charset="0"/>
              <a:cs typeface="Arial" pitchFamily="34" charset="0"/>
            </a:endParaRPr>
          </a:p>
        </p:txBody>
      </p:sp>
      <p:pic>
        <p:nvPicPr>
          <p:cNvPr id="1029" name="Picture 5" descr="http://www.bureaudesconsultations.org/sites/default/files/database/trstndbrtl/revue/459/revue186029416.png"/>
          <p:cNvPicPr>
            <a:picLocks noChangeAspect="1" noChangeArrowheads="1"/>
          </p:cNvPicPr>
          <p:nvPr/>
        </p:nvPicPr>
        <p:blipFill>
          <a:blip r:embed="rId5"/>
          <a:srcRect/>
          <a:stretch>
            <a:fillRect/>
          </a:stretch>
        </p:blipFill>
        <p:spPr bwMode="auto">
          <a:xfrm>
            <a:off x="0" y="5116398"/>
            <a:ext cx="2209709" cy="5011612"/>
          </a:xfrm>
          <a:prstGeom prst="rect">
            <a:avLst/>
          </a:prstGeom>
          <a:noFill/>
        </p:spPr>
      </p:pic>
      <p:pic>
        <p:nvPicPr>
          <p:cNvPr id="1036" name="Picture 12" descr="نتيجة بحث الصور عن ‪le capital culturel et la réussite scolaire‬‏"/>
          <p:cNvPicPr>
            <a:picLocks noChangeAspect="1" noChangeArrowheads="1"/>
          </p:cNvPicPr>
          <p:nvPr/>
        </p:nvPicPr>
        <p:blipFill>
          <a:blip r:embed="rId6"/>
          <a:srcRect/>
          <a:stretch>
            <a:fillRect/>
          </a:stretch>
        </p:blipFill>
        <p:spPr bwMode="auto">
          <a:xfrm>
            <a:off x="0" y="10331372"/>
            <a:ext cx="4209973" cy="5786478"/>
          </a:xfrm>
          <a:prstGeom prst="rect">
            <a:avLst/>
          </a:prstGeom>
          <a:noFill/>
        </p:spPr>
      </p:pic>
      <p:sp>
        <p:nvSpPr>
          <p:cNvPr id="40" name="ZoneTexte 16"/>
          <p:cNvSpPr txBox="1"/>
          <p:nvPr/>
        </p:nvSpPr>
        <p:spPr>
          <a:xfrm>
            <a:off x="12639657" y="38978010"/>
            <a:ext cx="21431400" cy="3371136"/>
          </a:xfrm>
          <a:prstGeom prst="roundRect">
            <a:avLst/>
          </a:prstGeom>
          <a:solidFill>
            <a:srgbClr val="3399FF"/>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lvl="0" algn="r" rtl="1"/>
            <a:r>
              <a:rPr lang="ar-SA" sz="4800" b="1" dirty="0" smtClean="0">
                <a:solidFill>
                  <a:srgbClr val="002060"/>
                </a:solidFill>
                <a:latin typeface="Times New Roman" pitchFamily="18" charset="0"/>
                <a:cs typeface="Times New Roman" pitchFamily="18" charset="0"/>
              </a:rPr>
              <a:t>فرضيات الدراسة </a:t>
            </a:r>
            <a:r>
              <a:rPr lang="fr-FR" sz="4800" b="1" dirty="0" smtClean="0">
                <a:solidFill>
                  <a:srgbClr val="002060"/>
                </a:solidFill>
                <a:latin typeface="Times New Roman" pitchFamily="18" charset="0"/>
                <a:cs typeface="Times New Roman" pitchFamily="18" charset="0"/>
              </a:rPr>
              <a:t>:</a:t>
            </a:r>
            <a:endParaRPr lang="ar-DZ" sz="4800" b="1" dirty="0" smtClean="0">
              <a:solidFill>
                <a:srgbClr val="002060"/>
              </a:solidFill>
              <a:latin typeface="Times New Roman" pitchFamily="18" charset="0"/>
              <a:cs typeface="Times New Roman" pitchFamily="18" charset="0"/>
            </a:endParaRPr>
          </a:p>
          <a:p>
            <a:pPr lvl="0" algn="r" rtl="1"/>
            <a:r>
              <a:rPr lang="ar-DZ" sz="4800" b="1" dirty="0" smtClean="0">
                <a:solidFill>
                  <a:srgbClr val="002060"/>
                </a:solidFill>
                <a:latin typeface="Times New Roman" pitchFamily="18" charset="0"/>
                <a:cs typeface="Times New Roman" pitchFamily="18" charset="0"/>
              </a:rPr>
              <a:t>1ـ كلما تدهورت الظروف الأسرية كلما زادا لتسرب المدرسي.</a:t>
            </a:r>
          </a:p>
          <a:p>
            <a:pPr lvl="0" algn="r" rtl="1"/>
            <a:r>
              <a:rPr lang="ar-DZ" sz="4800" b="1" dirty="0" smtClean="0">
                <a:solidFill>
                  <a:srgbClr val="002060"/>
                </a:solidFill>
                <a:latin typeface="Times New Roman" pitchFamily="18" charset="0"/>
                <a:cs typeface="Times New Roman" pitchFamily="18" charset="0"/>
              </a:rPr>
              <a:t>2ـ كلما زادت اللامساواة المدرسية زادت نسبة التسرب.</a:t>
            </a:r>
          </a:p>
          <a:p>
            <a:pPr lvl="0" algn="r" rtl="1"/>
            <a:r>
              <a:rPr lang="fr-FR" sz="4800" b="1" dirty="0" smtClean="0">
                <a:solidFill>
                  <a:schemeClr val="accent3">
                    <a:lumMod val="50000"/>
                  </a:schemeClr>
                </a:solidFill>
              </a:rPr>
              <a:t>3 </a:t>
            </a:r>
            <a:r>
              <a:rPr lang="ar-DZ" sz="4800" b="1" dirty="0" smtClean="0">
                <a:solidFill>
                  <a:schemeClr val="accent3">
                    <a:lumMod val="50000"/>
                  </a:schemeClr>
                </a:solidFill>
              </a:rPr>
              <a:t>ـ  كلما كان هناك إنتاج للفوارق الطبقية في المجتمع الجزائري كلما زادت نسبة التسرب</a:t>
            </a:r>
            <a:r>
              <a:rPr lang="ar-SA" sz="4800" b="1" dirty="0" smtClean="0">
                <a:solidFill>
                  <a:schemeClr val="accent3">
                    <a:lumMod val="50000"/>
                  </a:schemeClr>
                </a:solidFill>
              </a:rPr>
              <a:t> </a:t>
            </a:r>
            <a:endParaRPr lang="fr-FR" sz="4800" b="1" dirty="0" smtClean="0">
              <a:solidFill>
                <a:schemeClr val="accent3">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DZ"/>
          </a:p>
        </p:txBody>
      </p:sp>
      <p:sp>
        <p:nvSpPr>
          <p:cNvPr id="3" name="عنصر نائب للمحتوى 2"/>
          <p:cNvSpPr>
            <a:spLocks noGrp="1"/>
          </p:cNvSpPr>
          <p:nvPr>
            <p:ph idx="1"/>
          </p:nvPr>
        </p:nvSpPr>
        <p:spPr/>
        <p:txBody>
          <a:bodyPr/>
          <a:lstStyle/>
          <a:p>
            <a:endParaRPr lang="ar-DZ"/>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a:spPr>
      <a:bodyPr lIns="91421" tIns="45711" rIns="91421" bIns="45711" spcCol="0" rtlCol="0" anchor="ctr"/>
      <a:lstStyle>
        <a:defPPr algn="ctr">
          <a:defRPr sz="4600" dirty="0">
            <a:solidFill>
              <a:schemeClr val="tx2">
                <a:lumMod val="1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4097</TotalTime>
  <Words>768</Words>
  <Application>Microsoft Office PowerPoint</Application>
  <PresentationFormat>مخصص</PresentationFormat>
  <Paragraphs>21</Paragraphs>
  <Slides>2</Slides>
  <Notes>0</Notes>
  <HiddenSlides>0</HiddenSlides>
  <MMClips>0</MMClips>
  <ScaleCrop>false</ScaleCrop>
  <HeadingPairs>
    <vt:vector size="4" baseType="variant">
      <vt:variant>
        <vt:lpstr>سمة</vt:lpstr>
      </vt:variant>
      <vt:variant>
        <vt:i4>1</vt:i4>
      </vt:variant>
      <vt:variant>
        <vt:lpstr>عناوين الشرائح</vt:lpstr>
      </vt:variant>
      <vt:variant>
        <vt:i4>2</vt:i4>
      </vt:variant>
    </vt:vector>
  </HeadingPairs>
  <TitlesOfParts>
    <vt:vector size="3" baseType="lpstr">
      <vt:lpstr>Thème Office</vt:lpstr>
      <vt:lpstr>الشريحة 1</vt:lpstr>
      <vt:lpstr>الشريحة 2</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pcs</cp:lastModifiedBy>
  <cp:revision>124</cp:revision>
  <dcterms:created xsi:type="dcterms:W3CDTF">2014-04-13T18:20:11Z</dcterms:created>
  <dcterms:modified xsi:type="dcterms:W3CDTF">2015-02-25T02:13:40Z</dcterms:modified>
</cp:coreProperties>
</file>