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notesMasterIdLst>
    <p:notesMasterId r:id="rId3"/>
  </p:notesMasterIdLst>
  <p:handoutMasterIdLst>
    <p:handoutMasterId r:id="rId4"/>
  </p:handoutMasterIdLst>
  <p:sldIdLst>
    <p:sldId id="256" r:id="rId2"/>
  </p:sldIdLst>
  <p:sldSz cx="28803600" cy="43205400"/>
  <p:notesSz cx="7099300"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13608">
          <p15:clr>
            <a:srgbClr val="A4A3A4"/>
          </p15:clr>
        </p15:guide>
        <p15:guide id="2" pos="90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4B4B"/>
    <a:srgbClr val="FF2929"/>
    <a:srgbClr val="FF6161"/>
    <a:srgbClr val="A8E0D3"/>
    <a:srgbClr val="EF99E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588" autoAdjust="0"/>
    <p:restoredTop sz="95421" autoAdjust="0"/>
  </p:normalViewPr>
  <p:slideViewPr>
    <p:cSldViewPr>
      <p:cViewPr>
        <p:scale>
          <a:sx n="30" d="100"/>
          <a:sy n="30" d="100"/>
        </p:scale>
        <p:origin x="-1074" y="60"/>
      </p:cViewPr>
      <p:guideLst>
        <p:guide orient="horz" pos="13608"/>
        <p:guide pos="9072"/>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4021138" y="0"/>
            <a:ext cx="3076575"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28/02/2015</a:t>
            </a:fld>
            <a:endParaRPr lang="fr-FR"/>
          </a:p>
        </p:txBody>
      </p:sp>
      <p:sp>
        <p:nvSpPr>
          <p:cNvPr id="4" name="Espace réservé du pied de page 3"/>
          <p:cNvSpPr>
            <a:spLocks noGrp="1"/>
          </p:cNvSpPr>
          <p:nvPr>
            <p:ph type="ftr" sz="quarter" idx="2"/>
          </p:nvPr>
        </p:nvSpPr>
        <p:spPr>
          <a:xfrm>
            <a:off x="0" y="9721850"/>
            <a:ext cx="3076575"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4021138" y="9721850"/>
            <a:ext cx="3076575"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a:t>
            </a:fld>
            <a:endParaRPr lang="fr-FR"/>
          </a:p>
        </p:txBody>
      </p:sp>
    </p:spTree>
    <p:extLst>
      <p:ext uri="{BB962C8B-B14F-4D97-AF65-F5344CB8AC3E}">
        <p14:creationId xmlns:p14="http://schemas.microsoft.com/office/powerpoint/2010/main" xmlns="" val="9827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2725" y="0"/>
            <a:ext cx="3076575"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88" y="0"/>
            <a:ext cx="3076575"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lang="ar-DZ"/>
              <a:pPr>
                <a:defRPr/>
              </a:pPr>
              <a:t>10-05-1436</a:t>
            </a:fld>
            <a:endParaRPr/>
          </a:p>
        </p:txBody>
      </p:sp>
      <p:sp>
        <p:nvSpPr>
          <p:cNvPr id="12292" name="Espace réservé de l'image des diapositives 3"/>
          <p:cNvSpPr>
            <a:spLocks noGrp="1" noRot="1" noChangeAspect="1"/>
          </p:cNvSpPr>
          <p:nvPr>
            <p:ph type="sldImg" idx="2"/>
          </p:nvPr>
        </p:nvSpPr>
        <p:spPr bwMode="auto">
          <a:xfrm>
            <a:off x="2270125" y="768350"/>
            <a:ext cx="2559050"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09613" y="4860925"/>
            <a:ext cx="5680075"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2725" y="9721850"/>
            <a:ext cx="3076575"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88" y="9721850"/>
            <a:ext cx="3076575"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a:t>
            </a:fld>
            <a:endParaRPr/>
          </a:p>
        </p:txBody>
      </p:sp>
    </p:spTree>
    <p:extLst>
      <p:ext uri="{BB962C8B-B14F-4D97-AF65-F5344CB8AC3E}">
        <p14:creationId xmlns:p14="http://schemas.microsoft.com/office/powerpoint/2010/main" xmlns="" val="466758190"/>
      </p:ext>
    </p:extLst>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a:xfrm>
            <a:off x="2270125" y="768350"/>
            <a:ext cx="2559050" cy="3836988"/>
          </a:xfrm>
          <a:ln/>
        </p:spPr>
      </p:sp>
      <p:sp>
        <p:nvSpPr>
          <p:cNvPr id="13315" name="Espace réservé des commentaires 2"/>
          <p:cNvSpPr txBox="1">
            <a:spLocks noGrp="1"/>
          </p:cNvSpPr>
          <p:nvPr>
            <p:ph type="body" sz="quarter" idx="1"/>
          </p:nvPr>
        </p:nvSpPr>
        <p:spPr bwMode="auto">
          <a:noFill/>
        </p:spPr>
        <p:txBody>
          <a:bodyPr numCol="1">
            <a:prstTxWarp prst="textNoShape">
              <a:avLst/>
            </a:prstTxWarp>
          </a:bodyPr>
          <a:lstStyle/>
          <a:p>
            <a:pPr algn="l" rtl="0" eaLnBrk="1"/>
            <a:endParaRPr lang="ar-DZ" smtClean="0">
              <a:latin typeface="Calibri" pitchFamily="34" charset="0"/>
            </a:endParaRPr>
          </a:p>
        </p:txBody>
      </p:sp>
      <p:sp>
        <p:nvSpPr>
          <p:cNvPr id="4" name="Espace réservé du numéro de diapositive 3"/>
          <p:cNvSpPr txBox="1"/>
          <p:nvPr/>
        </p:nvSpPr>
        <p:spPr>
          <a:xfrm>
            <a:off x="1588" y="9721850"/>
            <a:ext cx="3076575" cy="511175"/>
          </a:xfrm>
          <a:prstGeom prst="rect">
            <a:avLst/>
          </a:prstGeom>
          <a:noFill/>
          <a:ln>
            <a:noFill/>
          </a:ln>
        </p:spPr>
        <p:txBody>
          <a:bodyPr lIns="94768" tIns="47384" rIns="94768" bIns="47384" anchor="b"/>
          <a:lstStyle/>
          <a:p>
            <a:pPr defTabSz="947684" rtl="1" fontAlgn="auto">
              <a:spcBef>
                <a:spcPts val="0"/>
              </a:spcBef>
              <a:spcAft>
                <a:spcPts val="0"/>
              </a:spcAft>
              <a:defRPr sz="1800" b="0" i="0" u="none" strike="noStrike" kern="0" cap="none" spc="0" baseline="0">
                <a:solidFill>
                  <a:srgbClr val="000000"/>
                </a:solidFill>
                <a:uFillTx/>
              </a:defRPr>
            </a:pPr>
            <a:fld id="{96B1A438-0D45-474A-91A5-3F69146C3BE8}" type="slidenum">
              <a:rPr kern="0">
                <a:solidFill>
                  <a:srgbClr val="000000"/>
                </a:solidFill>
                <a:latin typeface="+mn-lt"/>
                <a:cs typeface="+mn-cs"/>
              </a:rPr>
              <a:pPr defTabSz="947684" rtl="1" fontAlgn="auto">
                <a:spcBef>
                  <a:spcPts val="0"/>
                </a:spcBef>
                <a:spcAft>
                  <a:spcPts val="0"/>
                </a:spcAft>
                <a:defRPr sz="1800" b="0" i="0" u="none" strike="noStrike" kern="0" cap="none" spc="0" baseline="0">
                  <a:solidFill>
                    <a:srgbClr val="000000"/>
                  </a:solidFill>
                  <a:uFillTx/>
                </a:defRPr>
              </a:pPr>
              <a:t>1</a:t>
            </a:fld>
            <a:endParaRPr lang="ar-DZ" sz="1200" kern="0" dirty="0">
              <a:solidFill>
                <a:srgbClr val="000000"/>
              </a:solidFill>
              <a:latin typeface="Tahoma" pitchFamily="34"/>
              <a:cs typeface="Arial"/>
            </a:endParaRPr>
          </a:p>
        </p:txBody>
      </p:sp>
    </p:spTree>
    <p:extLst>
      <p:ext uri="{BB962C8B-B14F-4D97-AF65-F5344CB8AC3E}">
        <p14:creationId xmlns:p14="http://schemas.microsoft.com/office/powerpoint/2010/main" xmlns="" val="40987435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337043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29" name="Titre 28"/>
          <p:cNvSpPr>
            <a:spLocks noGrp="1"/>
          </p:cNvSpPr>
          <p:nvPr>
            <p:ph type="ctrTitle"/>
          </p:nvPr>
        </p:nvSpPr>
        <p:spPr>
          <a:xfrm>
            <a:off x="1200150" y="30576492"/>
            <a:ext cx="26643330" cy="770096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200150" y="24483060"/>
            <a:ext cx="26643330" cy="5760720"/>
          </a:xfrm>
        </p:spPr>
        <p:txBody>
          <a:bodyPr anchor="b"/>
          <a:lstStyle>
            <a:lvl1pPr marL="0" indent="0" algn="l">
              <a:buNone/>
              <a:defRPr sz="10800">
                <a:solidFill>
                  <a:schemeClr val="tx2">
                    <a:shade val="75000"/>
                  </a:schemeClr>
                </a:solidFill>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pPr>
              <a:defRPr/>
            </a:pPr>
            <a:endParaRPr lang="en-US"/>
          </a:p>
        </p:txBody>
      </p:sp>
      <p:sp>
        <p:nvSpPr>
          <p:cNvPr id="2" name="Espace réservé du pied de page 1"/>
          <p:cNvSpPr>
            <a:spLocks noGrp="1"/>
          </p:cNvSpPr>
          <p:nvPr>
            <p:ph type="ftr" sz="quarter" idx="11"/>
          </p:nvPr>
        </p:nvSpPr>
        <p:spPr/>
        <p:txBody>
          <a:bodyPr/>
          <a:lstStyle/>
          <a:p>
            <a:pPr>
              <a:defRPr/>
            </a:pPr>
            <a:endParaRPr lang="en-US"/>
          </a:p>
        </p:txBody>
      </p:sp>
      <p:sp>
        <p:nvSpPr>
          <p:cNvPr id="15" name="Espace réservé du numéro de diapositive 14"/>
          <p:cNvSpPr>
            <a:spLocks noGrp="1"/>
          </p:cNvSpPr>
          <p:nvPr>
            <p:ph type="sldNum" sz="quarter" idx="12"/>
          </p:nvPr>
        </p:nvSpPr>
        <p:spPr>
          <a:xfrm>
            <a:off x="25923240" y="40785898"/>
            <a:ext cx="2390699" cy="1555394"/>
          </a:xfrm>
        </p:spPr>
        <p:txBody>
          <a:bodyPr/>
          <a:lstStyle/>
          <a:p>
            <a:pPr>
              <a:defRPr/>
            </a:pPr>
            <a:fld id="{5998369B-A6EF-43F8-95E5-75D0C38FAAC1}" type="slidenum">
              <a:rPr lang="fr-FR" smtClean="0"/>
              <a:pPr>
                <a:defRPr/>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CAB33F9F-9394-40C0-B684-8FA80BC0590D}" type="slidenum">
              <a:rPr lang="fr-FR" smtClean="0"/>
              <a:pPr>
                <a:defRPr/>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602700" y="3460442"/>
            <a:ext cx="5760720" cy="3686460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3460442"/>
            <a:ext cx="19682460" cy="3686460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0750E905-AE62-4E92-AB62-C68FE6EFA973}" type="slidenum">
              <a:rPr lang="fr-FR" smtClean="0"/>
              <a:pPr>
                <a:defRPr/>
              </a:pPr>
              <a:t>‹#›</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a:p>
        </p:txBody>
      </p:sp>
      <p:sp>
        <p:nvSpPr>
          <p:cNvPr id="8" name="Espace réservé du pied de page 2"/>
          <p:cNvSpPr txBox="1">
            <a:spLocks noGrp="1"/>
          </p:cNvSpPr>
          <p:nvPr>
            <p:ph type="ftr" sz="quarter" idx="11"/>
          </p:nvPr>
        </p:nvSpPr>
        <p:spPr/>
        <p:txBody>
          <a:bodyPr/>
          <a:lstStyle>
            <a:lvl1pPr>
              <a:defRPr/>
            </a:lvl1pPr>
          </a:lstStyle>
          <a:p>
            <a:pPr>
              <a:defRPr/>
            </a:pPr>
            <a:endParaRPr lang="en-US"/>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a:t>
            </a:fld>
            <a:endParaRPr lang="en-US"/>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19" name="Espace réservé du pied de page 18"/>
          <p:cNvSpPr>
            <a:spLocks noGrp="1"/>
          </p:cNvSpPr>
          <p:nvPr>
            <p:ph type="ftr" sz="quarter" idx="11"/>
          </p:nvPr>
        </p:nvSpPr>
        <p:spPr>
          <a:xfrm>
            <a:off x="11281410" y="480063"/>
            <a:ext cx="9121140" cy="1820228"/>
          </a:xfrm>
        </p:spPr>
        <p:txBody>
          <a:bodyPr/>
          <a:lstStyle/>
          <a:p>
            <a:pPr>
              <a:defRPr/>
            </a:pPr>
            <a:endParaRPr lang="en-US"/>
          </a:p>
        </p:txBody>
      </p:sp>
      <p:sp>
        <p:nvSpPr>
          <p:cNvPr id="16" name="Espace réservé du numéro de diapositive 15"/>
          <p:cNvSpPr>
            <a:spLocks noGrp="1"/>
          </p:cNvSpPr>
          <p:nvPr>
            <p:ph type="sldNum" sz="quarter" idx="12"/>
          </p:nvPr>
        </p:nvSpPr>
        <p:spPr>
          <a:xfrm>
            <a:off x="25923240" y="40785898"/>
            <a:ext cx="2390699" cy="1555394"/>
          </a:xfrm>
        </p:spPr>
        <p:txBody>
          <a:bodyPr/>
          <a:lstStyle/>
          <a:p>
            <a:pPr>
              <a:defRPr/>
            </a:pPr>
            <a:fld id="{CD22DD83-822A-4458-B54D-F6C19E849AD6}" type="slidenum">
              <a:rPr lang="fr-FR" smtClean="0"/>
              <a:pPr>
                <a:defRPr/>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217028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6" name="Espace réservé du texte 5"/>
          <p:cNvSpPr>
            <a:spLocks noGrp="1"/>
          </p:cNvSpPr>
          <p:nvPr>
            <p:ph type="body" idx="1"/>
          </p:nvPr>
        </p:nvSpPr>
        <p:spPr>
          <a:xfrm>
            <a:off x="1200150" y="10561320"/>
            <a:ext cx="26643330" cy="7680960"/>
          </a:xfrm>
        </p:spPr>
        <p:txBody>
          <a:bodyPr anchor="b"/>
          <a:lstStyle>
            <a:lvl1pPr marL="0" indent="0" algn="r">
              <a:buNone/>
              <a:defRPr sz="9000">
                <a:solidFill>
                  <a:schemeClr val="tx2">
                    <a:shade val="75000"/>
                  </a:schemeClr>
                </a:solidFill>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pPr>
              <a:defRPr/>
            </a:pPr>
            <a:endParaRPr lang="en-US"/>
          </a:p>
        </p:txBody>
      </p:sp>
      <p:sp>
        <p:nvSpPr>
          <p:cNvPr id="11" name="Espace réservé du pied de page 10"/>
          <p:cNvSpPr>
            <a:spLocks noGrp="1"/>
          </p:cNvSpPr>
          <p:nvPr>
            <p:ph type="ftr" sz="quarter" idx="11"/>
          </p:nvPr>
        </p:nvSpPr>
        <p:spPr/>
        <p:txBody>
          <a:bodyPr/>
          <a:lstStyle/>
          <a:p>
            <a:pPr>
              <a:defRPr/>
            </a:pPr>
            <a:endParaRPr lang="en-US"/>
          </a:p>
        </p:txBody>
      </p:sp>
      <p:sp>
        <p:nvSpPr>
          <p:cNvPr id="16" name="Espace réservé du numéro de diapositive 15"/>
          <p:cNvSpPr>
            <a:spLocks noGrp="1"/>
          </p:cNvSpPr>
          <p:nvPr>
            <p:ph type="sldNum" sz="quarter" idx="12"/>
          </p:nvPr>
        </p:nvSpPr>
        <p:spPr/>
        <p:txBody>
          <a:bodyPr/>
          <a:lstStyle/>
          <a:p>
            <a:pPr>
              <a:defRPr/>
            </a:pPr>
            <a:fld id="{E583A91D-B29B-48B7-AFCB-AEF1403C1B0E}" type="slidenum">
              <a:rPr lang="fr-FR" smtClean="0"/>
              <a:pPr>
                <a:defRPr/>
              </a:pPr>
              <a:t>‹#›</a:t>
            </a:fld>
            <a:endParaRPr lang="fr-FR"/>
          </a:p>
        </p:txBody>
      </p:sp>
      <p:sp>
        <p:nvSpPr>
          <p:cNvPr id="8" name="Titre 7"/>
          <p:cNvSpPr>
            <a:spLocks noGrp="1"/>
          </p:cNvSpPr>
          <p:nvPr>
            <p:ph type="title"/>
          </p:nvPr>
        </p:nvSpPr>
        <p:spPr>
          <a:xfrm>
            <a:off x="568496" y="18566638"/>
            <a:ext cx="27363420" cy="7464398"/>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960120" y="10081260"/>
            <a:ext cx="1320165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14641830" y="10081260"/>
            <a:ext cx="1368171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pPr>
              <a:defRPr/>
            </a:pPr>
            <a:endParaRPr lang="en-US"/>
          </a:p>
        </p:txBody>
      </p:sp>
      <p:sp>
        <p:nvSpPr>
          <p:cNvPr id="10" name="Espace réservé du pied de page 9"/>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05FD7F8C-D0B9-4E1C-845F-F1E829A3BEF6}" type="slidenum">
              <a:rPr lang="fr-FR" smtClean="0"/>
              <a:pPr>
                <a:defRPr/>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960120" y="34084260"/>
            <a:ext cx="27123390" cy="5560695"/>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886549" y="4200525"/>
            <a:ext cx="13515251"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14631830" y="4200525"/>
            <a:ext cx="13520559"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886549" y="8291036"/>
            <a:ext cx="13515251"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14643500" y="8291036"/>
            <a:ext cx="13508888"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pPr>
              <a:defRPr/>
            </a:pPr>
            <a:endParaRPr lang="en-US"/>
          </a:p>
        </p:txBody>
      </p:sp>
      <p:sp>
        <p:nvSpPr>
          <p:cNvPr id="6" name="Espace réservé du pied de page 5"/>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a:xfrm>
            <a:off x="25923240" y="40805100"/>
            <a:ext cx="2400300" cy="1555394"/>
          </a:xfrm>
        </p:spPr>
        <p:txBody>
          <a:bodyPr/>
          <a:lstStyle/>
          <a:p>
            <a:pPr>
              <a:defRPr/>
            </a:pPr>
            <a:fld id="{AD521F33-FD0F-4C65-96E5-BC59B162C37F}" type="slidenum">
              <a:rPr lang="fr-FR" smtClean="0"/>
              <a:pPr>
                <a:defRPr/>
              </a:pPr>
              <a:t>‹#›</a:t>
            </a:fld>
            <a:endParaRPr lang="fr-FR"/>
          </a:p>
        </p:txBody>
      </p:sp>
      <p:sp>
        <p:nvSpPr>
          <p:cNvPr id="11" name="Connecteur droit 10"/>
          <p:cNvSpPr>
            <a:spLocks noChangeShapeType="1"/>
          </p:cNvSpPr>
          <p:nvPr/>
        </p:nvSpPr>
        <p:spPr bwMode="auto">
          <a:xfrm>
            <a:off x="1620202" y="37924743"/>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pPr>
              <a:defRPr/>
            </a:pPr>
            <a:endParaRPr lang="en-US"/>
          </a:p>
        </p:txBody>
      </p:sp>
      <p:sp>
        <p:nvSpPr>
          <p:cNvPr id="21" name="Espace réservé du pied de page 20"/>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194FF44E-2F55-4665-9AA7-2C9C8519604F}" type="slidenum">
              <a:rPr lang="fr-FR" smtClean="0"/>
              <a:pPr>
                <a:defRPr/>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endParaRPr lang="en-US"/>
          </a:p>
        </p:txBody>
      </p:sp>
      <p:sp>
        <p:nvSpPr>
          <p:cNvPr id="24" name="Espace réservé du pied de page 23"/>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4FA50C5F-7891-4283-8718-228137E765B6}" type="slidenum">
              <a:rPr lang="fr-FR" smtClean="0"/>
              <a:pPr>
                <a:defRPr/>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1620202" y="36849440"/>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Titre 11"/>
          <p:cNvSpPr>
            <a:spLocks noGrp="1"/>
          </p:cNvSpPr>
          <p:nvPr>
            <p:ph type="title"/>
          </p:nvPr>
        </p:nvSpPr>
        <p:spPr>
          <a:xfrm>
            <a:off x="1440180" y="34564320"/>
            <a:ext cx="26643330" cy="3280410"/>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1440182" y="3840480"/>
            <a:ext cx="9476186" cy="30243780"/>
          </a:xfrm>
        </p:spPr>
        <p:txBody>
          <a:bodyPr/>
          <a:lstStyle>
            <a:lvl1pPr marL="0" indent="0">
              <a:buNone/>
              <a:defRPr sz="6300"/>
            </a:lvl1pPr>
            <a:lvl2pPr>
              <a:buNone/>
              <a:defRPr sz="5400"/>
            </a:lvl2pPr>
            <a:lvl3pPr>
              <a:buNone/>
              <a:defRPr sz="45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1261407" y="3840480"/>
            <a:ext cx="16822103" cy="30243780"/>
          </a:xfrm>
        </p:spPr>
        <p:txBody>
          <a:bodyPr/>
          <a:lstStyle>
            <a:lvl1pPr>
              <a:defRPr sz="14400"/>
            </a:lvl1pPr>
            <a:lvl2pPr>
              <a:defRPr sz="12600"/>
            </a:lvl2pPr>
            <a:lvl3pPr>
              <a:defRPr sz="10800"/>
            </a:lvl3pPr>
            <a:lvl4pPr>
              <a:defRPr sz="9000"/>
            </a:lvl4pPr>
            <a:lvl5pPr>
              <a:defRPr sz="9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29" name="Espace réservé du pied de page 28"/>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0BBFC409-5C0D-4F4F-B1EA-92DFE8CC3C4D}" type="slidenum">
              <a:rPr lang="fr-FR" smtClean="0"/>
              <a:pPr>
                <a:defRPr/>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1041380" y="3884794"/>
            <a:ext cx="15841980" cy="2304288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4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BF8DD6B3-DE42-45A2-A527-B993F55AC13A}" type="slidenum">
              <a:rPr lang="fr-FR" smtClean="0"/>
              <a:pPr>
                <a:defRPr/>
              </a:pPr>
              <a:t>‹#›</a:t>
            </a:fld>
            <a:endParaRPr lang="fr-FR"/>
          </a:p>
        </p:txBody>
      </p:sp>
      <p:sp>
        <p:nvSpPr>
          <p:cNvPr id="17" name="Titre 16"/>
          <p:cNvSpPr>
            <a:spLocks noGrp="1"/>
          </p:cNvSpPr>
          <p:nvPr>
            <p:ph type="title"/>
          </p:nvPr>
        </p:nvSpPr>
        <p:spPr>
          <a:xfrm>
            <a:off x="1200150" y="31460688"/>
            <a:ext cx="18482310" cy="3290414"/>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200150" y="34859273"/>
            <a:ext cx="18482310" cy="4840605"/>
          </a:xfrm>
        </p:spPr>
        <p:txBody>
          <a:bodyPr lIns="493776" tIns="0"/>
          <a:lstStyle>
            <a:lvl1pPr marL="0" indent="0">
              <a:buNone/>
              <a:defRPr sz="6300"/>
            </a:lvl1pPr>
            <a:lvl2pPr>
              <a:defRPr sz="5400"/>
            </a:lvl2pPr>
            <a:lvl3pPr>
              <a:defRPr sz="45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8" name="Espace réservé du texte 7"/>
          <p:cNvSpPr>
            <a:spLocks noGrp="1"/>
          </p:cNvSpPr>
          <p:nvPr>
            <p:ph type="body" idx="1"/>
          </p:nvPr>
        </p:nvSpPr>
        <p:spPr>
          <a:xfrm>
            <a:off x="960120" y="9791224"/>
            <a:ext cx="27363420" cy="28513567"/>
          </a:xfrm>
          <a:prstGeom prst="rect">
            <a:avLst/>
          </a:prstGeom>
        </p:spPr>
        <p:txBody>
          <a:bodyPr vert="horz" lIns="411480" tIns="205740" rIns="411480" bIns="205740">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20402550" y="480063"/>
            <a:ext cx="7920990" cy="1820228"/>
          </a:xfrm>
          <a:prstGeom prst="rect">
            <a:avLst/>
          </a:prstGeom>
        </p:spPr>
        <p:txBody>
          <a:bodyPr vert="horz" lIns="411480" tIns="205740" rIns="411480" bIns="205740"/>
          <a:lstStyle>
            <a:lvl1pPr algn="l" eaLnBrk="1" latinLnBrk="0" hangingPunct="1">
              <a:defRPr kumimoji="0" sz="5400">
                <a:solidFill>
                  <a:schemeClr val="accent1">
                    <a:shade val="75000"/>
                  </a:schemeClr>
                </a:solidFill>
              </a:defRPr>
            </a:lvl1pPr>
          </a:lstStyle>
          <a:p>
            <a:pPr>
              <a:defRPr/>
            </a:pPr>
            <a:endParaRPr lang="en-US"/>
          </a:p>
        </p:txBody>
      </p:sp>
      <p:sp>
        <p:nvSpPr>
          <p:cNvPr id="28" name="Espace réservé du pied de page 27"/>
          <p:cNvSpPr>
            <a:spLocks noGrp="1"/>
          </p:cNvSpPr>
          <p:nvPr>
            <p:ph type="ftr" sz="quarter" idx="3"/>
          </p:nvPr>
        </p:nvSpPr>
        <p:spPr>
          <a:xfrm>
            <a:off x="9841230" y="480063"/>
            <a:ext cx="10561320" cy="1820228"/>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endParaRPr lang="en-US"/>
          </a:p>
        </p:txBody>
      </p:sp>
      <p:sp>
        <p:nvSpPr>
          <p:cNvPr id="5" name="Espace réservé du numéro de diapositive 4"/>
          <p:cNvSpPr>
            <a:spLocks noGrp="1"/>
          </p:cNvSpPr>
          <p:nvPr>
            <p:ph type="sldNum" sz="quarter" idx="4"/>
          </p:nvPr>
        </p:nvSpPr>
        <p:spPr>
          <a:xfrm>
            <a:off x="25923240" y="40805103"/>
            <a:ext cx="2400300" cy="1540193"/>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fld id="{6014CD5F-2915-4A8F-8678-4A81C212C2F1}" type="slidenum">
              <a:rPr lang="fr-FR" smtClean="0"/>
              <a:pPr>
                <a:defRPr/>
              </a:pPr>
              <a:t>‹#›</a:t>
            </a:fld>
            <a:endParaRPr lang="fr-FR"/>
          </a:p>
        </p:txBody>
      </p:sp>
      <p:sp>
        <p:nvSpPr>
          <p:cNvPr id="10" name="Espace réservé du titre 9"/>
          <p:cNvSpPr>
            <a:spLocks noGrp="1"/>
          </p:cNvSpPr>
          <p:nvPr>
            <p:ph type="title"/>
          </p:nvPr>
        </p:nvSpPr>
        <p:spPr>
          <a:xfrm>
            <a:off x="960120" y="2880360"/>
            <a:ext cx="27363420" cy="5280660"/>
          </a:xfrm>
          <a:prstGeom prst="rect">
            <a:avLst/>
          </a:prstGeom>
        </p:spPr>
        <p:txBody>
          <a:bodyPr vert="horz" lIns="411480" tIns="205740" rIns="411480" bIns="205740"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Connecteur droit 11"/>
          <p:cNvSpPr>
            <a:spLocks noChangeShapeType="1"/>
          </p:cNvSpPr>
          <p:nvPr/>
        </p:nvSpPr>
        <p:spPr bwMode="auto">
          <a:xfrm>
            <a:off x="1620202" y="6665315"/>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Lst>
  <p:txStyles>
    <p:titleStyle>
      <a:lvl1pPr algn="l" rtl="1" eaLnBrk="1" latinLnBrk="0" hangingPunct="1">
        <a:spcBef>
          <a:spcPct val="0"/>
        </a:spcBef>
        <a:buNone/>
        <a:defRPr kumimoji="0" sz="162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43050" indent="-1543050" algn="r" rtl="1" eaLnBrk="1" latinLnBrk="0" hangingPunct="1">
        <a:spcBef>
          <a:spcPct val="20000"/>
        </a:spcBef>
        <a:buClr>
          <a:schemeClr val="accent1"/>
        </a:buClr>
        <a:buSzPct val="70000"/>
        <a:buFont typeface="Wingdings 2"/>
        <a:buChar char=""/>
        <a:defRPr kumimoji="0" sz="14400" kern="1200">
          <a:solidFill>
            <a:schemeClr val="tx2"/>
          </a:solidFill>
          <a:latin typeface="+mn-lt"/>
          <a:ea typeface="+mn-ea"/>
          <a:cs typeface="+mn-cs"/>
        </a:defRPr>
      </a:lvl1pPr>
      <a:lvl2pPr marL="3343275" indent="-1285875" algn="r" rtl="1" eaLnBrk="1" latinLnBrk="0" hangingPunct="1">
        <a:spcBef>
          <a:spcPct val="20000"/>
        </a:spcBef>
        <a:buClr>
          <a:schemeClr val="accent1"/>
        </a:buClr>
        <a:buSzPct val="70000"/>
        <a:buFont typeface="Wingdings 2"/>
        <a:buChar char=""/>
        <a:defRPr kumimoji="0" sz="12600" kern="1200">
          <a:solidFill>
            <a:schemeClr val="tx2"/>
          </a:solidFill>
          <a:latin typeface="+mn-lt"/>
          <a:ea typeface="+mn-ea"/>
          <a:cs typeface="+mn-cs"/>
        </a:defRPr>
      </a:lvl2pPr>
      <a:lvl3pPr marL="5143500" indent="-1028700" algn="r" rtl="1" eaLnBrk="1" latinLnBrk="0" hangingPunct="1">
        <a:spcBef>
          <a:spcPct val="20000"/>
        </a:spcBef>
        <a:buClr>
          <a:schemeClr val="accent1"/>
        </a:buClr>
        <a:buSzPct val="70000"/>
        <a:buFont typeface="Wingdings 2"/>
        <a:buChar char=""/>
        <a:defRPr kumimoji="0" sz="10800" kern="1200">
          <a:solidFill>
            <a:schemeClr val="tx2"/>
          </a:solidFill>
          <a:latin typeface="+mn-lt"/>
          <a:ea typeface="+mn-ea"/>
          <a:cs typeface="+mn-cs"/>
        </a:defRPr>
      </a:lvl3pPr>
      <a:lvl4pPr marL="7200900" indent="-1028700" algn="r" rtl="1" eaLnBrk="1" latinLnBrk="0" hangingPunct="1">
        <a:spcBef>
          <a:spcPct val="20000"/>
        </a:spcBef>
        <a:buClr>
          <a:schemeClr val="accent1"/>
        </a:buClr>
        <a:buSzPct val="70000"/>
        <a:buFont typeface="Wingdings 2"/>
        <a:buChar char=""/>
        <a:defRPr kumimoji="0" sz="9000" kern="1200">
          <a:solidFill>
            <a:schemeClr val="tx2"/>
          </a:solidFill>
          <a:latin typeface="+mn-lt"/>
          <a:ea typeface="+mn-ea"/>
          <a:cs typeface="+mn-cs"/>
        </a:defRPr>
      </a:lvl4pPr>
      <a:lvl5pPr marL="92583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5pPr>
      <a:lvl6pPr marL="113157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6pPr>
      <a:lvl7pPr marL="13373100" indent="-1028700" algn="r" rtl="1" eaLnBrk="1" latinLnBrk="0" hangingPunct="1">
        <a:spcBef>
          <a:spcPct val="20000"/>
        </a:spcBef>
        <a:buClr>
          <a:schemeClr val="accent1"/>
        </a:buClr>
        <a:buSzPct val="60000"/>
        <a:buFont typeface="Wingdings 2"/>
        <a:buChar char=""/>
        <a:defRPr kumimoji="0" sz="7200" kern="1200">
          <a:solidFill>
            <a:schemeClr val="tx2"/>
          </a:solidFill>
          <a:latin typeface="+mn-lt"/>
          <a:ea typeface="+mn-ea"/>
          <a:cs typeface="+mn-cs"/>
        </a:defRPr>
      </a:lvl7pPr>
      <a:lvl8pPr marL="15430500" indent="-1028700" algn="r" rtl="1" eaLnBrk="1" latinLnBrk="0" hangingPunct="1">
        <a:spcBef>
          <a:spcPct val="20000"/>
        </a:spcBef>
        <a:buClr>
          <a:schemeClr val="accent1"/>
        </a:buClr>
        <a:buSzPct val="60000"/>
        <a:buFont typeface="Wingdings 2"/>
        <a:buChar char=""/>
        <a:defRPr kumimoji="0" sz="7200" kern="1200" baseline="0">
          <a:solidFill>
            <a:schemeClr val="tx2"/>
          </a:solidFill>
          <a:latin typeface="+mn-lt"/>
          <a:ea typeface="+mn-ea"/>
          <a:cs typeface="+mn-cs"/>
        </a:defRPr>
      </a:lvl8pPr>
      <a:lvl9pPr marL="17487900" indent="-1028700" algn="r" rtl="1" eaLnBrk="1" latinLnBrk="0" hangingPunct="1">
        <a:spcBef>
          <a:spcPct val="20000"/>
        </a:spcBef>
        <a:buClr>
          <a:schemeClr val="accent1"/>
        </a:buClr>
        <a:buSzPct val="60000"/>
        <a:buFont typeface="Wingdings 2"/>
        <a:buChar char=""/>
        <a:defRPr kumimoji="0" sz="63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31"/>
          <p:cNvSpPr/>
          <p:nvPr/>
        </p:nvSpPr>
        <p:spPr>
          <a:xfrm>
            <a:off x="4197546" y="0"/>
            <a:ext cx="20696540" cy="4091904"/>
          </a:xfrm>
          <a:prstGeom prst="rect">
            <a:avLst/>
          </a:prstGeom>
          <a:ln/>
        </p:spPr>
        <p:style>
          <a:lnRef idx="1">
            <a:schemeClr val="accent1"/>
          </a:lnRef>
          <a:fillRef idx="2">
            <a:schemeClr val="accent1"/>
          </a:fillRef>
          <a:effectRef idx="1">
            <a:schemeClr val="accent1"/>
          </a:effectRef>
          <a:fontRef idx="minor">
            <a:schemeClr val="dk1"/>
          </a:fontRef>
        </p:style>
        <p:txBody>
          <a:bodyPr lIns="91422" tIns="45711" rIns="91422" bIns="45711" anchorCtr="1">
            <a:prstTxWarp prst="textPlain">
              <a:avLst/>
            </a:prstTxWarp>
            <a:spAutoFit/>
          </a:bodyPr>
          <a:lstStyle/>
          <a:p>
            <a:pPr algn="ctr" rtl="1" fontAlgn="auto">
              <a:lnSpc>
                <a:spcPct val="200000"/>
              </a:lnSpc>
              <a:spcBef>
                <a:spcPts val="0"/>
              </a:spcBef>
              <a:spcAft>
                <a:spcPts val="0"/>
              </a:spcAft>
              <a:defRPr/>
            </a:pPr>
            <a:r>
              <a:rPr lang="ar-DZ" sz="4100" b="1" dirty="0" smtClean="0">
                <a:ln w="11430"/>
                <a:solidFill>
                  <a:schemeClr val="tx1"/>
                </a:solidFill>
                <a:effectLst>
                  <a:outerShdw blurRad="50800" dist="39000" dir="5460000" algn="tl">
                    <a:srgbClr val="000000">
                      <a:alpha val="38000"/>
                    </a:srgbClr>
                  </a:outerShdw>
                </a:effectLst>
                <a:latin typeface="Arial" pitchFamily="34"/>
                <a:cs typeface="Arial" pitchFamily="34"/>
              </a:rPr>
              <a:t>كلية العلوم الإنسانية والاجتماعية </a:t>
            </a:r>
          </a:p>
          <a:p>
            <a:pPr algn="ctr" rtl="1" fontAlgn="auto">
              <a:lnSpc>
                <a:spcPct val="200000"/>
              </a:lnSpc>
              <a:spcBef>
                <a:spcPts val="0"/>
              </a:spcBef>
              <a:spcAft>
                <a:spcPts val="0"/>
              </a:spcAft>
              <a:defRPr/>
            </a:pPr>
            <a:r>
              <a:rPr lang="ar-DZ" sz="4100" b="1" dirty="0" smtClean="0">
                <a:ln w="11430"/>
                <a:solidFill>
                  <a:schemeClr val="tx1"/>
                </a:solidFill>
                <a:effectLst>
                  <a:outerShdw blurRad="50800" dist="39000" dir="5460000" algn="tl">
                    <a:srgbClr val="000000">
                      <a:alpha val="38000"/>
                    </a:srgbClr>
                  </a:outerShdw>
                </a:effectLst>
                <a:latin typeface="Arial" pitchFamily="34"/>
                <a:cs typeface="Arial" pitchFamily="34"/>
              </a:rPr>
              <a:t>قسم علم الاجتماع والديمغرافيا</a:t>
            </a:r>
          </a:p>
          <a:p>
            <a:pPr algn="ctr" rtl="1" fontAlgn="auto">
              <a:spcBef>
                <a:spcPts val="0"/>
              </a:spcBef>
              <a:spcAft>
                <a:spcPts val="0"/>
              </a:spcAft>
              <a:defRPr/>
            </a:pPr>
            <a:r>
              <a:rPr lang="ar-DZ" sz="4100" b="1" dirty="0" smtClean="0">
                <a:ln w="11430"/>
                <a:solidFill>
                  <a:schemeClr val="tx1"/>
                </a:solidFill>
                <a:effectLst>
                  <a:outerShdw blurRad="50800" dist="39000" dir="5460000" algn="tl">
                    <a:srgbClr val="000000">
                      <a:alpha val="38000"/>
                    </a:srgbClr>
                  </a:outerShdw>
                </a:effectLst>
                <a:latin typeface="Arial" pitchFamily="34"/>
                <a:cs typeface="Arial" pitchFamily="34"/>
              </a:rPr>
              <a:t>العلاقات الإنسانية وتأثيرها على الفاعلية التنظيمية للموئسة </a:t>
            </a:r>
          </a:p>
          <a:p>
            <a:pPr algn="ctr" rtl="1" fontAlgn="auto">
              <a:spcBef>
                <a:spcPts val="0"/>
              </a:spcBef>
              <a:spcAft>
                <a:spcPts val="0"/>
              </a:spcAft>
              <a:defRPr/>
            </a:pPr>
            <a:r>
              <a:rPr lang="ar-DZ" sz="4100" b="1" dirty="0" smtClean="0">
                <a:ln w="11430"/>
                <a:solidFill>
                  <a:schemeClr val="tx1"/>
                </a:solidFill>
                <a:effectLst>
                  <a:outerShdw blurRad="50800" dist="39000" dir="5460000" algn="tl">
                    <a:srgbClr val="000000">
                      <a:alpha val="38000"/>
                    </a:srgbClr>
                  </a:outerShdw>
                </a:effectLst>
                <a:latin typeface="Arial" pitchFamily="34"/>
                <a:cs typeface="Arial" pitchFamily="34"/>
              </a:rPr>
              <a:t>دراسة ميدانية للمؤسسات الصغيرة بولاية الوادي</a:t>
            </a:r>
            <a:endParaRPr lang="en-US" sz="44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Traditional Arabic" panose="02020603050405020304" pitchFamily="18" charset="-78"/>
              <a:cs typeface="Traditional Arabic" panose="02020603050405020304" pitchFamily="18" charset="-78"/>
            </a:endParaRPr>
          </a:p>
          <a:p>
            <a:pPr algn="ctr" fontAlgn="auto">
              <a:spcBef>
                <a:spcPts val="0"/>
              </a:spcBef>
              <a:spcAft>
                <a:spcPts val="0"/>
              </a:spcAft>
              <a:defRPr/>
            </a:pPr>
            <a:endParaRPr lang="en-US" sz="41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Traditional Arabic" panose="02020603050405020304" pitchFamily="18" charset="-78"/>
              <a:cs typeface="Traditional Arabic" panose="02020603050405020304" pitchFamily="18" charset="-78"/>
            </a:endParaRPr>
          </a:p>
        </p:txBody>
      </p:sp>
      <p:pic>
        <p:nvPicPr>
          <p:cNvPr id="29" name="Picture 193" descr="Univ-Sigle"/>
          <p:cNvPicPr>
            <a:picLocks noChangeAspect="1"/>
          </p:cNvPicPr>
          <p:nvPr/>
        </p:nvPicPr>
        <p:blipFill>
          <a:blip r:embed="rId3" cstate="print"/>
          <a:stretch>
            <a:fillRect/>
          </a:stretch>
        </p:blipFill>
        <p:spPr>
          <a:xfrm>
            <a:off x="110972" y="457052"/>
            <a:ext cx="4086574" cy="37147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276" name="Rectangle 18"/>
          <p:cNvSpPr>
            <a:spLocks noChangeArrowheads="1"/>
          </p:cNvSpPr>
          <p:nvPr/>
        </p:nvSpPr>
        <p:spPr bwMode="auto">
          <a:xfrm>
            <a:off x="19045270" y="25531790"/>
            <a:ext cx="8723228" cy="1008112"/>
          </a:xfrm>
          <a:prstGeom prst="rect">
            <a:avLst/>
          </a:prstGeom>
          <a:solidFill>
            <a:srgbClr val="7030A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8" name="Text Box 23"/>
          <p:cNvSpPr txBox="1"/>
          <p:nvPr/>
        </p:nvSpPr>
        <p:spPr>
          <a:xfrm>
            <a:off x="22045666" y="25674666"/>
            <a:ext cx="4963194" cy="714376"/>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pitchFamily="34"/>
                <a:cs typeface="+mn-cs"/>
              </a:rPr>
              <a:t>أهداف الدراسة</a:t>
            </a:r>
            <a:endParaRPr lang="fr-FR" sz="4500" b="1" kern="0" dirty="0">
              <a:solidFill>
                <a:srgbClr val="000000"/>
              </a:solidFill>
              <a:latin typeface="Arial" pitchFamily="34"/>
              <a:cs typeface="+mn-cs"/>
            </a:endParaRPr>
          </a:p>
        </p:txBody>
      </p:sp>
      <p:sp>
        <p:nvSpPr>
          <p:cNvPr id="11282" name="Rectangle 18"/>
          <p:cNvSpPr>
            <a:spLocks noChangeArrowheads="1"/>
          </p:cNvSpPr>
          <p:nvPr/>
        </p:nvSpPr>
        <p:spPr bwMode="auto">
          <a:xfrm>
            <a:off x="1542960" y="23317212"/>
            <a:ext cx="7560840" cy="1113126"/>
          </a:xfrm>
          <a:prstGeom prst="rect">
            <a:avLst/>
          </a:prstGeom>
          <a:solidFill>
            <a:srgbClr val="7030A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47" name="Text Box 23"/>
          <p:cNvSpPr txBox="1"/>
          <p:nvPr/>
        </p:nvSpPr>
        <p:spPr>
          <a:xfrm>
            <a:off x="3043158" y="23388650"/>
            <a:ext cx="5429249" cy="837733"/>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pitchFamily="34"/>
                <a:cs typeface="+mn-cs"/>
              </a:rPr>
              <a:t>منهج الدراسة </a:t>
            </a:r>
            <a:endParaRPr lang="fr-FR" sz="4500" b="1" kern="0" dirty="0">
              <a:solidFill>
                <a:srgbClr val="000000"/>
              </a:solidFill>
              <a:latin typeface="Arial" pitchFamily="34"/>
              <a:cs typeface="+mn-cs"/>
            </a:endParaRPr>
          </a:p>
        </p:txBody>
      </p:sp>
      <p:sp>
        <p:nvSpPr>
          <p:cNvPr id="11284" name="Rectangle 18"/>
          <p:cNvSpPr>
            <a:spLocks noChangeArrowheads="1"/>
          </p:cNvSpPr>
          <p:nvPr/>
        </p:nvSpPr>
        <p:spPr bwMode="auto">
          <a:xfrm>
            <a:off x="20188278" y="14101710"/>
            <a:ext cx="7967050" cy="1143008"/>
          </a:xfrm>
          <a:prstGeom prst="rect">
            <a:avLst/>
          </a:prstGeom>
          <a:solidFill>
            <a:srgbClr val="7030A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1"/>
          </a:lnRef>
          <a:fillRef idx="3">
            <a:schemeClr val="accent1"/>
          </a:fillRef>
          <a:effectRef idx="3">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9" name="Text Box 23"/>
          <p:cNvSpPr txBox="1"/>
          <p:nvPr/>
        </p:nvSpPr>
        <p:spPr>
          <a:xfrm>
            <a:off x="22045666" y="14316024"/>
            <a:ext cx="5429249" cy="720077"/>
          </a:xfrm>
          <a:prstGeom prst="rect">
            <a:avLst/>
          </a:prstGeom>
          <a:gradFill flip="none" rotWithShape="1">
            <a:gsLst>
              <a:gs pos="0">
                <a:srgbClr val="8488C4"/>
              </a:gs>
              <a:gs pos="53000">
                <a:srgbClr val="D4DEFF"/>
              </a:gs>
              <a:gs pos="83000">
                <a:srgbClr val="D4DEFF"/>
              </a:gs>
              <a:gs pos="100000">
                <a:srgbClr val="96AB94"/>
              </a:gs>
            </a:gsLst>
            <a:lin ang="5400000" scaled="0"/>
            <a:tileRect/>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2"/>
          </a:lnRef>
          <a:fillRef idx="3">
            <a:schemeClr val="accent2"/>
          </a:fillRef>
          <a:effectRef idx="3">
            <a:schemeClr val="accent2"/>
          </a:effectRef>
          <a:fontRef idx="minor">
            <a:schemeClr val="lt1"/>
          </a:fontRef>
        </p:style>
        <p:txBody>
          <a:bodyPr wrap="none" lIns="115151" tIns="45702" rIns="91404" bIns="45702" anchor="ctr" anchorCtr="1"/>
          <a:lstStyle/>
          <a:p>
            <a:pPr marL="757089" indent="-671382" algn="ctr" defTabSz="4179051" rtl="1" fontAlgn="auto">
              <a:spcBef>
                <a:spcPts val="0"/>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pitchFamily="34"/>
              </a:rPr>
              <a:t>فرضيات الدراسة</a:t>
            </a:r>
          </a:p>
        </p:txBody>
      </p:sp>
      <p:sp>
        <p:nvSpPr>
          <p:cNvPr id="25" name="Rectangle 24"/>
          <p:cNvSpPr/>
          <p:nvPr/>
        </p:nvSpPr>
        <p:spPr>
          <a:xfrm>
            <a:off x="542828" y="24960286"/>
            <a:ext cx="10258396" cy="4188340"/>
          </a:xfrm>
          <a:prstGeom prst="flowChartAlternateProcess">
            <a:avLst/>
          </a:prstGeom>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just" rtl="1">
              <a:lnSpc>
                <a:spcPct val="150000"/>
              </a:lnSpc>
            </a:pPr>
            <a:r>
              <a:rPr lang="ar-SA" sz="4000" b="1" dirty="0" smtClean="0">
                <a:latin typeface="Traditional Arabic" panose="02020603050405020304" pitchFamily="18" charset="-78"/>
                <a:cs typeface="Traditional Arabic" panose="02020603050405020304" pitchFamily="18" charset="-78"/>
              </a:rPr>
              <a:t>قصد تحقيق أهداف البحث والوصول إلى نتائج تفند فرضيات الدراسة</a:t>
            </a:r>
            <a:r>
              <a:rPr lang="ar-DZ" sz="4000" b="1" dirty="0" smtClean="0">
                <a:latin typeface="Traditional Arabic" panose="02020603050405020304" pitchFamily="18" charset="-78"/>
                <a:cs typeface="Traditional Arabic" panose="02020603050405020304" pitchFamily="18" charset="-78"/>
              </a:rPr>
              <a:t>،</a:t>
            </a:r>
            <a:r>
              <a:rPr lang="ar-SA" sz="4000" b="1" dirty="0" smtClean="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تم </a:t>
            </a:r>
            <a:r>
              <a:rPr lang="ar-DZ" sz="4000" b="1" dirty="0">
                <a:latin typeface="Traditional Arabic" panose="02020603050405020304" pitchFamily="18" charset="-78"/>
                <a:cs typeface="Traditional Arabic" panose="02020603050405020304" pitchFamily="18" charset="-78"/>
              </a:rPr>
              <a:t>الاعتماد على المنهج الوصفي </a:t>
            </a:r>
            <a:r>
              <a:rPr lang="ar-SA" sz="4000" b="1" dirty="0" smtClean="0">
                <a:latin typeface="Traditional Arabic" panose="02020603050405020304" pitchFamily="18" charset="-78"/>
                <a:cs typeface="Traditional Arabic" panose="02020603050405020304" pitchFamily="18" charset="-78"/>
              </a:rPr>
              <a:t>التحليلي </a:t>
            </a:r>
            <a:r>
              <a:rPr lang="ar-DZ" sz="4000" b="1" dirty="0" smtClean="0">
                <a:latin typeface="Traditional Arabic" panose="02020603050405020304" pitchFamily="18" charset="-78"/>
                <a:cs typeface="Traditional Arabic" panose="02020603050405020304" pitchFamily="18" charset="-78"/>
              </a:rPr>
              <a:t>الذي </a:t>
            </a:r>
            <a:r>
              <a:rPr lang="ar-DZ" sz="4000" b="1" dirty="0">
                <a:latin typeface="Traditional Arabic" panose="02020603050405020304" pitchFamily="18" charset="-78"/>
                <a:cs typeface="Traditional Arabic" panose="02020603050405020304" pitchFamily="18" charset="-78"/>
              </a:rPr>
              <a:t>يعتبر مناسبا لمجال الدراسة الحالية فمن خلاله </a:t>
            </a:r>
            <a:r>
              <a:rPr lang="ar-DZ" sz="4000" b="1" dirty="0" err="1" smtClean="0">
                <a:latin typeface="Traditional Arabic" panose="02020603050405020304" pitchFamily="18" charset="-78"/>
                <a:cs typeface="Traditional Arabic" panose="02020603050405020304" pitchFamily="18" charset="-78"/>
              </a:rPr>
              <a:t>ت</a:t>
            </a:r>
            <a:r>
              <a:rPr lang="ar-SA" sz="4000" b="1" dirty="0" smtClean="0">
                <a:latin typeface="Traditional Arabic" panose="02020603050405020304" pitchFamily="18" charset="-78"/>
                <a:cs typeface="Traditional Arabic" panose="02020603050405020304" pitchFamily="18" charset="-78"/>
              </a:rPr>
              <a:t>ت</a:t>
            </a:r>
            <a:r>
              <a:rPr lang="ar-DZ" sz="4000" b="1" dirty="0" smtClean="0">
                <a:latin typeface="Traditional Arabic" panose="02020603050405020304" pitchFamily="18" charset="-78"/>
                <a:cs typeface="Traditional Arabic" panose="02020603050405020304" pitchFamily="18" charset="-78"/>
              </a:rPr>
              <a:t>م </a:t>
            </a:r>
            <a:r>
              <a:rPr lang="ar-DZ" sz="4000" b="1" dirty="0">
                <a:latin typeface="Traditional Arabic" panose="02020603050405020304" pitchFamily="18" charset="-78"/>
                <a:cs typeface="Traditional Arabic" panose="02020603050405020304" pitchFamily="18" charset="-78"/>
              </a:rPr>
              <a:t>محاولة الكشف عن </a:t>
            </a:r>
            <a:r>
              <a:rPr lang="ar-DZ" sz="4000" b="1" dirty="0" smtClean="0">
                <a:latin typeface="Traditional Arabic" panose="02020603050405020304" pitchFamily="18" charset="-78"/>
                <a:cs typeface="Traditional Arabic" panose="02020603050405020304" pitchFamily="18" charset="-78"/>
              </a:rPr>
              <a:t>تأثير العلاقات الإنسانية داخل المؤسسات الصغيرة على فاعليتها التنظيمية .</a:t>
            </a:r>
            <a:endParaRPr lang="en-US" sz="4000" b="1" dirty="0">
              <a:solidFill>
                <a:srgbClr val="000000"/>
              </a:solidFill>
              <a:latin typeface="Simplified Arabic" pitchFamily="18" charset="-78"/>
              <a:cs typeface="Simplified Arabic" pitchFamily="18" charset="-78"/>
            </a:endParaRPr>
          </a:p>
        </p:txBody>
      </p:sp>
      <p:pic>
        <p:nvPicPr>
          <p:cNvPr id="1026" name="Image 1" descr="C:\Users\COMTEL\Desktop\Capture.PNG"/>
          <p:cNvPicPr>
            <a:picLocks noChangeAspect="1" noChangeArrowheads="1"/>
          </p:cNvPicPr>
          <p:nvPr/>
        </p:nvPicPr>
        <p:blipFill>
          <a:blip r:embed="rId4"/>
          <a:srcRect/>
          <a:stretch>
            <a:fillRect/>
          </a:stretch>
        </p:blipFill>
        <p:spPr bwMode="auto">
          <a:xfrm>
            <a:off x="25046062" y="385614"/>
            <a:ext cx="3757538" cy="3714776"/>
          </a:xfrm>
          <a:prstGeom prst="rect">
            <a:avLst/>
          </a:prstGeom>
          <a:noFill/>
          <a:ln w="9525">
            <a:noFill/>
            <a:miter lim="800000"/>
            <a:headEnd/>
            <a:tailEnd/>
          </a:ln>
        </p:spPr>
      </p:pic>
      <p:sp>
        <p:nvSpPr>
          <p:cNvPr id="2" name="Rectangle à coins arrondis 1"/>
          <p:cNvSpPr/>
          <p:nvPr/>
        </p:nvSpPr>
        <p:spPr>
          <a:xfrm>
            <a:off x="12044346" y="4243266"/>
            <a:ext cx="6480719" cy="2345405"/>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1" anchor="ctr"/>
          <a:lstStyle/>
          <a:p>
            <a:pPr algn="r"/>
            <a:r>
              <a:rPr lang="ar-DZ" sz="4000" b="1" dirty="0" smtClean="0">
                <a:latin typeface="Traditional Arabic" panose="02020603050405020304" pitchFamily="18" charset="-78"/>
                <a:cs typeface="Traditional Arabic" panose="02020603050405020304" pitchFamily="18" charset="-78"/>
              </a:rPr>
              <a:t>الاسم واللقب:  فتحي بكاري </a:t>
            </a:r>
          </a:p>
          <a:p>
            <a:pPr algn="r" rtl="1"/>
            <a:r>
              <a:rPr lang="fr-FR" sz="4000" b="1" dirty="0" smtClean="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إشراف </a:t>
            </a:r>
            <a:r>
              <a:rPr lang="ar-DZ" sz="4000" b="1" dirty="0" smtClean="0">
                <a:latin typeface="Traditional Arabic" panose="02020603050405020304" pitchFamily="18" charset="-78"/>
                <a:cs typeface="Traditional Arabic" panose="02020603050405020304" pitchFamily="18" charset="-78"/>
              </a:rPr>
              <a:t>الأستاذ</a:t>
            </a:r>
            <a:r>
              <a:rPr lang="ar-DZ" sz="4000" b="1" dirty="0" smtClean="0">
                <a:latin typeface="Traditional Arabic" panose="02020603050405020304" pitchFamily="18" charset="-78"/>
                <a:cs typeface="Traditional Arabic" panose="02020603050405020304" pitchFamily="18" charset="-78"/>
              </a:rPr>
              <a:t>: بن </a:t>
            </a:r>
            <a:r>
              <a:rPr lang="ar-DZ" sz="4000" b="1" smtClean="0">
                <a:latin typeface="Traditional Arabic" panose="02020603050405020304" pitchFamily="18" charset="-78"/>
                <a:cs typeface="Traditional Arabic" panose="02020603050405020304" pitchFamily="18" charset="-78"/>
              </a:rPr>
              <a:t>زاف جميلة </a:t>
            </a:r>
            <a:endParaRPr lang="ar-DZ" sz="4000" b="1" dirty="0" smtClean="0">
              <a:latin typeface="Traditional Arabic" panose="02020603050405020304" pitchFamily="18" charset="-78"/>
              <a:cs typeface="Traditional Arabic" panose="02020603050405020304" pitchFamily="18" charset="-78"/>
            </a:endParaRPr>
          </a:p>
          <a:p>
            <a:pPr algn="r"/>
            <a:r>
              <a:rPr lang="fr-FR" sz="4000" b="1" dirty="0" smtClean="0">
                <a:latin typeface="Traditional Arabic" panose="02020603050405020304" pitchFamily="18" charset="-78"/>
                <a:cs typeface="Traditional Arabic" panose="02020603050405020304" pitchFamily="18" charset="-78"/>
              </a:rPr>
              <a:t>Fethi-bakk@hotmail.com</a:t>
            </a:r>
            <a:endParaRPr lang="ar-DZ" sz="4000" b="1" dirty="0" smtClean="0">
              <a:latin typeface="Traditional Arabic" panose="02020603050405020304" pitchFamily="18" charset="-78"/>
              <a:cs typeface="Traditional Arabic" panose="02020603050405020304" pitchFamily="18" charset="-78"/>
            </a:endParaRPr>
          </a:p>
          <a:p>
            <a:pPr algn="r"/>
            <a:endParaRPr lang="ar-DZ" sz="4000" dirty="0">
              <a:latin typeface="Traditional Arabic" panose="02020603050405020304" pitchFamily="18" charset="-78"/>
              <a:cs typeface="Traditional Arabic" panose="02020603050405020304" pitchFamily="18" charset="-78"/>
            </a:endParaRPr>
          </a:p>
        </p:txBody>
      </p:sp>
      <p:grpSp>
        <p:nvGrpSpPr>
          <p:cNvPr id="31" name="مجموعة 30"/>
          <p:cNvGrpSpPr/>
          <p:nvPr/>
        </p:nvGrpSpPr>
        <p:grpSpPr>
          <a:xfrm>
            <a:off x="15687684" y="6743596"/>
            <a:ext cx="12787402" cy="7147205"/>
            <a:chOff x="15687684" y="6743596"/>
            <a:chExt cx="12787402" cy="7147205"/>
          </a:xfrm>
        </p:grpSpPr>
        <p:sp>
          <p:nvSpPr>
            <p:cNvPr id="11278" name="Rectangle 18"/>
            <p:cNvSpPr>
              <a:spLocks noChangeArrowheads="1"/>
            </p:cNvSpPr>
            <p:nvPr/>
          </p:nvSpPr>
          <p:spPr bwMode="auto">
            <a:xfrm>
              <a:off x="25689004" y="6743597"/>
              <a:ext cx="2786082" cy="785818"/>
            </a:xfrm>
            <a:prstGeom prst="rect">
              <a:avLst/>
            </a:prstGeom>
            <a:solidFill>
              <a:srgbClr val="00206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1"/>
            </a:lnRef>
            <a:fillRef idx="3">
              <a:schemeClr val="accent1"/>
            </a:fillRef>
            <a:effectRef idx="3">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43" name="Text Box 23"/>
            <p:cNvSpPr txBox="1"/>
            <p:nvPr/>
          </p:nvSpPr>
          <p:spPr>
            <a:xfrm>
              <a:off x="26117632" y="6815034"/>
              <a:ext cx="2000264" cy="642942"/>
            </a:xfrm>
            <a:prstGeom prst="rect">
              <a:avLst/>
            </a:prstGeom>
            <a:gradFill>
              <a:gsLst>
                <a:gs pos="0">
                  <a:srgbClr val="8488C4"/>
                </a:gs>
                <a:gs pos="53000">
                  <a:srgbClr val="D4DEFF"/>
                </a:gs>
                <a:gs pos="83000">
                  <a:srgbClr val="D4DEFF"/>
                </a:gs>
                <a:gs pos="100000">
                  <a:srgbClr val="96AB94"/>
                </a:gs>
              </a:gsLst>
              <a:lin ang="5400000" scaled="0"/>
            </a:gra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pitchFamily="34"/>
                </a:rPr>
                <a:t>مقدمة</a:t>
              </a:r>
              <a:endParaRPr lang="fr-FR" sz="4500" b="1" kern="0" dirty="0">
                <a:solidFill>
                  <a:srgbClr val="000000"/>
                </a:solidFill>
                <a:latin typeface="Arial" pitchFamily="34"/>
              </a:endParaRPr>
            </a:p>
          </p:txBody>
        </p:sp>
        <p:sp>
          <p:nvSpPr>
            <p:cNvPr id="3" name="Ellipse 2"/>
            <p:cNvSpPr/>
            <p:nvPr/>
          </p:nvSpPr>
          <p:spPr>
            <a:xfrm>
              <a:off x="15687684" y="6743596"/>
              <a:ext cx="12293312" cy="7147205"/>
            </a:xfrm>
            <a:prstGeom prst="ellips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vert="horz" rtlCol="1" anchor="t"/>
            <a:lstStyle/>
            <a:p>
              <a:pPr algn="just" rtl="1"/>
              <a:r>
                <a:rPr lang="ar-DZ" sz="4000" b="1" dirty="0" smtClean="0">
                  <a:latin typeface="Traditional Arabic" pitchFamily="18" charset="-78"/>
                  <a:cs typeface="Traditional Arabic" pitchFamily="18" charset="-78"/>
                </a:rPr>
                <a:t>تهدف</a:t>
              </a:r>
              <a:r>
                <a:rPr lang="ar-SA" sz="4000" b="1" dirty="0" smtClean="0">
                  <a:latin typeface="Traditional Arabic" pitchFamily="18" charset="-78"/>
                  <a:cs typeface="Traditional Arabic" pitchFamily="18" charset="-78"/>
                </a:rPr>
                <a:t> </a:t>
              </a:r>
              <a:r>
                <a:rPr lang="ar-DZ" sz="4000" b="1" dirty="0" smtClean="0">
                  <a:latin typeface="Traditional Arabic" pitchFamily="18" charset="-78"/>
                  <a:cs typeface="Traditional Arabic" pitchFamily="18" charset="-78"/>
                </a:rPr>
                <a:t>دراستنا الحالية </a:t>
              </a:r>
              <a:r>
                <a:rPr lang="ar-SA" sz="4000" b="1" dirty="0" smtClean="0">
                  <a:latin typeface="Traditional Arabic" pitchFamily="18" charset="-78"/>
                  <a:cs typeface="Traditional Arabic" pitchFamily="18" charset="-78"/>
                </a:rPr>
                <a:t>إلى تسليط الضوء على واحدة من أهم المبادرات المطروحة في الوقت الحاضر</a:t>
              </a:r>
              <a:r>
                <a:rPr lang="ar-DZ" sz="4000" b="1" dirty="0" smtClean="0">
                  <a:latin typeface="Traditional Arabic" pitchFamily="18" charset="-78"/>
                  <a:cs typeface="Traditional Arabic" pitchFamily="18" charset="-78"/>
                </a:rPr>
                <a:t> والسابق وهي العلاقات الإنسانية التي تنشا داخل التنظيمات وتؤثر بطريقة مباشرة أو غير مباشرة في نشاطها واستمرارها ومدى وصل هذه الأخيرة في تحقيق أهدافها المسطرة ،وبالتالي مدى فاعلية هذه المنضمات أو المؤسسات ،فمن خلال دراستنا هذه سوف نحاول إبراز التأثير الذي تتركه العلاقات الإنسانية داخل التنظيمات على فاعلية هذه الأخيرة .</a:t>
              </a:r>
              <a:endParaRPr lang="fr-FR" sz="4000" dirty="0"/>
            </a:p>
          </p:txBody>
        </p:sp>
      </p:grpSp>
      <p:sp>
        <p:nvSpPr>
          <p:cNvPr id="19" name="Rectangle 18"/>
          <p:cNvSpPr>
            <a:spLocks noChangeArrowheads="1"/>
          </p:cNvSpPr>
          <p:nvPr/>
        </p:nvSpPr>
        <p:spPr bwMode="auto">
          <a:xfrm>
            <a:off x="3471786" y="6672158"/>
            <a:ext cx="8215370" cy="964084"/>
          </a:xfrm>
          <a:prstGeom prst="rect">
            <a:avLst/>
          </a:prstGeom>
          <a:solidFill>
            <a:srgbClr val="7030A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21" name="Text Box 23"/>
          <p:cNvSpPr txBox="1"/>
          <p:nvPr/>
        </p:nvSpPr>
        <p:spPr>
          <a:xfrm>
            <a:off x="5472050" y="6743596"/>
            <a:ext cx="4929186" cy="749771"/>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pitchFamily="34"/>
                <a:cs typeface="+mn-cs"/>
              </a:rPr>
              <a:t>تحديد الإشكالية </a:t>
            </a:r>
            <a:endParaRPr lang="fr-FR" sz="4500" b="1" kern="0" dirty="0">
              <a:solidFill>
                <a:srgbClr val="000000"/>
              </a:solidFill>
              <a:latin typeface="Arial" pitchFamily="34"/>
              <a:cs typeface="+mn-cs"/>
            </a:endParaRPr>
          </a:p>
        </p:txBody>
      </p:sp>
      <p:sp>
        <p:nvSpPr>
          <p:cNvPr id="6" name="Rectangle à coins arrondis 5"/>
          <p:cNvSpPr/>
          <p:nvPr/>
        </p:nvSpPr>
        <p:spPr>
          <a:xfrm>
            <a:off x="0" y="7815166"/>
            <a:ext cx="15483648" cy="14369492"/>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1" anchor="t"/>
          <a:lstStyle/>
          <a:p>
            <a:pPr algn="just" rtl="1">
              <a:lnSpc>
                <a:spcPct val="150000"/>
              </a:lnSpc>
            </a:pPr>
            <a:r>
              <a:rPr lang="ar-SA" sz="4000" b="1" dirty="0" smtClean="0">
                <a:latin typeface="Traditional Arabic" pitchFamily="18" charset="-78"/>
                <a:cs typeface="Traditional Arabic" pitchFamily="18" charset="-78"/>
              </a:rPr>
              <a:t>المؤسسة عبارة عن تنظيم محكم يسير وفق قواعد وقوانين تنظيمية لتسيير مجموعة من الأفراد تحت هدف واحد قد يكون تقديم مجموعة من الخدمات أو إنتاج سلعة معينة موجهة </a:t>
            </a:r>
            <a:r>
              <a:rPr lang="ar-DZ" sz="4000" b="1" dirty="0" smtClean="0">
                <a:latin typeface="Traditional Arabic" pitchFamily="18" charset="-78"/>
                <a:cs typeface="Traditional Arabic" pitchFamily="18" charset="-78"/>
              </a:rPr>
              <a:t>إلى أفراد المجتمع .</a:t>
            </a:r>
          </a:p>
          <a:p>
            <a:pPr algn="just" rtl="1">
              <a:lnSpc>
                <a:spcPct val="150000"/>
              </a:lnSpc>
            </a:pPr>
            <a:r>
              <a:rPr lang="ar-DZ" sz="4000" b="1" dirty="0" smtClean="0">
                <a:latin typeface="Traditional Arabic" pitchFamily="18" charset="-78"/>
                <a:cs typeface="Traditional Arabic" pitchFamily="18" charset="-78"/>
              </a:rPr>
              <a:t>ويعتبر الفرد العنصر المهم والمسير الوحيد بالنسبة لها فبدونه تكون عبارة عن كيان مادي فقط . وان تجمع الأفراد داخل حيز واحد يؤدي لا محالة إلى وجود تفاعل اجتماعي ناتج عن عمليات إنسانية أو ما يطلق عليه بالعلاقات الإنسانية وهنا تبرز أهمية هذا الخير وهذا ما دفع بنا إلى دراسة هذا الموضوع ومعرفة التأثير الذي يتركه على متغير الفاعلية التنظيمية داخل المؤسسات الصغيرة بولاية الوادي فهي لا تقل أهمية عن دور العلاقات الإنسانية داخل المؤسسة . ولذلك قمنا بطرح التساؤل الرئيسي التالي:</a:t>
            </a:r>
          </a:p>
          <a:p>
            <a:pPr algn="just" rtl="1">
              <a:lnSpc>
                <a:spcPct val="150000"/>
              </a:lnSpc>
            </a:pPr>
            <a:r>
              <a:rPr lang="ar-DZ" sz="4000" b="1" dirty="0" smtClean="0">
                <a:latin typeface="Traditional Arabic" pitchFamily="18" charset="-78"/>
                <a:cs typeface="Traditional Arabic" pitchFamily="18" charset="-78"/>
              </a:rPr>
              <a:t>       هل يؤثر وجود العلاقات الإنسانية على الفاعلية التنظيمية للمؤسسات الصغيرة بولاية الوادي ؟</a:t>
            </a:r>
          </a:p>
          <a:p>
            <a:pPr algn="just" rtl="1">
              <a:lnSpc>
                <a:spcPct val="150000"/>
              </a:lnSpc>
            </a:pPr>
            <a:r>
              <a:rPr lang="ar-DZ" sz="4000" b="1" dirty="0" smtClean="0">
                <a:latin typeface="Traditional Arabic" pitchFamily="18" charset="-78"/>
                <a:cs typeface="Traditional Arabic" pitchFamily="18" charset="-78"/>
              </a:rPr>
              <a:t>وقمنا بطرح مجموعة من التساؤلات الفرية التي تندرج ضمن التساؤل الرئيسي وهي :</a:t>
            </a:r>
          </a:p>
          <a:p>
            <a:pPr marL="635000" algn="just" rtl="1">
              <a:lnSpc>
                <a:spcPct val="150000"/>
              </a:lnSpc>
              <a:buFont typeface="Wingdings" pitchFamily="2" charset="2"/>
              <a:buChar char="ü"/>
            </a:pPr>
            <a:r>
              <a:rPr lang="ar-DZ" sz="4000" b="1" dirty="0" smtClean="0">
                <a:latin typeface="Traditional Arabic" pitchFamily="18" charset="-78"/>
                <a:cs typeface="Traditional Arabic" pitchFamily="18" charset="-78"/>
              </a:rPr>
              <a:t>هل تؤثر العلاقات الإنسانية على سلوك الجماعات داخل المؤسسات الصغيرة بولاية الوادي ؟</a:t>
            </a:r>
          </a:p>
          <a:p>
            <a:pPr marL="635000" algn="just" rtl="1">
              <a:lnSpc>
                <a:spcPct val="150000"/>
              </a:lnSpc>
              <a:buFont typeface="Wingdings" pitchFamily="2" charset="2"/>
              <a:buChar char="ü"/>
            </a:pPr>
            <a:r>
              <a:rPr lang="ar-DZ" sz="4000" b="1" dirty="0" smtClean="0">
                <a:latin typeface="Traditional Arabic" pitchFamily="18" charset="-78"/>
                <a:cs typeface="Traditional Arabic" pitchFamily="18" charset="-78"/>
              </a:rPr>
              <a:t>هل تؤثر العلاقات الإنسانية على العملية الاتصالية داخل المؤسسات الصغيرة بولاية الوادي ؟</a:t>
            </a:r>
          </a:p>
          <a:p>
            <a:pPr marL="635000" algn="just" rtl="1">
              <a:lnSpc>
                <a:spcPct val="150000"/>
              </a:lnSpc>
              <a:buFont typeface="Wingdings" pitchFamily="2" charset="2"/>
              <a:buChar char="ü"/>
            </a:pPr>
            <a:r>
              <a:rPr lang="ar-DZ" sz="4000" b="1" dirty="0" smtClean="0">
                <a:latin typeface="Traditional Arabic" pitchFamily="18" charset="-78"/>
                <a:cs typeface="Traditional Arabic" pitchFamily="18" charset="-78"/>
              </a:rPr>
              <a:t>هل يؤدي وجود العلاقات الإنسانية إلى التقليل من الصراع داخل المؤسسات الصغيرة بولاية الوادي </a:t>
            </a:r>
            <a:r>
              <a:rPr lang="ar-SA" sz="4000" b="1" dirty="0" smtClean="0">
                <a:latin typeface="Traditional Arabic" pitchFamily="18" charset="-78"/>
                <a:cs typeface="Traditional Arabic" pitchFamily="18" charset="-78"/>
              </a:rPr>
              <a:t>؟ </a:t>
            </a:r>
            <a:endParaRPr lang="fr-FR" sz="4000" b="1" dirty="0">
              <a:latin typeface="Traditional Arabic" pitchFamily="18" charset="-78"/>
              <a:cs typeface="Traditional Arabic" pitchFamily="18" charset="-78"/>
            </a:endParaRPr>
          </a:p>
        </p:txBody>
      </p:sp>
      <p:sp>
        <p:nvSpPr>
          <p:cNvPr id="26" name="Rectangle 24"/>
          <p:cNvSpPr/>
          <p:nvPr/>
        </p:nvSpPr>
        <p:spPr>
          <a:xfrm>
            <a:off x="12973040" y="26674798"/>
            <a:ext cx="14787666" cy="4188340"/>
          </a:xfrm>
          <a:prstGeom prst="flowChartAlternateProcess">
            <a:avLst/>
          </a:prstGeom>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marL="571500" indent="-571500" algn="just" rtl="1">
              <a:lnSpc>
                <a:spcPct val="150000"/>
              </a:lnSpc>
              <a:buFont typeface="Wingdings" pitchFamily="2" charset="2"/>
              <a:buChar char="ü"/>
            </a:pPr>
            <a:r>
              <a:rPr lang="ar-DZ" sz="4000" b="1" dirty="0" smtClean="0">
                <a:latin typeface="Traditional Arabic" pitchFamily="18" charset="-78"/>
                <a:cs typeface="Traditional Arabic" pitchFamily="18" charset="-78"/>
              </a:rPr>
              <a:t>إبراز تأثير العلاقات الإنسانية على سلوك الجماعات داخل المؤسسات الصغيرة بولاية الوادي .</a:t>
            </a:r>
            <a:r>
              <a:rPr lang="ar-DZ" sz="4000" dirty="0" smtClean="0"/>
              <a:t> </a:t>
            </a:r>
          </a:p>
          <a:p>
            <a:pPr marL="571500" indent="-571500" algn="just" rtl="1">
              <a:lnSpc>
                <a:spcPct val="150000"/>
              </a:lnSpc>
              <a:buFont typeface="Wingdings" pitchFamily="2" charset="2"/>
              <a:buChar char="ü"/>
            </a:pPr>
            <a:r>
              <a:rPr lang="ar-DZ" sz="4000" b="1" dirty="0" smtClean="0">
                <a:latin typeface="Traditional Arabic" pitchFamily="18" charset="-78"/>
                <a:cs typeface="Traditional Arabic" pitchFamily="18" charset="-78"/>
              </a:rPr>
              <a:t>إبراز تأثير العلاقات الإنسانية على العملية الاتصالية داخل المؤسسات الصغيرة بولاية الوادي . </a:t>
            </a:r>
          </a:p>
          <a:p>
            <a:pPr marL="571500" indent="-571500" algn="just" rtl="1">
              <a:lnSpc>
                <a:spcPct val="150000"/>
              </a:lnSpc>
              <a:buFont typeface="Wingdings" pitchFamily="2" charset="2"/>
              <a:buChar char="ü"/>
            </a:pPr>
            <a:r>
              <a:rPr lang="ar-DZ" sz="4000" b="1" dirty="0" smtClean="0">
                <a:latin typeface="Traditional Arabic" pitchFamily="18" charset="-78"/>
                <a:cs typeface="Traditional Arabic" pitchFamily="18" charset="-78"/>
              </a:rPr>
              <a:t>إبراز ضرورة العلاقات الإنسانية للتقليل من عملية الصراع داخل المؤسسات الصغيرة بولاية الوادي.</a:t>
            </a:r>
          </a:p>
          <a:p>
            <a:pPr marL="571500" indent="-571500" algn="just" rtl="1">
              <a:lnSpc>
                <a:spcPct val="150000"/>
              </a:lnSpc>
              <a:buFont typeface="Wingdings" pitchFamily="2" charset="2"/>
              <a:buChar char="ü"/>
            </a:pPr>
            <a:r>
              <a:rPr lang="ar-SA" sz="4000" b="1" dirty="0" smtClean="0">
                <a:latin typeface="Traditional Arabic" pitchFamily="18" charset="-78"/>
                <a:cs typeface="Traditional Arabic" pitchFamily="18" charset="-78"/>
              </a:rPr>
              <a:t>إثبات أن وجود العلاقات الإنسانية داخل المؤسسة يؤدي إلى خلق فاعلية تنظيمية.</a:t>
            </a:r>
          </a:p>
        </p:txBody>
      </p:sp>
      <p:sp>
        <p:nvSpPr>
          <p:cNvPr id="33" name="Rectangle 18"/>
          <p:cNvSpPr>
            <a:spLocks noChangeArrowheads="1"/>
          </p:cNvSpPr>
          <p:nvPr/>
        </p:nvSpPr>
        <p:spPr bwMode="auto">
          <a:xfrm>
            <a:off x="20974096" y="31532582"/>
            <a:ext cx="6650388" cy="1224147"/>
          </a:xfrm>
          <a:prstGeom prst="rect">
            <a:avLst/>
          </a:prstGeom>
          <a:solidFill>
            <a:srgbClr val="7030A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35" name="Text Box 23"/>
          <p:cNvSpPr txBox="1"/>
          <p:nvPr/>
        </p:nvSpPr>
        <p:spPr>
          <a:xfrm>
            <a:off x="21831352" y="31604020"/>
            <a:ext cx="4839511" cy="983083"/>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pitchFamily="34"/>
                <a:cs typeface="+mn-cs"/>
              </a:rPr>
              <a:t>أدوات البحث</a:t>
            </a:r>
            <a:endParaRPr lang="fr-FR" sz="4500" b="1" kern="0" dirty="0">
              <a:solidFill>
                <a:srgbClr val="000000"/>
              </a:solidFill>
              <a:latin typeface="Arial" pitchFamily="34"/>
              <a:cs typeface="+mn-cs"/>
            </a:endParaRPr>
          </a:p>
        </p:txBody>
      </p:sp>
      <p:sp>
        <p:nvSpPr>
          <p:cNvPr id="36" name="Rectangle 24"/>
          <p:cNvSpPr/>
          <p:nvPr/>
        </p:nvSpPr>
        <p:spPr>
          <a:xfrm>
            <a:off x="16687816" y="32889904"/>
            <a:ext cx="10258396" cy="4188340"/>
          </a:xfrm>
          <a:prstGeom prst="flowChartAlternateProcess">
            <a:avLst/>
          </a:prstGeom>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just" rtl="1">
              <a:lnSpc>
                <a:spcPct val="150000"/>
              </a:lnSpc>
            </a:pPr>
            <a:r>
              <a:rPr lang="ar-SA" sz="4000" b="1" dirty="0" smtClean="0">
                <a:latin typeface="Traditional Arabic" panose="02020603050405020304" pitchFamily="18" charset="-78"/>
                <a:cs typeface="Traditional Arabic" panose="02020603050405020304" pitchFamily="18" charset="-78"/>
              </a:rPr>
              <a:t>قصد تحقيق أهداف البحث والوصول إلى نتائج تفند فرضيات الدراسة</a:t>
            </a:r>
            <a:r>
              <a:rPr lang="ar-DZ" sz="4000" b="1" dirty="0" smtClean="0">
                <a:latin typeface="Traditional Arabic" panose="02020603050405020304" pitchFamily="18" charset="-78"/>
                <a:cs typeface="Traditional Arabic" panose="02020603050405020304" pitchFamily="18" charset="-78"/>
              </a:rPr>
              <a:t>،</a:t>
            </a:r>
            <a:r>
              <a:rPr lang="ar-SA" sz="4000" b="1" dirty="0" smtClean="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تم </a:t>
            </a:r>
            <a:r>
              <a:rPr lang="ar-DZ" sz="4000" b="1" dirty="0">
                <a:latin typeface="Traditional Arabic" panose="02020603050405020304" pitchFamily="18" charset="-78"/>
                <a:cs typeface="Traditional Arabic" panose="02020603050405020304" pitchFamily="18" charset="-78"/>
              </a:rPr>
              <a:t>الاعتماد على المنهج الوصفي </a:t>
            </a:r>
            <a:r>
              <a:rPr lang="ar-SA" sz="4000" b="1" dirty="0" smtClean="0">
                <a:latin typeface="Traditional Arabic" panose="02020603050405020304" pitchFamily="18" charset="-78"/>
                <a:cs typeface="Traditional Arabic" panose="02020603050405020304" pitchFamily="18" charset="-78"/>
              </a:rPr>
              <a:t>التحليلي </a:t>
            </a:r>
            <a:r>
              <a:rPr lang="ar-DZ" sz="4000" b="1" dirty="0" smtClean="0">
                <a:latin typeface="Traditional Arabic" panose="02020603050405020304" pitchFamily="18" charset="-78"/>
                <a:cs typeface="Traditional Arabic" panose="02020603050405020304" pitchFamily="18" charset="-78"/>
              </a:rPr>
              <a:t>الذي </a:t>
            </a:r>
            <a:r>
              <a:rPr lang="ar-DZ" sz="4000" b="1" dirty="0">
                <a:latin typeface="Traditional Arabic" panose="02020603050405020304" pitchFamily="18" charset="-78"/>
                <a:cs typeface="Traditional Arabic" panose="02020603050405020304" pitchFamily="18" charset="-78"/>
              </a:rPr>
              <a:t>يعتبر مناسبا لمجال الدراسة الحالية فمن خلاله </a:t>
            </a:r>
            <a:r>
              <a:rPr lang="ar-DZ" sz="4000" b="1" dirty="0" err="1" smtClean="0">
                <a:latin typeface="Traditional Arabic" panose="02020603050405020304" pitchFamily="18" charset="-78"/>
                <a:cs typeface="Traditional Arabic" panose="02020603050405020304" pitchFamily="18" charset="-78"/>
              </a:rPr>
              <a:t>ت</a:t>
            </a:r>
            <a:r>
              <a:rPr lang="ar-SA" sz="4000" b="1" dirty="0" smtClean="0">
                <a:latin typeface="Traditional Arabic" panose="02020603050405020304" pitchFamily="18" charset="-78"/>
                <a:cs typeface="Traditional Arabic" panose="02020603050405020304" pitchFamily="18" charset="-78"/>
              </a:rPr>
              <a:t>ت</a:t>
            </a:r>
            <a:r>
              <a:rPr lang="ar-DZ" sz="4000" b="1" dirty="0" smtClean="0">
                <a:latin typeface="Traditional Arabic" panose="02020603050405020304" pitchFamily="18" charset="-78"/>
                <a:cs typeface="Traditional Arabic" panose="02020603050405020304" pitchFamily="18" charset="-78"/>
              </a:rPr>
              <a:t>م </a:t>
            </a:r>
            <a:r>
              <a:rPr lang="ar-DZ" sz="4000" b="1" dirty="0">
                <a:latin typeface="Traditional Arabic" panose="02020603050405020304" pitchFamily="18" charset="-78"/>
                <a:cs typeface="Traditional Arabic" panose="02020603050405020304" pitchFamily="18" charset="-78"/>
              </a:rPr>
              <a:t>محاولة الكشف عن </a:t>
            </a:r>
            <a:r>
              <a:rPr lang="ar-DZ" sz="4000" b="1" dirty="0" smtClean="0">
                <a:latin typeface="Traditional Arabic" panose="02020603050405020304" pitchFamily="18" charset="-78"/>
                <a:cs typeface="Traditional Arabic" panose="02020603050405020304" pitchFamily="18" charset="-78"/>
              </a:rPr>
              <a:t>تأثير العلاقات الإنسانية داخل المؤسسات الصغيرة على فاعليتها التنظيمية .</a:t>
            </a:r>
            <a:endParaRPr lang="en-US" sz="4000" b="1" dirty="0">
              <a:solidFill>
                <a:srgbClr val="000000"/>
              </a:solidFill>
              <a:latin typeface="Simplified Arabic" pitchFamily="18" charset="-78"/>
              <a:cs typeface="Simplified Arabic" pitchFamily="18" charset="-78"/>
            </a:endParaRPr>
          </a:p>
        </p:txBody>
      </p:sp>
      <p:sp>
        <p:nvSpPr>
          <p:cNvPr id="42" name="Rectangle 24"/>
          <p:cNvSpPr/>
          <p:nvPr/>
        </p:nvSpPr>
        <p:spPr>
          <a:xfrm>
            <a:off x="15973436" y="15459032"/>
            <a:ext cx="12530326" cy="9296122"/>
          </a:xfrm>
          <a:prstGeom prst="flowChartAlternateProcess">
            <a:avLst/>
          </a:prstGeom>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just" rtl="1">
              <a:lnSpc>
                <a:spcPct val="150000"/>
              </a:lnSpc>
            </a:pPr>
            <a:r>
              <a:rPr lang="ar-SA" sz="4000" b="1" dirty="0" smtClean="0">
                <a:latin typeface="Traditional Arabic" panose="02020603050405020304" pitchFamily="18" charset="-78"/>
                <a:cs typeface="Traditional Arabic" panose="02020603050405020304" pitchFamily="18" charset="-78"/>
              </a:rPr>
              <a:t>الفرضية العامة: </a:t>
            </a:r>
            <a:r>
              <a:rPr lang="ar-DZ" sz="4000" b="1" dirty="0" smtClean="0">
                <a:latin typeface="Traditional Arabic" panose="02020603050405020304" pitchFamily="18" charset="-78"/>
                <a:cs typeface="Traditional Arabic" panose="02020603050405020304" pitchFamily="18" charset="-78"/>
              </a:rPr>
              <a:t>إن وجود العلاقات الإنسانية داخل المؤسسات الصغيرة بولاية الوادي يؤثر على الفاعلية التنظيمية لها .</a:t>
            </a:r>
            <a:endParaRPr lang="ar-SA" sz="4000" b="1" dirty="0" smtClean="0">
              <a:latin typeface="Traditional Arabic" panose="02020603050405020304" pitchFamily="18" charset="-78"/>
              <a:cs typeface="Traditional Arabic" panose="02020603050405020304" pitchFamily="18" charset="-78"/>
            </a:endParaRPr>
          </a:p>
          <a:p>
            <a:pPr algn="just" rtl="1">
              <a:lnSpc>
                <a:spcPct val="150000"/>
              </a:lnSpc>
            </a:pPr>
            <a:r>
              <a:rPr lang="ar-SA" sz="4000" b="1" dirty="0" smtClean="0">
                <a:latin typeface="Traditional Arabic" panose="02020603050405020304" pitchFamily="18" charset="-78"/>
                <a:cs typeface="Traditional Arabic" panose="02020603050405020304" pitchFamily="18" charset="-78"/>
              </a:rPr>
              <a:t>الفرضية الجزئية الأولى: </a:t>
            </a:r>
            <a:r>
              <a:rPr lang="ar-DZ" sz="4000" b="1" dirty="0" smtClean="0">
                <a:latin typeface="Traditional Arabic" panose="02020603050405020304" pitchFamily="18" charset="-78"/>
                <a:cs typeface="Traditional Arabic" panose="02020603050405020304" pitchFamily="18" charset="-78"/>
              </a:rPr>
              <a:t>تؤثر العلاقات الإنسانية على سلوك الجماعات داخل المؤسسات الصغيرة بولاية الوادي .</a:t>
            </a:r>
            <a:endParaRPr lang="ar-SA" sz="4000" b="1" dirty="0" smtClean="0">
              <a:latin typeface="Traditional Arabic" pitchFamily="18" charset="-78"/>
              <a:cs typeface="Traditional Arabic" pitchFamily="18" charset="-78"/>
            </a:endParaRPr>
          </a:p>
          <a:p>
            <a:pPr lvl="0" algn="just" rtl="1">
              <a:lnSpc>
                <a:spcPct val="150000"/>
              </a:lnSpc>
            </a:pPr>
            <a:r>
              <a:rPr lang="ar-SA" sz="4000" b="1" dirty="0" smtClean="0">
                <a:latin typeface="Traditional Arabic" pitchFamily="18" charset="-78"/>
                <a:cs typeface="Traditional Arabic" pitchFamily="18" charset="-78"/>
              </a:rPr>
              <a:t>الفرضية الجزئية الثانية: </a:t>
            </a:r>
            <a:r>
              <a:rPr lang="ar-DZ" sz="4000" b="1" dirty="0" smtClean="0">
                <a:latin typeface="Traditional Arabic" pitchFamily="18" charset="-78"/>
                <a:cs typeface="Traditional Arabic" pitchFamily="18" charset="-78"/>
              </a:rPr>
              <a:t>تؤثر العلاقات الإنسانية على العملية الاتصالية داخل المؤسسات الصغيرة بولاية الوادي.</a:t>
            </a:r>
          </a:p>
          <a:p>
            <a:pPr algn="just" rtl="1">
              <a:lnSpc>
                <a:spcPct val="150000"/>
              </a:lnSpc>
            </a:pPr>
            <a:r>
              <a:rPr lang="ar-SA" sz="4000" b="1" dirty="0" smtClean="0">
                <a:latin typeface="Traditional Arabic" pitchFamily="18" charset="-78"/>
                <a:cs typeface="Traditional Arabic" pitchFamily="18" charset="-78"/>
              </a:rPr>
              <a:t>الفرضية الجزئية </a:t>
            </a:r>
            <a:r>
              <a:rPr lang="ar-DZ" sz="4000" b="1" dirty="0" smtClean="0">
                <a:latin typeface="Traditional Arabic" pitchFamily="18" charset="-78"/>
                <a:cs typeface="Traditional Arabic" pitchFamily="18" charset="-78"/>
              </a:rPr>
              <a:t>الثالثة :</a:t>
            </a:r>
            <a:r>
              <a:rPr lang="ar-DZ" sz="4000" b="1" dirty="0" smtClean="0"/>
              <a:t> </a:t>
            </a:r>
            <a:r>
              <a:rPr lang="ar-DZ" sz="4000" b="1" dirty="0" smtClean="0">
                <a:latin typeface="Traditional Arabic" pitchFamily="18" charset="-78"/>
                <a:cs typeface="Traditional Arabic" pitchFamily="18" charset="-78"/>
              </a:rPr>
              <a:t>يؤدي وجود العلاقات الإنسانية إلى التقليل من الصراع داخل المؤسسات الصغيرة بولاية الوادي</a:t>
            </a:r>
            <a:endParaRPr lang="fr-FR" sz="4000" b="1" dirty="0" smtClean="0">
              <a:latin typeface="Traditional Arabic" pitchFamily="18" charset="-78"/>
              <a:cs typeface="Traditional Arabic" pitchFamily="18" charset="-78"/>
            </a:endParaRPr>
          </a:p>
          <a:p>
            <a:pPr marL="571500" indent="-571500" algn="just" rtl="1">
              <a:lnSpc>
                <a:spcPct val="150000"/>
              </a:lnSpc>
            </a:pPr>
            <a:endParaRPr lang="en-US" sz="4000" b="1" dirty="0" smtClean="0">
              <a:latin typeface="Traditional Arabic" pitchFamily="18" charset="-78"/>
              <a:cs typeface="Traditional Arabic" pitchFamily="18" charset="-78"/>
            </a:endParaRPr>
          </a:p>
        </p:txBody>
      </p:sp>
      <p:grpSp>
        <p:nvGrpSpPr>
          <p:cNvPr id="51" name="مجموعة 50"/>
          <p:cNvGrpSpPr/>
          <p:nvPr/>
        </p:nvGrpSpPr>
        <p:grpSpPr>
          <a:xfrm>
            <a:off x="1257208" y="36533242"/>
            <a:ext cx="9858444" cy="1224147"/>
            <a:chOff x="2685968" y="36533242"/>
            <a:chExt cx="9858444" cy="1224147"/>
          </a:xfrm>
        </p:grpSpPr>
        <p:sp>
          <p:nvSpPr>
            <p:cNvPr id="45" name="Rectangle 18"/>
            <p:cNvSpPr>
              <a:spLocks noChangeArrowheads="1"/>
            </p:cNvSpPr>
            <p:nvPr/>
          </p:nvSpPr>
          <p:spPr bwMode="auto">
            <a:xfrm>
              <a:off x="2685968" y="36533242"/>
              <a:ext cx="9858444" cy="1224147"/>
            </a:xfrm>
            <a:prstGeom prst="rect">
              <a:avLst/>
            </a:prstGeom>
            <a:solidFill>
              <a:srgbClr val="7030A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46" name="Text Box 23"/>
            <p:cNvSpPr txBox="1"/>
            <p:nvPr/>
          </p:nvSpPr>
          <p:spPr>
            <a:xfrm>
              <a:off x="3400348" y="36604680"/>
              <a:ext cx="8631338" cy="983083"/>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pitchFamily="34"/>
                  <a:cs typeface="+mn-cs"/>
                </a:rPr>
                <a:t>مجتمع البحث وعينة الدراسة  </a:t>
              </a:r>
              <a:endParaRPr lang="fr-FR" sz="4500" b="1" kern="0" dirty="0" smtClean="0">
                <a:solidFill>
                  <a:srgbClr val="000000"/>
                </a:solidFill>
                <a:latin typeface="Arial" pitchFamily="34"/>
                <a:cs typeface="+mn-cs"/>
              </a:endParaRPr>
            </a:p>
          </p:txBody>
        </p:sp>
      </p:grpSp>
      <p:sp>
        <p:nvSpPr>
          <p:cNvPr id="50" name="Rectangle 24"/>
          <p:cNvSpPr/>
          <p:nvPr/>
        </p:nvSpPr>
        <p:spPr>
          <a:xfrm>
            <a:off x="328514" y="37962002"/>
            <a:ext cx="10258396" cy="3507303"/>
          </a:xfrm>
          <a:prstGeom prst="flowChartAlternateProcess">
            <a:avLst/>
          </a:prstGeom>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just" rtl="1"/>
            <a:r>
              <a:rPr lang="ar-SA" sz="4000" b="1" dirty="0" smtClean="0">
                <a:latin typeface="Traditional Arabic" pitchFamily="18" charset="-78"/>
                <a:cs typeface="Traditional Arabic" pitchFamily="18" charset="-78"/>
              </a:rPr>
              <a:t>و يتمثل مجتمع  البحث الذي ستجرى عليه الدراسة في </a:t>
            </a:r>
            <a:r>
              <a:rPr lang="ar-DZ" sz="4000" b="1" dirty="0" smtClean="0">
                <a:latin typeface="Traditional Arabic" pitchFamily="18" charset="-78"/>
                <a:cs typeface="Traditional Arabic" pitchFamily="18" charset="-78"/>
              </a:rPr>
              <a:t>المؤسسات الصغيرة بولاية الوادي . </a:t>
            </a:r>
            <a:endParaRPr lang="fr-FR" sz="4000" b="1" dirty="0" smtClean="0">
              <a:latin typeface="Traditional Arabic" pitchFamily="18" charset="-78"/>
              <a:cs typeface="Traditional Arabic" pitchFamily="18" charset="-78"/>
            </a:endParaRPr>
          </a:p>
          <a:p>
            <a:pPr algn="just" rtl="1"/>
            <a:r>
              <a:rPr lang="ar-SA" sz="4000" b="1" dirty="0" smtClean="0">
                <a:latin typeface="Traditional Arabic" pitchFamily="18" charset="-78"/>
                <a:cs typeface="Traditional Arabic" pitchFamily="18" charset="-78"/>
              </a:rPr>
              <a:t>و لحصر</a:t>
            </a:r>
            <a:r>
              <a:rPr lang="ar-DZ" sz="4000" b="1" dirty="0" smtClean="0">
                <a:latin typeface="Traditional Arabic" pitchFamily="18" charset="-78"/>
                <a:cs typeface="Traditional Arabic" pitchFamily="18" charset="-78"/>
              </a:rPr>
              <a:t> الموضوع من كل جوانبه تم اختيار عينة من هذه المؤسسات وذلك نظرا للظروف المكانية والمادية .</a:t>
            </a:r>
          </a:p>
          <a:p>
            <a:pPr algn="just" rtl="1"/>
            <a:r>
              <a:rPr lang="ar-DZ" sz="4000" b="1" dirty="0" smtClean="0">
                <a:latin typeface="Traditional Arabic" pitchFamily="18" charset="-78"/>
                <a:cs typeface="Traditional Arabic" pitchFamily="18" charset="-78"/>
              </a:rPr>
              <a:t>حيث بلغ عددها 3 مؤسسات بعدد عمال بلغ 40 عاملا .</a:t>
            </a:r>
            <a:endParaRPr lang="fr-FR" sz="4000" b="1" dirty="0">
              <a:latin typeface="Traditional Arabic" pitchFamily="18" charset="-78"/>
              <a:cs typeface="Traditional Arabic" pitchFamily="18"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repeatCount="indefinite"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trips(downLeft)">
                                      <p:cBhvr>
                                        <p:cTn id="7" dur="3000"/>
                                        <p:tgtEl>
                                          <p:spTgt spid="1026"/>
                                        </p:tgtEl>
                                      </p:cBhvr>
                                    </p:animEffect>
                                  </p:childTnLst>
                                </p:cTn>
                              </p:par>
                              <p:par>
                                <p:cTn id="8" presetID="18" presetClass="entr" presetSubtype="12" repeatCount="indefinite"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strips(downLeft)">
                                      <p:cBhvr>
                                        <p:cTn id="10" dur="30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edge">
                                      <p:cBhvr>
                                        <p:cTn id="15" dur="20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24"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to="" calcmode="lin" valueType="num">
                                      <p:cBhvr>
                                        <p:cTn id="20" dur="1" fill="hold"/>
                                        <p:tgtEl>
                                          <p:spTgt spid="2"/>
                                        </p:tgtEl>
                                        <p:attrNameLst>
                                          <p:attrName/>
                                        </p:attrNameLst>
                                      </p:cBhvr>
                                    </p:anim>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grpId="0" nodeType="clickEffect">
                                  <p:stCondLst>
                                    <p:cond delay="0"/>
                                  </p:stCondLst>
                                  <p:childTnLst>
                                    <p:set>
                                      <p:cBhvr>
                                        <p:cTn id="24" dur="1" fill="hold">
                                          <p:stCondLst>
                                            <p:cond delay="0"/>
                                          </p:stCondLst>
                                        </p:cTn>
                                        <p:tgtEl>
                                          <p:spTgt spid="11284"/>
                                        </p:tgtEl>
                                        <p:attrNameLst>
                                          <p:attrName>style.visibility</p:attrName>
                                        </p:attrNameLst>
                                      </p:cBhvr>
                                      <p:to>
                                        <p:strVal val="visible"/>
                                      </p:to>
                                    </p:set>
                                    <p:anim to="" calcmode="lin" valueType="num">
                                      <p:cBhvr>
                                        <p:cTn id="25" dur="1" fill="hold"/>
                                        <p:tgtEl>
                                          <p:spTgt spid="11284"/>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 to="" calcmode="lin" valueType="num">
                                      <p:cBhvr>
                                        <p:cTn id="28" dur="1" fill="hold"/>
                                        <p:tgtEl>
                                          <p:spTgt spid="49"/>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1276"/>
                                        </p:tgtEl>
                                        <p:attrNameLst>
                                          <p:attrName>style.visibility</p:attrName>
                                        </p:attrNameLst>
                                      </p:cBhvr>
                                      <p:to>
                                        <p:strVal val="visible"/>
                                      </p:to>
                                    </p:set>
                                    <p:anim to="" calcmode="lin" valueType="num">
                                      <p:cBhvr>
                                        <p:cTn id="33" dur="1" fill="hold"/>
                                        <p:tgtEl>
                                          <p:spTgt spid="11276"/>
                                        </p:tgtEl>
                                        <p:attrNameLst>
                                          <p:attrName/>
                                        </p:attrNameLst>
                                      </p:cBhvr>
                                    </p:anim>
                                  </p:childTnLst>
                                </p:cTn>
                              </p:par>
                              <p:par>
                                <p:cTn id="34" presetID="24"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 to="" calcmode="lin" valueType="num">
                                      <p:cBhvr>
                                        <p:cTn id="36" dur="1" fill="hold"/>
                                        <p:tgtEl>
                                          <p:spTgt spid="38"/>
                                        </p:tgtEl>
                                        <p:attrNameLst>
                                          <p:attrName/>
                                        </p:attrNameLst>
                                      </p:cBhvr>
                                    </p:anim>
                                  </p:childTnLst>
                                </p:cTn>
                              </p:par>
                            </p:childTnLst>
                          </p:cTn>
                        </p:par>
                      </p:childTnLst>
                    </p:cTn>
                  </p:par>
                  <p:par>
                    <p:cTn id="37" fill="hold">
                      <p:stCondLst>
                        <p:cond delay="indefinite"/>
                      </p:stCondLst>
                      <p:childTnLst>
                        <p:par>
                          <p:cTn id="38" fill="hold">
                            <p:stCondLst>
                              <p:cond delay="0"/>
                            </p:stCondLst>
                            <p:childTnLst>
                              <p:par>
                                <p:cTn id="39" presetID="20" presetClass="entr" presetSubtype="0"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edge">
                                      <p:cBhvr>
                                        <p:cTn id="41" dur="20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24" presetClass="entr" presetSubtype="0" fill="hold" grpId="0" nodeType="clickEffect">
                                  <p:stCondLst>
                                    <p:cond delay="0"/>
                                  </p:stCondLst>
                                  <p:childTnLst>
                                    <p:set>
                                      <p:cBhvr>
                                        <p:cTn id="45" dur="1" fill="hold">
                                          <p:stCondLst>
                                            <p:cond delay="0"/>
                                          </p:stCondLst>
                                        </p:cTn>
                                        <p:tgtEl>
                                          <p:spTgt spid="11282"/>
                                        </p:tgtEl>
                                        <p:attrNameLst>
                                          <p:attrName>style.visibility</p:attrName>
                                        </p:attrNameLst>
                                      </p:cBhvr>
                                      <p:to>
                                        <p:strVal val="visible"/>
                                      </p:to>
                                    </p:set>
                                    <p:anim to="" calcmode="lin" valueType="num">
                                      <p:cBhvr>
                                        <p:cTn id="46" dur="1" fill="hold"/>
                                        <p:tgtEl>
                                          <p:spTgt spid="11282"/>
                                        </p:tgtEl>
                                        <p:attrNameLst>
                                          <p:attrName/>
                                        </p:attrNameLst>
                                      </p:cBhvr>
                                    </p:anim>
                                  </p:childTnLst>
                                </p:cTn>
                              </p:par>
                              <p:par>
                                <p:cTn id="47" presetID="24" presetClass="entr" presetSubtype="0" fill="hold" grpId="0" nodeType="withEffect">
                                  <p:stCondLst>
                                    <p:cond delay="0"/>
                                  </p:stCondLst>
                                  <p:childTnLst>
                                    <p:set>
                                      <p:cBhvr>
                                        <p:cTn id="48" dur="1" fill="hold">
                                          <p:stCondLst>
                                            <p:cond delay="0"/>
                                          </p:stCondLst>
                                        </p:cTn>
                                        <p:tgtEl>
                                          <p:spTgt spid="47"/>
                                        </p:tgtEl>
                                        <p:attrNameLst>
                                          <p:attrName>style.visibility</p:attrName>
                                        </p:attrNameLst>
                                      </p:cBhvr>
                                      <p:to>
                                        <p:strVal val="visible"/>
                                      </p:to>
                                    </p:set>
                                    <p:anim to="" calcmode="lin" valueType="num">
                                      <p:cBhvr>
                                        <p:cTn id="49" dur="1" fill="hold"/>
                                        <p:tgtEl>
                                          <p:spTgt spid="47"/>
                                        </p:tgtEl>
                                        <p:attrNameLst>
                                          <p:attrName/>
                                        </p:attrNameLst>
                                      </p:cBhvr>
                                    </p:anim>
                                  </p:childTnLst>
                                </p:cTn>
                              </p:par>
                            </p:childTnLst>
                          </p:cTn>
                        </p:par>
                      </p:childTnLst>
                    </p:cTn>
                  </p:par>
                  <p:par>
                    <p:cTn id="50" fill="hold">
                      <p:stCondLst>
                        <p:cond delay="indefinite"/>
                      </p:stCondLst>
                      <p:childTnLst>
                        <p:par>
                          <p:cTn id="51" fill="hold">
                            <p:stCondLst>
                              <p:cond delay="0"/>
                            </p:stCondLst>
                            <p:childTnLst>
                              <p:par>
                                <p:cTn id="52" presetID="20" presetClass="entr" presetSubtype="0" fill="hold" grpId="0" nodeType="click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edge">
                                      <p:cBhvr>
                                        <p:cTn id="54" dur="2000"/>
                                        <p:tgtEl>
                                          <p:spTgt spid="25"/>
                                        </p:tgtEl>
                                      </p:cBhvr>
                                    </p:animEffect>
                                  </p:childTnLst>
                                </p:cTn>
                              </p:par>
                            </p:childTnLst>
                          </p:cTn>
                        </p:par>
                      </p:childTnLst>
                    </p:cTn>
                  </p:par>
                  <p:par>
                    <p:cTn id="55" fill="hold">
                      <p:stCondLst>
                        <p:cond delay="indefinite"/>
                      </p:stCondLst>
                      <p:childTnLst>
                        <p:par>
                          <p:cTn id="56" fill="hold">
                            <p:stCondLst>
                              <p:cond delay="0"/>
                            </p:stCondLst>
                            <p:childTnLst>
                              <p:par>
                                <p:cTn id="57" presetID="20" presetClass="entr" presetSubtype="0" fill="hold" grpId="0" nodeType="click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edge">
                                      <p:cBhvr>
                                        <p:cTn id="59" dur="2000"/>
                                        <p:tgtEl>
                                          <p:spTgt spid="36"/>
                                        </p:tgtEl>
                                      </p:cBhvr>
                                    </p:animEffect>
                                  </p:childTnLst>
                                </p:cTn>
                              </p:par>
                            </p:childTnLst>
                          </p:cTn>
                        </p:par>
                      </p:childTnLst>
                    </p:cTn>
                  </p:par>
                  <p:par>
                    <p:cTn id="60" fill="hold">
                      <p:stCondLst>
                        <p:cond delay="indefinite"/>
                      </p:stCondLst>
                      <p:childTnLst>
                        <p:par>
                          <p:cTn id="61" fill="hold">
                            <p:stCondLst>
                              <p:cond delay="0"/>
                            </p:stCondLst>
                            <p:childTnLst>
                              <p:par>
                                <p:cTn id="62" presetID="20" presetClass="entr" presetSubtype="0" fill="hold" grpId="0" nodeType="click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wedge">
                                      <p:cBhvr>
                                        <p:cTn id="64" dur="2000"/>
                                        <p:tgtEl>
                                          <p:spTgt spid="42"/>
                                        </p:tgtEl>
                                      </p:cBhvr>
                                    </p:animEffect>
                                  </p:childTnLst>
                                </p:cTn>
                              </p:par>
                            </p:childTnLst>
                          </p:cTn>
                        </p:par>
                      </p:childTnLst>
                    </p:cTn>
                  </p:par>
                  <p:par>
                    <p:cTn id="65" fill="hold">
                      <p:stCondLst>
                        <p:cond delay="indefinite"/>
                      </p:stCondLst>
                      <p:childTnLst>
                        <p:par>
                          <p:cTn id="66" fill="hold">
                            <p:stCondLst>
                              <p:cond delay="0"/>
                            </p:stCondLst>
                            <p:childTnLst>
                              <p:par>
                                <p:cTn id="67" presetID="20" presetClass="entr" presetSubtype="0" fill="hold" grpId="0" nodeType="clickEffect">
                                  <p:stCondLst>
                                    <p:cond delay="0"/>
                                  </p:stCondLst>
                                  <p:childTnLst>
                                    <p:set>
                                      <p:cBhvr>
                                        <p:cTn id="68" dur="1" fill="hold">
                                          <p:stCondLst>
                                            <p:cond delay="0"/>
                                          </p:stCondLst>
                                        </p:cTn>
                                        <p:tgtEl>
                                          <p:spTgt spid="50"/>
                                        </p:tgtEl>
                                        <p:attrNameLst>
                                          <p:attrName>style.visibility</p:attrName>
                                        </p:attrNameLst>
                                      </p:cBhvr>
                                      <p:to>
                                        <p:strVal val="visible"/>
                                      </p:to>
                                    </p:set>
                                    <p:animEffect transition="in" filter="wedge">
                                      <p:cBhvr>
                                        <p:cTn id="69" dur="2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1276" grpId="0" animBg="1"/>
      <p:bldP spid="38" grpId="0" animBg="1"/>
      <p:bldP spid="11282" grpId="0" animBg="1"/>
      <p:bldP spid="47" grpId="0" animBg="1"/>
      <p:bldP spid="11284" grpId="0" animBg="1"/>
      <p:bldP spid="49" grpId="0" animBg="1"/>
      <p:bldP spid="25" grpId="0" animBg="1"/>
      <p:bldP spid="2" grpId="0" animBg="1"/>
      <p:bldP spid="26" grpId="0" animBg="1"/>
      <p:bldP spid="36" grpId="0" animBg="1"/>
      <p:bldP spid="42" grpId="0" animBg="1"/>
      <p:bldP spid="5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Origin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715</TotalTime>
  <Words>546</Words>
  <Application>Microsoft Office PowerPoint</Application>
  <PresentationFormat>مخصص</PresentationFormat>
  <Paragraphs>36</Paragraphs>
  <Slides>1</Slides>
  <Notes>1</Notes>
  <HiddenSlides>0</HiddenSlides>
  <MMClips>0</MMClips>
  <ScaleCrop>false</ScaleCrop>
  <HeadingPairs>
    <vt:vector size="4" baseType="variant">
      <vt:variant>
        <vt:lpstr>سمة</vt:lpstr>
      </vt:variant>
      <vt:variant>
        <vt:i4>1</vt:i4>
      </vt:variant>
      <vt:variant>
        <vt:lpstr>عناوين الشرائح</vt:lpstr>
      </vt:variant>
      <vt:variant>
        <vt:i4>1</vt:i4>
      </vt:variant>
    </vt:vector>
  </HeadingPairs>
  <TitlesOfParts>
    <vt:vector size="2" baseType="lpstr">
      <vt:lpstr>Promenade</vt:lpstr>
      <vt:lpstr>الشريحة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uses</cp:lastModifiedBy>
  <cp:revision>84</cp:revision>
  <dcterms:created xsi:type="dcterms:W3CDTF">2014-04-16T09:22:23Z</dcterms:created>
  <dcterms:modified xsi:type="dcterms:W3CDTF">2015-02-28T22:55:01Z</dcterms:modified>
</cp:coreProperties>
</file>