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3"/>
  </p:notesMasterIdLst>
  <p:sldIdLst>
    <p:sldId id="256" r:id="rId2"/>
  </p:sldIdLst>
  <p:sldSz cx="6858000" cy="9144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7D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90" d="100"/>
          <a:sy n="90" d="100"/>
        </p:scale>
        <p:origin x="-1464" y="2136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2825F5-6138-4C92-ACB6-9B4D37053AEB}" type="datetimeFigureOut">
              <a:rPr lang="fr-FR" smtClean="0"/>
              <a:pPr/>
              <a:t>28/02/2015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09E078-BBAD-4794-854A-84E57AD465D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385762" y="713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re 28"/>
          <p:cNvSpPr>
            <a:spLocks noGrp="1"/>
          </p:cNvSpPr>
          <p:nvPr>
            <p:ph type="ctrTitle"/>
          </p:nvPr>
        </p:nvSpPr>
        <p:spPr>
          <a:xfrm>
            <a:off x="285750" y="6471216"/>
            <a:ext cx="6343650" cy="1629833"/>
          </a:xfrm>
        </p:spPr>
        <p:txBody>
          <a:bodyPr anchor="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285750" y="5181600"/>
            <a:ext cx="6343650" cy="12192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16" name="Espace réservé de la date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5143500" y="732369"/>
            <a:ext cx="1371600" cy="7802033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42900" y="732369"/>
            <a:ext cx="4686300" cy="780203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r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7" name="Espace réservé du conten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>
          <a:xfrm>
            <a:off x="2686050" y="101601"/>
            <a:ext cx="2171700" cy="385233"/>
          </a:xfrm>
        </p:spPr>
        <p:txBody>
          <a:bodyPr/>
          <a:lstStyle/>
          <a:p>
            <a:endParaRPr lang="fr-BE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385762" y="459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ce réservé du texte 5"/>
          <p:cNvSpPr>
            <a:spLocks noGrp="1"/>
          </p:cNvSpPr>
          <p:nvPr>
            <p:ph type="body" idx="1"/>
          </p:nvPr>
        </p:nvSpPr>
        <p:spPr>
          <a:xfrm>
            <a:off x="285750" y="2235200"/>
            <a:ext cx="6343650" cy="16256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135356" y="3929447"/>
            <a:ext cx="6515100" cy="1579767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228600" y="2133600"/>
            <a:ext cx="31432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2"/>
          </p:nvPr>
        </p:nvSpPr>
        <p:spPr>
          <a:xfrm>
            <a:off x="3486150" y="2133600"/>
            <a:ext cx="32575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1" name="Espace réservé de la date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re 28"/>
          <p:cNvSpPr>
            <a:spLocks noGrp="1"/>
          </p:cNvSpPr>
          <p:nvPr>
            <p:ph type="title"/>
          </p:nvPr>
        </p:nvSpPr>
        <p:spPr>
          <a:xfrm>
            <a:off x="228600" y="7213600"/>
            <a:ext cx="6457950" cy="1176867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211083" y="889000"/>
            <a:ext cx="3217917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25" name="Espace réservé du texte 24"/>
          <p:cNvSpPr>
            <a:spLocks noGrp="1"/>
          </p:cNvSpPr>
          <p:nvPr>
            <p:ph type="body" sz="half" idx="3"/>
          </p:nvPr>
        </p:nvSpPr>
        <p:spPr>
          <a:xfrm>
            <a:off x="3483769" y="889000"/>
            <a:ext cx="3219181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211083" y="1754717"/>
            <a:ext cx="3217917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8" name="Espace réservé du contenu 27"/>
          <p:cNvSpPr>
            <a:spLocks noGrp="1"/>
          </p:cNvSpPr>
          <p:nvPr>
            <p:ph sz="quarter" idx="4"/>
          </p:nvPr>
        </p:nvSpPr>
        <p:spPr>
          <a:xfrm>
            <a:off x="3486548" y="1754717"/>
            <a:ext cx="3216402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172200" y="8636000"/>
            <a:ext cx="571500" cy="329184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385762" y="8026401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2" name="Espace réservé de la dat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24" name="Espace réservé du pied de page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385762" y="779882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re 11"/>
          <p:cNvSpPr>
            <a:spLocks noGrp="1"/>
          </p:cNvSpPr>
          <p:nvPr>
            <p:ph type="title"/>
          </p:nvPr>
        </p:nvSpPr>
        <p:spPr>
          <a:xfrm>
            <a:off x="342900" y="7315200"/>
            <a:ext cx="6343650" cy="694267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idx="2"/>
          </p:nvPr>
        </p:nvSpPr>
        <p:spPr>
          <a:xfrm>
            <a:off x="342900" y="812800"/>
            <a:ext cx="2256235" cy="64008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2681287" y="812800"/>
            <a:ext cx="4005263" cy="6400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29" name="Espace réservé du pied de page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/>
          <p:cNvSpPr>
            <a:spLocks noGrp="1"/>
          </p:cNvSpPr>
          <p:nvPr>
            <p:ph type="pic" idx="1"/>
          </p:nvPr>
        </p:nvSpPr>
        <p:spPr>
          <a:xfrm>
            <a:off x="2628900" y="822179"/>
            <a:ext cx="3771900" cy="48768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31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17" name="Titre 16"/>
          <p:cNvSpPr>
            <a:spLocks noGrp="1"/>
          </p:cNvSpPr>
          <p:nvPr>
            <p:ph type="title"/>
          </p:nvPr>
        </p:nvSpPr>
        <p:spPr>
          <a:xfrm>
            <a:off x="285750" y="6658347"/>
            <a:ext cx="4400550" cy="696384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sz="half" idx="2"/>
          </p:nvPr>
        </p:nvSpPr>
        <p:spPr>
          <a:xfrm>
            <a:off x="285750" y="7377624"/>
            <a:ext cx="4400550" cy="1024467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Espace réservé du texte 7"/>
          <p:cNvSpPr>
            <a:spLocks noGrp="1"/>
          </p:cNvSpPr>
          <p:nvPr>
            <p:ph type="body" idx="1"/>
          </p:nvPr>
        </p:nvSpPr>
        <p:spPr>
          <a:xfrm>
            <a:off x="228600" y="2072217"/>
            <a:ext cx="6515100" cy="603461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2"/>
          </p:nvPr>
        </p:nvSpPr>
        <p:spPr>
          <a:xfrm>
            <a:off x="4857750" y="101601"/>
            <a:ext cx="1885950" cy="38523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28/02/2015</a:t>
            </a:fld>
            <a:endParaRPr lang="fr-BE"/>
          </a:p>
        </p:txBody>
      </p:sp>
      <p:sp>
        <p:nvSpPr>
          <p:cNvPr id="28" name="Espace réservé du pied de page 27"/>
          <p:cNvSpPr>
            <a:spLocks noGrp="1"/>
          </p:cNvSpPr>
          <p:nvPr>
            <p:ph type="ftr" sz="quarter" idx="3"/>
          </p:nvPr>
        </p:nvSpPr>
        <p:spPr>
          <a:xfrm>
            <a:off x="2343150" y="101601"/>
            <a:ext cx="2514600" cy="385233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172200" y="8636001"/>
            <a:ext cx="571500" cy="325967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10" name="Espace réservé du titre 9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1117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385762" y="1410649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saliha\Videos\sa\Originals\wlc3i1q5w5ja3gz0h504.png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21236112">
            <a:off x="214290" y="214282"/>
            <a:ext cx="857256" cy="785818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</p:pic>
      <p:pic>
        <p:nvPicPr>
          <p:cNvPr id="6" name="Picture 2" descr="C:\Users\saliha\Videos\sa\Originals\wlc3i1q5w5ja3gz0h504.pn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20783214">
            <a:off x="5929330" y="214282"/>
            <a:ext cx="785818" cy="714380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</p:pic>
      <p:pic>
        <p:nvPicPr>
          <p:cNvPr id="9" name="Image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426150">
            <a:off x="1688077" y="1717689"/>
            <a:ext cx="300039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142984" y="214282"/>
            <a:ext cx="4643470" cy="923330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b="1" i="0" u="none" strike="noStrike" normalizeH="0" baseline="0" dirty="0" smtClean="0">
                <a:ln w="11430">
                  <a:noFill/>
                </a:ln>
                <a:solidFill>
                  <a:srgbClr val="FF00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العمال ومسالة الانتماء التنظيمي في المؤسسة الجزائرية</a:t>
            </a:r>
            <a:endParaRPr kumimoji="0" lang="fr-FR" sz="700" b="1" i="0" u="none" strike="noStrike" normalizeH="0" baseline="0" dirty="0" smtClean="0">
              <a:ln w="11430">
                <a:noFill/>
              </a:ln>
              <a:solidFill>
                <a:srgbClr val="FF00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b="1" i="0" u="none" strike="noStrike" normalizeH="0" baseline="0" dirty="0" smtClean="0">
                <a:ln w="11430">
                  <a:noFill/>
                </a:ln>
                <a:solidFill>
                  <a:srgbClr val="FF00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دراسة ميدانية بمؤسسة الجزائرية للمياه منطقة ورقلة </a:t>
            </a:r>
            <a:endParaRPr kumimoji="0" lang="fr-FR" b="1" i="0" u="none" strike="noStrike" normalizeH="0" baseline="0" dirty="0" smtClean="0">
              <a:ln w="11430">
                <a:noFill/>
              </a:ln>
              <a:solidFill>
                <a:srgbClr val="FF00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b="1" i="0" u="none" strike="noStrike" normalizeH="0" baseline="0" dirty="0" smtClean="0">
                <a:ln w="11430">
                  <a:noFill/>
                </a:ln>
                <a:solidFill>
                  <a:srgbClr val="FF00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( حي النصر</a:t>
            </a:r>
            <a:r>
              <a:rPr kumimoji="0" lang="ar-DZ" sz="1600" b="1" i="0" u="none" strike="noStrike" normalizeH="0" baseline="0" dirty="0" smtClean="0">
                <a:ln w="11430">
                  <a:noFill/>
                </a:ln>
                <a:solidFill>
                  <a:srgbClr val="FF0000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Calibri" pitchFamily="34" charset="0"/>
                <a:ea typeface="Calibri" pitchFamily="34" charset="0"/>
                <a:cs typeface="Arial" pitchFamily="34" charset="0"/>
              </a:rPr>
              <a:t>)</a:t>
            </a:r>
            <a:endParaRPr kumimoji="0" lang="fr-FR" sz="600" b="1" i="0" u="none" strike="noStrike" normalizeH="0" baseline="0" dirty="0" smtClean="0">
              <a:ln w="11430">
                <a:noFill/>
              </a:ln>
              <a:solidFill>
                <a:srgbClr val="FF00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1142976"/>
            <a:ext cx="6572272" cy="407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000" b="1" dirty="0" smtClean="0">
                <a:ln w="11430"/>
                <a:latin typeface="Imprint MT Shadow" pitchFamily="82" charset="0"/>
                <a:ea typeface="Calibri" pitchFamily="34" charset="0"/>
                <a:cs typeface="Arial" pitchFamily="34" charset="0"/>
              </a:rPr>
              <a:t>WORKERS AND THE ISSUE OF ORGANIZATIONAL OFFIATIOM IN THE ALGERIAN FOUNDATION </a:t>
            </a:r>
            <a:endParaRPr lang="fr-FR" sz="100" b="1" dirty="0" smtClean="0">
              <a:ln w="11430"/>
              <a:latin typeface="Imprint MT Shadow" pitchFamily="82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fr-FR" sz="1000" b="1" dirty="0" smtClean="0">
                <a:ln w="11430"/>
                <a:latin typeface="Imprint MT Shadow" pitchFamily="82" charset="0"/>
                <a:ea typeface="Calibri" pitchFamily="34" charset="0"/>
                <a:cs typeface="Arial" pitchFamily="34" charset="0"/>
              </a:rPr>
              <a:t>ALGERIAN INSTITUTION WATER REGION OUARGLA</a:t>
            </a:r>
            <a:endParaRPr lang="fr-FR" sz="1200" b="1" dirty="0" smtClean="0">
              <a:ln w="11430"/>
              <a:latin typeface="Imprint MT Shadow" pitchFamily="82" charset="0"/>
              <a:cs typeface="Arial" pitchFamily="34" charset="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214554" y="3286116"/>
            <a:ext cx="2428868" cy="338554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الموسم الجامعي : 2015/ 2016</a:t>
            </a:r>
            <a:endParaRPr kumimoji="0" lang="ar-D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Image 1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8" y="4286248"/>
            <a:ext cx="3711575" cy="2384425"/>
          </a:xfrm>
          <a:prstGeom prst="rect">
            <a:avLst/>
          </a:prstGeom>
          <a:noFill/>
          <a:ln w="34925">
            <a:solidFill>
              <a:srgbClr val="FFFFFF"/>
            </a:solidFill>
            <a:miter lim="800000"/>
            <a:headEnd/>
            <a:tailEnd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</p:pic>
      <p:pic>
        <p:nvPicPr>
          <p:cNvPr id="19" name="Image 18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383295">
            <a:off x="2572203" y="5514628"/>
            <a:ext cx="2785163" cy="2370446"/>
          </a:xfrm>
          <a:prstGeom prst="rect">
            <a:avLst/>
          </a:prstGeom>
          <a:noFill/>
          <a:ln w="34925">
            <a:solidFill>
              <a:srgbClr val="FFFFFF"/>
            </a:solidFill>
            <a:miter lim="800000"/>
            <a:headEnd/>
            <a:tailEnd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</p:pic>
      <p:pic>
        <p:nvPicPr>
          <p:cNvPr id="20" name="Image 19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2074" y="1571604"/>
            <a:ext cx="178592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14" name="Rectangle 13"/>
          <p:cNvSpPr/>
          <p:nvPr/>
        </p:nvSpPr>
        <p:spPr>
          <a:xfrm rot="19960976">
            <a:off x="4891566" y="1665466"/>
            <a:ext cx="1879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DZ" sz="4000" b="1" cap="all" spc="0" dirty="0" smtClean="0">
                <a:ln/>
                <a:solidFill>
                  <a:srgbClr val="C00000"/>
                </a:solidFill>
                <a:effectLst>
                  <a:reflection blurRad="10000" stA="55000" endPos="48000" dist="500" dir="5400000" sy="-100000" algn="bl" rotWithShape="0"/>
                </a:effectLst>
                <a:cs typeface="AF_Tholoth" pitchFamily="2" charset="-78"/>
              </a:rPr>
              <a:t>إعداد الطالبة </a:t>
            </a:r>
            <a:endParaRPr lang="fr-FR" sz="4000" b="1" cap="all" spc="0" dirty="0" smtClean="0">
              <a:ln/>
              <a:solidFill>
                <a:srgbClr val="C00000"/>
              </a:solidFill>
              <a:effectLst>
                <a:reflection blurRad="10000" stA="55000" endPos="48000" dist="500" dir="5400000" sy="-100000" algn="bl" rotWithShape="0"/>
              </a:effectLst>
              <a:cs typeface="AF_Tholoth" pitchFamily="2" charset="-78"/>
            </a:endParaRPr>
          </a:p>
          <a:p>
            <a:pPr algn="ctr"/>
            <a:r>
              <a:rPr lang="ar-DZ" sz="4000" b="1" cap="all" spc="0" dirty="0" smtClean="0">
                <a:ln/>
                <a:solidFill>
                  <a:srgbClr val="C00000"/>
                </a:solidFill>
                <a:effectLst>
                  <a:reflection blurRad="10000" stA="55000" endPos="48000" dist="500" dir="5400000" sy="-100000" algn="bl" rotWithShape="0"/>
                </a:effectLst>
                <a:cs typeface="AF_Tholoth" pitchFamily="2" charset="-78"/>
              </a:rPr>
              <a:t> كريمة عصماني</a:t>
            </a:r>
            <a:endParaRPr lang="fr-FR" sz="4000" b="1" cap="all" spc="0" dirty="0">
              <a:ln/>
              <a:solidFill>
                <a:srgbClr val="C00000"/>
              </a:solidFill>
              <a:effectLst>
                <a:reflection blurRad="10000" stA="55000" endPos="48000" dist="500" dir="5400000" sy="-100000" algn="bl" rotWithShape="0"/>
              </a:effectLst>
              <a:cs typeface="AF_Tholoth" pitchFamily="2" charset="-78"/>
            </a:endParaRPr>
          </a:p>
        </p:txBody>
      </p:sp>
      <p:pic>
        <p:nvPicPr>
          <p:cNvPr id="21" name="Image 20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90" y="1643043"/>
            <a:ext cx="174720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15" name="Rectangle 14"/>
          <p:cNvSpPr/>
          <p:nvPr/>
        </p:nvSpPr>
        <p:spPr>
          <a:xfrm rot="19873996">
            <a:off x="192273" y="1703999"/>
            <a:ext cx="17716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DZ" sz="4000" b="1" cap="all" dirty="0" smtClean="0">
                <a:ln/>
                <a:solidFill>
                  <a:srgbClr val="C00000"/>
                </a:solidFill>
                <a:effectLst>
                  <a:reflection blurRad="10000" stA="55000" endPos="48000" dist="500" dir="5400000" sy="-100000" algn="bl" rotWithShape="0"/>
                </a:effectLst>
                <a:cs typeface="AF_Tholoth" pitchFamily="2" charset="-78"/>
              </a:rPr>
              <a:t>إشراف الأستاذ</a:t>
            </a:r>
            <a:endParaRPr lang="fr-FR" sz="4000" b="1" cap="all" dirty="0" smtClean="0">
              <a:ln/>
              <a:solidFill>
                <a:srgbClr val="C00000"/>
              </a:solidFill>
              <a:effectLst>
                <a:reflection blurRad="10000" stA="55000" endPos="48000" dist="500" dir="5400000" sy="-100000" algn="bl" rotWithShape="0"/>
              </a:effectLst>
              <a:cs typeface="AF_Tholoth" pitchFamily="2" charset="-78"/>
            </a:endParaRPr>
          </a:p>
          <a:p>
            <a:pPr algn="ctr"/>
            <a:r>
              <a:rPr lang="ar-DZ" sz="4000" b="1" cap="all" dirty="0" smtClean="0">
                <a:ln/>
                <a:solidFill>
                  <a:srgbClr val="C00000"/>
                </a:solidFill>
                <a:effectLst>
                  <a:reflection blurRad="10000" stA="55000" endPos="48000" dist="500" dir="5400000" sy="-100000" algn="bl" rotWithShape="0"/>
                </a:effectLst>
                <a:cs typeface="AF_Tholoth" pitchFamily="2" charset="-78"/>
              </a:rPr>
              <a:t>عبد الله كبار</a:t>
            </a:r>
            <a:endParaRPr lang="fr-FR" sz="4000" b="1" cap="all" dirty="0" smtClean="0">
              <a:ln/>
              <a:solidFill>
                <a:srgbClr val="C00000"/>
              </a:solidFill>
              <a:effectLst>
                <a:reflection blurRad="10000" stA="55000" endPos="48000" dist="500" dir="5400000" sy="-100000" algn="bl" rotWithShape="0"/>
              </a:effectLst>
              <a:cs typeface="AF_Tholoth" pitchFamily="2" charset="-78"/>
            </a:endParaRPr>
          </a:p>
        </p:txBody>
      </p:sp>
      <p:pic>
        <p:nvPicPr>
          <p:cNvPr id="22" name="Image 21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1118646">
            <a:off x="4265748" y="6917097"/>
            <a:ext cx="1958650" cy="1852285"/>
          </a:xfrm>
          <a:prstGeom prst="rect">
            <a:avLst/>
          </a:prstGeom>
          <a:noFill/>
          <a:ln w="34925">
            <a:solidFill>
              <a:srgbClr val="FFFFFF"/>
            </a:solidFill>
            <a:miter lim="800000"/>
            <a:headEnd/>
            <a:tailEnd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</p:pic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3500438" y="3770651"/>
            <a:ext cx="3357562" cy="1046440"/>
          </a:xfrm>
          <a:prstGeom prst="rect">
            <a:avLst/>
          </a:prstGeom>
          <a:noFill/>
          <a:ln w="9525">
            <a:solidFill>
              <a:srgbClr val="517D2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مقدمة </a:t>
            </a:r>
            <a:endParaRPr kumimoji="0" lang="fr-FR" sz="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000" b="1" i="0" u="none" strike="noStrike" cap="none" normalizeH="0" baseline="0" dirty="0" smtClean="0">
                <a:ln>
                  <a:noFill/>
                </a:ln>
                <a:latin typeface="Calibri" pitchFamily="34" charset="0"/>
                <a:ea typeface="Calibri" pitchFamily="34" charset="0"/>
                <a:cs typeface="Arial" pitchFamily="34" charset="0"/>
              </a:rPr>
              <a:t>   يعتبر </a:t>
            </a:r>
            <a:r>
              <a:rPr kumimoji="0" lang="ar-DZ" sz="1000" b="1" i="0" u="none" strike="noStrike" cap="none" normalizeH="0" baseline="0" dirty="0" err="1" smtClean="0">
                <a:ln>
                  <a:noFill/>
                </a:ln>
                <a:latin typeface="Calibri" pitchFamily="34" charset="0"/>
                <a:ea typeface="Calibri" pitchFamily="34" charset="0"/>
                <a:cs typeface="Arial" pitchFamily="34" charset="0"/>
              </a:rPr>
              <a:t>الإنتماء</a:t>
            </a:r>
            <a:r>
              <a:rPr kumimoji="0" lang="ar-DZ" sz="1000" b="1" i="0" u="none" strike="noStrike" cap="none" normalizeH="0" baseline="0" dirty="0" smtClean="0">
                <a:ln>
                  <a:noFill/>
                </a:ln>
                <a:latin typeface="Calibri" pitchFamily="34" charset="0"/>
                <a:ea typeface="Calibri" pitchFamily="34" charset="0"/>
                <a:cs typeface="Arial" pitchFamily="34" charset="0"/>
              </a:rPr>
              <a:t> التنظيمي داخل المؤسسة من المواضيع التي لاقت </a:t>
            </a:r>
            <a:r>
              <a:rPr kumimoji="0" lang="ar-DZ" sz="1000" b="1" i="0" u="none" strike="noStrike" cap="none" normalizeH="0" baseline="0" dirty="0" err="1" smtClean="0">
                <a:ln>
                  <a:noFill/>
                </a:ln>
                <a:latin typeface="Calibri" pitchFamily="34" charset="0"/>
                <a:ea typeface="Calibri" pitchFamily="34" charset="0"/>
                <a:cs typeface="Arial" pitchFamily="34" charset="0"/>
              </a:rPr>
              <a:t>إهتماما</a:t>
            </a:r>
            <a:r>
              <a:rPr kumimoji="0" lang="ar-DZ" sz="1000" b="1" i="0" u="none" strike="noStrike" cap="none" normalizeH="0" baseline="0" dirty="0" smtClean="0">
                <a:ln>
                  <a:noFill/>
                </a:ln>
                <a:latin typeface="Calibri" pitchFamily="34" charset="0"/>
                <a:ea typeface="Calibri" pitchFamily="34" charset="0"/>
                <a:cs typeface="Arial" pitchFamily="34" charset="0"/>
              </a:rPr>
              <a:t> كبيرا في المجال التنظيمي </a:t>
            </a:r>
            <a:r>
              <a:rPr kumimoji="0" lang="ar-DZ" sz="1000" b="1" i="0" u="none" strike="noStrike" cap="none" normalizeH="0" baseline="0" dirty="0" err="1" smtClean="0">
                <a:ln>
                  <a:noFill/>
                </a:ln>
                <a:latin typeface="Calibri" pitchFamily="34" charset="0"/>
                <a:ea typeface="Calibri" pitchFamily="34" charset="0"/>
                <a:cs typeface="Arial" pitchFamily="34" charset="0"/>
              </a:rPr>
              <a:t>و</a:t>
            </a:r>
            <a:r>
              <a:rPr kumimoji="0" lang="ar-DZ" sz="1000" b="1" i="0" u="none" strike="noStrike" cap="none" normalizeH="0" baseline="0" dirty="0" smtClean="0">
                <a:ln>
                  <a:noFill/>
                </a:ln>
                <a:latin typeface="Calibri" pitchFamily="34" charset="0"/>
                <a:ea typeface="Calibri" pitchFamily="34" charset="0"/>
                <a:cs typeface="Arial" pitchFamily="34" charset="0"/>
              </a:rPr>
              <a:t> السلوكي في الفترة الأخيرة ويرجع  هذا </a:t>
            </a:r>
            <a:r>
              <a:rPr kumimoji="0" lang="ar-DZ" sz="1000" b="1" i="0" u="none" strike="noStrike" cap="none" normalizeH="0" baseline="0" dirty="0" err="1" smtClean="0">
                <a:ln>
                  <a:noFill/>
                </a:ln>
                <a:latin typeface="Calibri" pitchFamily="34" charset="0"/>
                <a:ea typeface="Calibri" pitchFamily="34" charset="0"/>
                <a:cs typeface="Arial" pitchFamily="34" charset="0"/>
              </a:rPr>
              <a:t>الإهتمام</a:t>
            </a:r>
            <a:r>
              <a:rPr kumimoji="0" lang="ar-DZ" sz="1000" b="1" i="0" u="none" strike="noStrike" cap="none" normalizeH="0" baseline="0" dirty="0" smtClean="0">
                <a:ln>
                  <a:noFill/>
                </a:ln>
                <a:latin typeface="Calibri" pitchFamily="34" charset="0"/>
                <a:ea typeface="Calibri" pitchFamily="34" charset="0"/>
                <a:cs typeface="Arial" pitchFamily="34" charset="0"/>
              </a:rPr>
              <a:t> نظر لكونه أهم مرتكز يضمن بقاء </a:t>
            </a:r>
            <a:r>
              <a:rPr kumimoji="0" lang="ar-DZ" sz="1000" b="1" i="0" u="none" strike="noStrike" cap="none" normalizeH="0" baseline="0" dirty="0" err="1" smtClean="0">
                <a:ln>
                  <a:noFill/>
                </a:ln>
                <a:latin typeface="Calibri" pitchFamily="34" charset="0"/>
                <a:ea typeface="Calibri" pitchFamily="34" charset="0"/>
                <a:cs typeface="Arial" pitchFamily="34" charset="0"/>
              </a:rPr>
              <a:t>وإستقرار</a:t>
            </a:r>
            <a:r>
              <a:rPr kumimoji="0" lang="ar-DZ" sz="1000" b="1" i="0" u="none" strike="noStrike" cap="none" normalizeH="0" baseline="0" dirty="0" smtClean="0">
                <a:ln>
                  <a:noFill/>
                </a:ln>
                <a:latin typeface="Calibri" pitchFamily="34" charset="0"/>
                <a:ea typeface="Calibri" pitchFamily="34" charset="0"/>
                <a:cs typeface="Arial" pitchFamily="34" charset="0"/>
              </a:rPr>
              <a:t> المؤسسة وكذا تحقيق تنمية </a:t>
            </a:r>
            <a:r>
              <a:rPr kumimoji="0" lang="ar-DZ" sz="1000" b="1" i="0" u="none" strike="noStrike" cap="none" normalizeH="0" baseline="0" dirty="0" err="1" smtClean="0">
                <a:ln>
                  <a:noFill/>
                </a:ln>
                <a:latin typeface="Calibri" pitchFamily="34" charset="0"/>
                <a:ea typeface="Calibri" pitchFamily="34" charset="0"/>
                <a:cs typeface="Arial" pitchFamily="34" charset="0"/>
              </a:rPr>
              <a:t>إقتصادية</a:t>
            </a:r>
            <a:r>
              <a:rPr kumimoji="0" lang="ar-DZ" sz="1000" b="1" i="0" u="none" strike="noStrike" cap="none" normalizeH="0" baseline="0" dirty="0" smtClean="0">
                <a:ln>
                  <a:noFill/>
                </a:ln>
                <a:latin typeface="Calibri" pitchFamily="34" charset="0"/>
                <a:ea typeface="Calibri" pitchFamily="34" charset="0"/>
                <a:cs typeface="Arial" pitchFamily="34" charset="0"/>
              </a:rPr>
              <a:t> وزيادة تفاعلات بين </a:t>
            </a:r>
            <a:r>
              <a:rPr kumimoji="0" lang="ar-DZ" sz="1000" b="1" i="0" u="none" strike="noStrike" cap="none" normalizeH="0" baseline="0" dirty="0" err="1" smtClean="0">
                <a:ln>
                  <a:noFill/>
                </a:ln>
                <a:latin typeface="Calibri" pitchFamily="34" charset="0"/>
                <a:ea typeface="Calibri" pitchFamily="34" charset="0"/>
                <a:cs typeface="Arial" pitchFamily="34" charset="0"/>
              </a:rPr>
              <a:t>الافراد</a:t>
            </a:r>
            <a:r>
              <a:rPr kumimoji="0" lang="ar-DZ" sz="1000" b="1" i="0" u="none" strike="noStrike" cap="none" normalizeH="0" baseline="0" dirty="0" smtClean="0">
                <a:ln>
                  <a:noFill/>
                </a:ln>
                <a:latin typeface="Calibri" pitchFamily="34" charset="0"/>
                <a:ea typeface="Calibri" pitchFamily="34" charset="0"/>
                <a:cs typeface="Arial" pitchFamily="34" charset="0"/>
              </a:rPr>
              <a:t> ويعتبر من أهم العوامل التي تحدد  فعالية وكفاءة المنظمة ويفتح المجال لتحقيق أهدافها.</a:t>
            </a:r>
            <a:endParaRPr kumimoji="0" lang="ar-DZ" sz="1050" b="1" i="0" u="none" strike="noStrike" cap="none" normalizeH="0" baseline="0" dirty="0" smtClean="0">
              <a:ln>
                <a:noFill/>
              </a:ln>
              <a:latin typeface="Arial" pitchFamily="34" charset="0"/>
              <a:cs typeface="Arial" pitchFamily="34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3500438" y="4932040"/>
            <a:ext cx="3357562" cy="2123658"/>
          </a:xfrm>
          <a:prstGeom prst="rect">
            <a:avLst/>
          </a:prstGeom>
          <a:noFill/>
          <a:ln w="9525">
            <a:solidFill>
              <a:srgbClr val="517D2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الإشكالية</a:t>
            </a:r>
            <a:endParaRPr kumimoji="0" lang="fr-FR" sz="7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   تعتبر المؤسسة نسق </a:t>
            </a:r>
            <a:r>
              <a:rPr kumimoji="0" lang="ar-DZ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إجتماعي</a:t>
            </a:r>
            <a:r>
              <a:rPr kumimoji="0" lang="ar-DZ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مفتوح تؤثر وتتأثر فيما بينها ليست خلية </a:t>
            </a:r>
            <a:r>
              <a:rPr kumimoji="0" lang="ar-DZ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إقتصادية</a:t>
            </a:r>
            <a:r>
              <a:rPr kumimoji="0" lang="ar-DZ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فحسب وإنما مجال ينتمي إليه الأفراد لتنظيم علاقاتهم الإجتماعية والمهنية ويتفاعلون فيما بينهم إذ يمنح هذا السلوك القدرة على </a:t>
            </a:r>
            <a:r>
              <a:rPr kumimoji="0" lang="ar-DZ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إكتساب</a:t>
            </a:r>
            <a:r>
              <a:rPr kumimoji="0" lang="ar-DZ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مواصفات محددة حتى يحقق العامل ذاته داخل بيئته ويشعر بأهميته </a:t>
            </a:r>
            <a:r>
              <a:rPr kumimoji="0" lang="ar-DZ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وإنتمائه</a:t>
            </a:r>
            <a:r>
              <a:rPr kumimoji="0" lang="ar-DZ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داخل هذا النسق ,لهذا يعتبر </a:t>
            </a:r>
            <a:r>
              <a:rPr kumimoji="0" lang="ar-DZ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الإنتماء</a:t>
            </a:r>
            <a:r>
              <a:rPr kumimoji="0" lang="ar-DZ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التنظيمي مؤشرا هاما لقدرتنا على إدراك ومراقبة </a:t>
            </a:r>
            <a:r>
              <a:rPr kumimoji="0" lang="ar-DZ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و</a:t>
            </a:r>
            <a:r>
              <a:rPr kumimoji="0" lang="ar-DZ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التنبؤ بسلوك الأفراد داخل المؤسسة ,لذا  حرصت المؤسسات الحديثة في محاولة منها لإيجاد آلية لتعميق الشعور </a:t>
            </a:r>
            <a:r>
              <a:rPr kumimoji="0" lang="ar-DZ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بإنتماء</a:t>
            </a:r>
            <a:r>
              <a:rPr kumimoji="0" lang="ar-DZ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لدى عامليها </a:t>
            </a:r>
            <a:r>
              <a:rPr kumimoji="0" lang="ar-DZ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لإنه</a:t>
            </a:r>
            <a:r>
              <a:rPr kumimoji="0" lang="ar-DZ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حجز زاوية مهمة في مسيرتها مما يؤدي إلى استقرارها وتماسكها ,وفي ضوء </a:t>
            </a:r>
            <a:r>
              <a:rPr kumimoji="0" lang="ar-DZ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ماسبق</a:t>
            </a:r>
            <a:r>
              <a:rPr kumimoji="0" lang="ar-DZ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فإن المؤسسة الجزائرية ونخص بذكر مؤسسة الجزائرية للمياه منطقة ورقلة باعتبارها ميدان بحثنا لمعرفة بوادر الانتماء التنظيمي داخل المؤسسة وتم طرح التساؤل التالي:</a:t>
            </a:r>
            <a:endParaRPr kumimoji="0" lang="fr-FR" sz="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فيما تتمثل صور الانتماء التنظيمي لدى العمال داخل المؤسسة الجزائرية؟</a:t>
            </a:r>
            <a:endParaRPr kumimoji="0" lang="ar-DZ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00438" y="7100778"/>
            <a:ext cx="3357562" cy="954107"/>
          </a:xfrm>
          <a:prstGeom prst="rect">
            <a:avLst/>
          </a:prstGeom>
          <a:noFill/>
          <a:ln w="9525">
            <a:solidFill>
              <a:srgbClr val="517D2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التساؤلات الفرعية:</a:t>
            </a:r>
            <a:endParaRPr kumimoji="0" lang="fr-FR" sz="5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DZ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أين يتوقف </a:t>
            </a:r>
            <a:r>
              <a:rPr kumimoji="0" lang="ar-DZ" sz="105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إنتماء</a:t>
            </a:r>
            <a:r>
              <a:rPr kumimoji="0" lang="ar-DZ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العامل للمؤسسة داخل بيئته التنظيمية؟</a:t>
            </a:r>
            <a:endParaRPr kumimoji="0" lang="fr-FR" sz="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DZ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هل لطبيعة القيادة المنتهجة في هذه المؤسسة عاملا مهما لتأثير على الروح المعنوية للعمال؟</a:t>
            </a:r>
            <a:endParaRPr kumimoji="0" lang="fr-FR" sz="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DZ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ما</a:t>
            </a:r>
            <a:r>
              <a:rPr kumimoji="0" lang="fr-FR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ar-DZ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هي أهم العوامل التي تؤثر على </a:t>
            </a:r>
            <a:r>
              <a:rPr kumimoji="0" lang="ar-DZ" sz="105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إنتماء</a:t>
            </a:r>
            <a:r>
              <a:rPr kumimoji="0" lang="ar-DZ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العمال لمؤسسة؟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71438" y="3714744"/>
            <a:ext cx="3214686" cy="1184940"/>
          </a:xfrm>
          <a:prstGeom prst="rect">
            <a:avLst/>
          </a:prstGeom>
          <a:noFill/>
          <a:ln w="9525">
            <a:solidFill>
              <a:srgbClr val="517D2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منهج الدراسة :</a:t>
            </a:r>
            <a:endParaRPr kumimoji="0" lang="fr-FR" sz="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إن إختيار المنهج المتبع في أي بحث يجب أن يقوم على أساس دقيق وصحيح لذا فإن المنهج الذي </a:t>
            </a:r>
            <a:r>
              <a:rPr kumimoji="0" lang="ar-DZ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إتبعته</a:t>
            </a: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في إنجاز الدراسة </a:t>
            </a:r>
            <a:r>
              <a:rPr kumimoji="0" lang="ar-DZ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هوالمنهج</a:t>
            </a: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الكمي الذي يهدف في الأساس الى قياس الظاهرة موضوع الدراسة ,فهو </a:t>
            </a:r>
            <a:r>
              <a:rPr kumimoji="0" lang="ar-DZ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يتلائم</a:t>
            </a: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مع طبيعة موضوع هذا البحث الذي يهدف القياس </a:t>
            </a:r>
            <a:r>
              <a:rPr kumimoji="0" lang="ar-DZ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الإنتماء</a:t>
            </a:r>
            <a:r>
              <a:rPr kumimoji="0" lang="ar-DZ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لدى موظفي بمؤسسة الجزائرية للمياه منطقة ورقلة </a:t>
            </a:r>
            <a:endParaRPr kumimoji="0" lang="ar-DZ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1414" y="4935684"/>
            <a:ext cx="3214710" cy="738664"/>
          </a:xfrm>
          <a:prstGeom prst="rect">
            <a:avLst/>
          </a:prstGeom>
          <a:noFill/>
          <a:ln w="9525">
            <a:solidFill>
              <a:srgbClr val="517D2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DZ" sz="1200" b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أدوات البحث</a:t>
            </a:r>
            <a:endParaRPr lang="fr-FR" sz="1200" b="1" dirty="0" smtClean="0">
              <a:solidFill>
                <a:srgbClr val="C00000"/>
              </a:solidFill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DZ" sz="10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بما أن المنهج الكمي هو المنهج الذي سار عليه البحث فإن اختيار الفرضيات هذا الأخير يستلزم تقنية الاستمارة,وبعد تحديد التقنية وعلى أساس المؤشرات البحث تم صياغة </a:t>
            </a:r>
            <a:r>
              <a:rPr lang="ar-DZ" sz="1000" b="1" dirty="0" err="1" smtClean="0">
                <a:latin typeface="Calibri" pitchFamily="34" charset="0"/>
                <a:ea typeface="Calibri" pitchFamily="34" charset="0"/>
                <a:cs typeface="Arial" pitchFamily="34" charset="0"/>
              </a:rPr>
              <a:t>الاسئلة</a:t>
            </a:r>
            <a:r>
              <a:rPr lang="ar-DZ" sz="10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 .</a:t>
            </a:r>
            <a:endParaRPr lang="fr-FR" sz="1000" b="1" dirty="0" smtClean="0">
              <a:latin typeface="Calibri" pitchFamily="34" charset="0"/>
              <a:ea typeface="Calibri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71414" y="5786446"/>
            <a:ext cx="3214710" cy="1438855"/>
          </a:xfrm>
          <a:prstGeom prst="rect">
            <a:avLst/>
          </a:prstGeom>
          <a:noFill/>
          <a:ln w="9525">
            <a:solidFill>
              <a:srgbClr val="517D2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DZ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أهداف الدراسة:</a:t>
            </a:r>
            <a:endParaRPr kumimoji="0" lang="fr-FR" sz="5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DZ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التعرف على واقع </a:t>
            </a:r>
            <a:r>
              <a:rPr kumimoji="0" lang="ar-DZ" sz="105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إنتماء</a:t>
            </a:r>
            <a:r>
              <a:rPr kumimoji="0" lang="ar-DZ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العامل الجزائري لمؤسسته </a:t>
            </a:r>
            <a:r>
              <a:rPr kumimoji="0" lang="ar-DZ" sz="105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وماهي</a:t>
            </a:r>
            <a:r>
              <a:rPr kumimoji="0" lang="ar-DZ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العوامل المؤثرة في ذلك.</a:t>
            </a:r>
            <a:endParaRPr kumimoji="0" lang="fr-FR" sz="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DZ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الهدف الرئيسي من وراء إجراء  البحث هو معرفة أو الكشف عن الإجراءات </a:t>
            </a:r>
            <a:r>
              <a:rPr kumimoji="0" lang="ar-DZ" sz="105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و</a:t>
            </a:r>
            <a:r>
              <a:rPr kumimoji="0" lang="ar-DZ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القواعد التنظيمية وثقافة وبيئة العمل داخل المؤسسة الجزائرية ومدى </a:t>
            </a:r>
            <a:r>
              <a:rPr kumimoji="0" lang="ar-DZ" sz="105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نجاعتها</a:t>
            </a:r>
            <a:r>
              <a:rPr kumimoji="0" lang="ar-DZ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وتوافقها مع توقعات </a:t>
            </a:r>
            <a:r>
              <a:rPr kumimoji="0" lang="ar-DZ" sz="105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وإتجاهات</a:t>
            </a:r>
            <a:r>
              <a:rPr kumimoji="0" lang="ar-DZ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العمال ومعرفة نظرة العامل الجزائري للمؤسسة التي ينتمي إليها وإن كان يكن لها </a:t>
            </a:r>
            <a:r>
              <a:rPr kumimoji="0" lang="ar-DZ" sz="105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إنتماء</a:t>
            </a:r>
            <a:r>
              <a:rPr kumimoji="0" lang="ar-DZ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وولاء.</a:t>
            </a:r>
            <a:endParaRPr kumimoji="0" lang="fr-FR" sz="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71414" y="7358082"/>
            <a:ext cx="3214686" cy="1277273"/>
          </a:xfrm>
          <a:prstGeom prst="rect">
            <a:avLst/>
          </a:prstGeom>
          <a:noFill/>
          <a:ln w="9525">
            <a:solidFill>
              <a:srgbClr val="517D2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DZ" sz="1400" b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عينة الدراسة :</a:t>
            </a:r>
            <a:endParaRPr lang="en-US" sz="1400" b="1" dirty="0" smtClean="0">
              <a:solidFill>
                <a:srgbClr val="C00000"/>
              </a:solidFill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DZ" sz="105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يعتبر إختيار العينة في علم الاجتماع أمر مهم بالنسبة للباحث في دراستنا حول العمال </a:t>
            </a:r>
            <a:r>
              <a:rPr lang="ar-DZ" sz="1050" b="1" dirty="0" err="1" smtClean="0">
                <a:latin typeface="Calibri" pitchFamily="34" charset="0"/>
                <a:ea typeface="Calibri" pitchFamily="34" charset="0"/>
                <a:cs typeface="Arial" pitchFamily="34" charset="0"/>
              </a:rPr>
              <a:t>و</a:t>
            </a:r>
            <a:r>
              <a:rPr lang="ar-DZ" sz="105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 مسألة </a:t>
            </a:r>
            <a:r>
              <a:rPr lang="ar-DZ" sz="1050" b="1" dirty="0" err="1" smtClean="0">
                <a:latin typeface="Calibri" pitchFamily="34" charset="0"/>
                <a:ea typeface="Calibri" pitchFamily="34" charset="0"/>
                <a:cs typeface="Arial" pitchFamily="34" charset="0"/>
              </a:rPr>
              <a:t>الإنتماء</a:t>
            </a:r>
            <a:r>
              <a:rPr lang="ar-DZ" sz="105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 التنظيمي في المؤسسة الجزائرية حيث قمت بقابلة غير مقننة مع مدير الموارد البشرية حيث زودني بمعلومات حول عدد العمال ,بحيث تتكون المؤسسة من 47 عاما في مختلف الوحدات لدى </a:t>
            </a:r>
            <a:r>
              <a:rPr lang="ar-DZ" sz="1050" b="1" dirty="0" err="1" smtClean="0">
                <a:latin typeface="Calibri" pitchFamily="34" charset="0"/>
                <a:ea typeface="Calibri" pitchFamily="34" charset="0"/>
                <a:cs typeface="Arial" pitchFamily="34" charset="0"/>
              </a:rPr>
              <a:t>إعتمدت</a:t>
            </a:r>
            <a:r>
              <a:rPr lang="ar-DZ" sz="105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 طريقة المسح الشامل لصغر حجم عينة العمال لهذا تعتبر عينة الدراسة هي نفسها مجتمع الدراسة</a:t>
            </a:r>
            <a:r>
              <a:rPr lang="fr-FR" sz="105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menade">
  <a:themeElements>
    <a:clrScheme name="Promenad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Promenade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Promenade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122</TotalTime>
  <Words>482</Words>
  <Application>Microsoft Office PowerPoint</Application>
  <PresentationFormat>Affichage à l'écran (4:3)</PresentationFormat>
  <Paragraphs>28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Promenade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dz</dc:creator>
  <cp:lastModifiedBy>hp</cp:lastModifiedBy>
  <cp:revision>19</cp:revision>
  <dcterms:created xsi:type="dcterms:W3CDTF">2015-02-27T18:40:38Z</dcterms:created>
  <dcterms:modified xsi:type="dcterms:W3CDTF">2015-02-28T15:08:25Z</dcterms:modified>
</cp:coreProperties>
</file>