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62" y="4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316523" y="1828800"/>
            <a:ext cx="6172200" cy="24384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028700" y="4442264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00150" y="812800"/>
            <a:ext cx="5314950" cy="24384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00150" y="3343715"/>
            <a:ext cx="5314950" cy="2012949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5943600" y="8555568"/>
            <a:ext cx="571500" cy="486833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6172200" cy="1524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3769" y="2046817"/>
            <a:ext cx="3031331" cy="1001183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42900" y="3149601"/>
            <a:ext cx="303014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3149601"/>
            <a:ext cx="3031331" cy="501861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342900" y="2032001"/>
            <a:ext cx="2256235" cy="6136217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1600" y="812800"/>
            <a:ext cx="4114800" cy="696384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71600" y="2442633"/>
            <a:ext cx="4114800" cy="52832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71600" y="1555716"/>
            <a:ext cx="4114800" cy="707136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6172200" cy="62788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342900" y="8555568"/>
            <a:ext cx="1600200" cy="486833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2343150" y="8555568"/>
            <a:ext cx="2171700" cy="486833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5943600" y="8555568"/>
            <a:ext cx="571500" cy="486833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14"/>
          <p:cNvPicPr/>
          <p:nvPr/>
        </p:nvPicPr>
        <p:blipFill>
          <a:blip r:embed="rId2" cstate="print"/>
          <a:srcRect t="26418" r="84167"/>
          <a:stretch>
            <a:fillRect/>
          </a:stretch>
        </p:blipFill>
        <p:spPr bwMode="auto">
          <a:xfrm>
            <a:off x="5715016" y="21428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صورة 14"/>
          <p:cNvPicPr/>
          <p:nvPr/>
        </p:nvPicPr>
        <p:blipFill>
          <a:blip r:embed="rId2" cstate="print"/>
          <a:srcRect t="26418" r="84167"/>
          <a:stretch>
            <a:fillRect/>
          </a:stretch>
        </p:blipFill>
        <p:spPr bwMode="auto">
          <a:xfrm>
            <a:off x="142852" y="142844"/>
            <a:ext cx="92869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28670" y="142844"/>
            <a:ext cx="49291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أخلاقيات المهنة </a:t>
            </a:r>
            <a:r>
              <a:rPr kumimoji="0" lang="ar-DZ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السلوك الوظيفي للطبيب الجزائري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(دراسة ميدانية بمدينة ورقلة)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 descr="C:\Users\dz\Desktop\postére\صورة للطب 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54" y="1714480"/>
            <a:ext cx="2583993" cy="100013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0" y="100010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Professional </a:t>
            </a:r>
            <a:r>
              <a:rPr lang="fr-FR" b="1" dirty="0" err="1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Ethics</a:t>
            </a: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And Job </a:t>
            </a:r>
            <a:r>
              <a:rPr lang="fr-FR" b="1" dirty="0" err="1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Behavior</a:t>
            </a: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Of The </a:t>
            </a:r>
            <a:r>
              <a:rPr lang="fr-FR" b="1" dirty="0" err="1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Algerian</a:t>
            </a: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Doctor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(A Field </a:t>
            </a:r>
            <a:r>
              <a:rPr lang="fr-FR" b="1" dirty="0" err="1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Study</a:t>
            </a:r>
            <a:r>
              <a:rPr lang="fr-FR" b="1" dirty="0" smtClean="0"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In Ouargla)</a:t>
            </a:r>
            <a:r>
              <a:rPr lang="fr-FR" sz="700" dirty="0" smtClean="0">
                <a:latin typeface="Arial" pitchFamily="34" charset="0"/>
                <a:cs typeface="Arial" pitchFamily="34" charset="0"/>
              </a:rPr>
              <a:t> </a:t>
            </a:r>
            <a:endParaRPr lang="fr-FR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57364" y="2571736"/>
            <a:ext cx="301529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DZ" b="1" dirty="0" smtClean="0">
                <a:solidFill>
                  <a:sysClr val="windowText" lastClr="000000"/>
                </a:solidFill>
              </a:rPr>
              <a:t>الموسم الجامعي : 2014 / 2015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pic>
        <p:nvPicPr>
          <p:cNvPr id="13315" name="Picture 3" descr="C:\Users\dz\Desktop\postére\صورة للطب 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50" y="1428728"/>
            <a:ext cx="142876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42852" y="3000364"/>
            <a:ext cx="6572296" cy="10695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المقدمة </a:t>
            </a:r>
            <a:endParaRPr kumimoji="0" lang="fr-FR" sz="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تعتبر مهنة الطب من المهن التي تعتمد اعتمادا كبيرا على وجود الضمير الحي لدى الممارس ، لهذا يبقى الالتزام بأخلاق المهنة هو الوسيلة الأكثر ضمانا لاستمرار النسق الطبي في أداء وظائفه بطريقة صحيحة تضمن التخلص من أي انحراف فيها .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Calibri" pitchFamily="34" charset="0"/>
              <a:cs typeface="Traditional Arabic" pitchFamily="18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 بالتالي تكتسي دراسة أخلاقيات المهنة خصوصية ترتبط بالمجتمع من جهة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بميدان الدراسة من جهة أخرى ، كما يعتبر قطاع الطب من القطاعات الحساسة الذي تجتمع فيه العديد من الخصائص ما يجعله يستدعي خصوصية في دراسته. ومن هذا المنطلق ، سوف نقوم بمناقشة موضوع أخلاقيات المهنة من خلال السلوك الوظيفي للطبيب الجزائري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.</a:t>
            </a:r>
            <a:r>
              <a:rPr kumimoji="0" lang="fr-FR" sz="7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3512" y="1714480"/>
            <a:ext cx="157163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DZ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إعداد الطالبة </a:t>
            </a: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ar-DZ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خولة بواري </a:t>
            </a:r>
            <a:endParaRPr lang="fr-F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19" name="Picture 7" descr="C:\Users\dz\Desktop\postére\صورة للطب 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04" y="1571604"/>
            <a:ext cx="1319215" cy="1319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142852" y="1785918"/>
            <a:ext cx="1928826" cy="830997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DZ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إشراف الأستاذة </a:t>
            </a:r>
            <a:r>
              <a:rPr lang="fr-FR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ar-DZ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ثلايجية</a:t>
            </a:r>
            <a:r>
              <a:rPr lang="ar-DZ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نورة  </a:t>
            </a:r>
            <a:endParaRPr lang="fr-FR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86190" y="4071934"/>
            <a:ext cx="2928934" cy="27392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تحديد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الإشكالية </a:t>
            </a:r>
            <a:endParaRPr kumimoji="0" lang="fr-FR" sz="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ان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سلوك الأطباء في ممارسة مهنة الطب تحكمه أخلاقيات لا تفرضها القوانين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لكن يقبلها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اراديا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كل العاملين في المهنة ، هذه الأخلاقيات ذاتية المنشأ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نشأت منذ آلاف السنين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تسمى بأخلاقيات المهنة. تهتم هذه الأخيرة بكيفية التصرف اللائق أثناء ممارسة الأنشطة المهنية كونها تعبر عن الثقافة المستمدة من قيم الفرد التي تدفعه لأن يكون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مسؤولا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عن العمل الذي يقوم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به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، فهو دائما بحاجة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الى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هذه الأخلاق لضبط سلوكه المهني . فأمام هذا الوضع تمحور الربط بين أخلاقيات المهنة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السلوك الوظيفي للطبيب الجزائري بهدف الاطلاع على واقع أخلاقيات المهنة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قواعد السلوك التي تحكم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سلوكات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الأطباء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مدى التزامهم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بها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.</a:t>
            </a:r>
            <a:endParaRPr kumimoji="0" lang="fr-FR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 بهذا تم طرح التساؤل الرئيسي كالتالي :</a:t>
            </a:r>
            <a:endParaRPr kumimoji="0" lang="fr-FR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" هل يتقيد الطبيب الجزائري بأخلاقيات المهنة من خلال سلوكه الوظيفي ؟"</a:t>
            </a:r>
            <a:endParaRPr kumimoji="0" lang="ar-D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786190" y="6852368"/>
            <a:ext cx="2928934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التساؤلات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الفرعية 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ما هي الأخلاقيات المهنية المرتبطة بممارسة وظيفة الطبيب ؟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كيف يلتزم الطبيب في مكان عمله بأخلاقيات المهنة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قواعد سلوكه ؟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ما هي الأسباب التي تقف وراء هذا الالتزام أو عدمه ؟</a:t>
            </a:r>
            <a:endParaRPr kumimoji="0" lang="ar-DZ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786190" y="7989870"/>
            <a:ext cx="2928958" cy="11541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أهداف</a:t>
            </a: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الدراسة</a:t>
            </a: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: تتمثل الأهداف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المتوخاة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من الدراسة فيما يلي :</a:t>
            </a:r>
            <a:endParaRPr kumimoji="0" lang="fr-FR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الكشف عن واقع أخلاقيات المهنة في قطاع الطب .</a:t>
            </a:r>
            <a:endParaRPr kumimoji="0" lang="fr-FR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معرفة مدى التزام الطبيب بأخلاقيات المهنة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قواعد السلوك .</a:t>
            </a:r>
            <a:endParaRPr kumimoji="0" lang="fr-FR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التقصي عن أهم المعوقات التي تواجه الطبيب الجزائري في التزامه بهذه الأخلاقيات .</a:t>
            </a:r>
            <a:endParaRPr kumimoji="0" lang="fr-FR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توجيه الأنظار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الى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دور الطبيب في تطوير الصحة العالمية .</a:t>
            </a:r>
            <a:endParaRPr kumimoji="0" lang="ar-D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2852" y="4143372"/>
            <a:ext cx="3429024" cy="12926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منهج</a:t>
            </a: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الدراسة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من أجل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الاجابة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على تساؤلات الدراسة ، اعتمدنا المنهج الوصفي باعتباره المنهج المناسب لدراستنا التي تبحث في معرفة العلاقة بين متغيري الدراسة (أخلاقيات المهنة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السلوك الوظيفي للطبيب الجزائري).</a:t>
            </a:r>
            <a:endParaRPr kumimoji="0" lang="fr-FR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 اعتمدنا هذا المنهج لأنه من أكثر المناهج ملائمة في الدراسات الاجتماعية ، كما أنه يوافق طبيعة موضوع الدراسة .</a:t>
            </a:r>
            <a:endParaRPr kumimoji="0" lang="ar-D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42852" y="5548836"/>
            <a:ext cx="3429024" cy="15234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أدوات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البحث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: بالنسبة لهذه الدراسة تم الاعتماد في جمع البيانات اللازمة على أداتي استمارة المقابلة ،و الملاحظة كأداة مكملة .</a:t>
            </a:r>
            <a:endParaRPr kumimoji="0" lang="fr-FR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استمارة المقابلة : وتعتبر من الأدوات المستعملة في جمع البيانات خاصة في البحوث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السوسيولوجية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للدخول في مقابلة مع المبحوثين من أجل استخلاص اتجاهات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سلوكيات مجموعة من الأفراد انطلاقا من الأجوبة المتحصل عليها .</a:t>
            </a:r>
            <a:endParaRPr kumimoji="0" lang="fr-FR" sz="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الملاحظة :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تعنمد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على حواس الباحث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قدرته الفائقة على ترجمة ما لاحظه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تلمسه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الى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عبارات ذات معاني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دلالات تنبثق منها وضع فروض مبدئية يمكن التحقق من صدقها أو عدمها عن طريق التجريب .</a:t>
            </a:r>
            <a:endParaRPr kumimoji="0" lang="ar-DZ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42852" y="7215206"/>
            <a:ext cx="3429024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مجتمع البحث </a:t>
            </a:r>
            <a:r>
              <a:rPr kumimoji="0" lang="ar-DZ" sz="1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عينة الدراسة </a:t>
            </a:r>
            <a:endParaRPr kumimoji="0" lang="fr-FR" sz="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يتمثل مجتمع البحث في أطباء بمدينة ورقلة ، لديهم على الأقل خبرة سنتين (02) حتى نتعرف على سلوكه الوظيفي أثناء تلك الفترة بمزاولة المهنة ، فلا نحتاج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الى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متغير الجنس أو السن أو التخصص .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aditional Arabic" pitchFamily="18" charset="-78"/>
              <a:ea typeface="Calibri" pitchFamily="34" charset="0"/>
              <a:cs typeface="Traditional Arabic" pitchFamily="18" charset="-78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 قد اعتمدنا في هذه الدراسة على العينة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القصدية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باختيار فئة من الأطباء الذين توفرت فيهم بعض الشروط من القطاع العام </a:t>
            </a:r>
            <a:r>
              <a:rPr kumimoji="0" lang="ar-DZ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و</a:t>
            </a: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الخاص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aditional Arabic" pitchFamily="18" charset="-78"/>
                <a:ea typeface="Calibri" pitchFamily="34" charset="0"/>
                <a:cs typeface="Traditional Arabic" pitchFamily="18" charset="-78"/>
              </a:rPr>
              <a:t> .</a:t>
            </a:r>
            <a:r>
              <a:rPr kumimoji="0" lang="fr-FR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</TotalTime>
  <Words>566</Words>
  <Application>Microsoft Office PowerPoint</Application>
  <PresentationFormat>Affichage à l'écran (4:3)</PresentationFormat>
  <Paragraphs>33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Apex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dz</dc:creator>
  <cp:lastModifiedBy>hp</cp:lastModifiedBy>
  <cp:revision>10</cp:revision>
  <dcterms:created xsi:type="dcterms:W3CDTF">2015-02-28T08:40:53Z</dcterms:created>
  <dcterms:modified xsi:type="dcterms:W3CDTF">2015-02-28T15:09:01Z</dcterms:modified>
</cp:coreProperties>
</file>