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Lst>
  <p:sldSz cx="30243463" cy="42773600"/>
  <p:notesSz cx="6858000" cy="9144000"/>
  <p:defaultText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0" d="100"/>
          <a:sy n="30" d="100"/>
        </p:scale>
        <p:origin x="-510" y="5118"/>
      </p:cViewPr>
      <p:guideLst>
        <p:guide orient="horz" pos="13472"/>
        <p:guide pos="952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1395852" y="8554720"/>
            <a:ext cx="27219117" cy="11406293"/>
          </a:xfrm>
        </p:spPr>
        <p:txBody>
          <a:bodyPr vert="horz" lIns="208616" tIns="0" rIns="208616" bIns="0" anchor="b">
            <a:normAutofit/>
            <a:scene3d>
              <a:camera prst="orthographicFront"/>
              <a:lightRig rig="soft" dir="t">
                <a:rot lat="0" lon="0" rev="17220000"/>
              </a:lightRig>
            </a:scene3d>
            <a:sp3d prstMaterial="softEdge">
              <a:bevelT w="38100" h="38100"/>
            </a:sp3d>
          </a:bodyPr>
          <a:lstStyle>
            <a:lvl1pPr>
              <a:defRPr sz="219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smtClean="0"/>
              <a:t>Cliquez pour modifier le style du titre</a:t>
            </a:r>
            <a:endParaRPr kumimoji="0" lang="en-US"/>
          </a:p>
        </p:txBody>
      </p:sp>
      <p:sp>
        <p:nvSpPr>
          <p:cNvPr id="28" name="Espace réservé de la date 27"/>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17" name="Espace réservé du pied de page 16"/>
          <p:cNvSpPr>
            <a:spLocks noGrp="1"/>
          </p:cNvSpPr>
          <p:nvPr>
            <p:ph type="ftr" sz="quarter" idx="11"/>
          </p:nvPr>
        </p:nvSpPr>
        <p:spPr/>
        <p:txBody>
          <a:bodyPr/>
          <a:lstStyle/>
          <a:p>
            <a:endParaRPr lang="fr-BE"/>
          </a:p>
        </p:txBody>
      </p:sp>
      <p:sp>
        <p:nvSpPr>
          <p:cNvPr id="29" name="Espace réservé du numéro de diapositive 28"/>
          <p:cNvSpPr>
            <a:spLocks noGrp="1"/>
          </p:cNvSpPr>
          <p:nvPr>
            <p:ph type="sldNum" sz="quarter" idx="12"/>
          </p:nvPr>
        </p:nvSpPr>
        <p:spPr/>
        <p:txBody>
          <a:bodyPr/>
          <a:lstStyle/>
          <a:p>
            <a:fld id="{CF4668DC-857F-487D-BFFA-8C0CA5037977}" type="slidenum">
              <a:rPr lang="fr-BE" smtClean="0"/>
              <a:pPr/>
              <a:t>‹N°›</a:t>
            </a:fld>
            <a:endParaRPr lang="fr-BE"/>
          </a:p>
        </p:txBody>
      </p:sp>
      <p:sp>
        <p:nvSpPr>
          <p:cNvPr id="9" name="Sous-titre 8"/>
          <p:cNvSpPr>
            <a:spLocks noGrp="1"/>
          </p:cNvSpPr>
          <p:nvPr>
            <p:ph type="subTitle" idx="1"/>
          </p:nvPr>
        </p:nvSpPr>
        <p:spPr>
          <a:xfrm>
            <a:off x="4536520" y="20779924"/>
            <a:ext cx="21170424" cy="10931031"/>
          </a:xfrm>
        </p:spPr>
        <p:txBody>
          <a:bodyPr/>
          <a:lstStyle>
            <a:lvl1pPr marL="0" indent="0" algn="ctr">
              <a:buNone/>
              <a:defRPr>
                <a:solidFill>
                  <a:schemeClr val="tx1"/>
                </a:solidFill>
              </a:defRPr>
            </a:lvl1pPr>
            <a:lvl2pPr marL="2086158" indent="0" algn="ctr">
              <a:buNone/>
            </a:lvl2pPr>
            <a:lvl3pPr marL="4172316" indent="0" algn="ctr">
              <a:buNone/>
            </a:lvl3pPr>
            <a:lvl4pPr marL="6258474" indent="0" algn="ctr">
              <a:buNone/>
            </a:lvl4pPr>
            <a:lvl5pPr marL="8344632" indent="0" algn="ctr">
              <a:buNone/>
            </a:lvl5pPr>
            <a:lvl6pPr marL="10430789" indent="0" algn="ctr">
              <a:buNone/>
            </a:lvl6pPr>
            <a:lvl7pPr marL="12516947" indent="0" algn="ctr">
              <a:buNone/>
            </a:lvl7pPr>
            <a:lvl8pPr marL="14603105" indent="0" algn="ctr">
              <a:buNone/>
            </a:lvl8pPr>
            <a:lvl9pPr marL="16689263" indent="0" algn="ctr">
              <a:buNone/>
            </a:lvl9pPr>
          </a:lstStyle>
          <a:p>
            <a:r>
              <a:rPr kumimoji="0" lang="fr-FR" smtClean="0"/>
              <a:t>Cliquez pour modifier le style des sous-titres du masque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26511" y="1712934"/>
            <a:ext cx="6804779" cy="36496177"/>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2173" y="1712934"/>
            <a:ext cx="19910280" cy="36496177"/>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292606" y="3802098"/>
            <a:ext cx="23438684" cy="11406293"/>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219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292606" y="15641158"/>
            <a:ext cx="23438684" cy="9416128"/>
          </a:xfrm>
        </p:spPr>
        <p:txBody>
          <a:bodyPr anchor="t"/>
          <a:lstStyle>
            <a:lvl1pPr marL="333785" indent="0" algn="l">
              <a:buNone/>
              <a:defRPr sz="91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a:xfrm>
            <a:off x="26211001" y="40021048"/>
            <a:ext cx="2520289" cy="2277297"/>
          </a:xfrm>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512173" y="9980514"/>
            <a:ext cx="13357529" cy="28228597"/>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5373761" y="9980514"/>
            <a:ext cx="13357529" cy="28228597"/>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2173" y="1703025"/>
            <a:ext cx="27219117" cy="7128933"/>
          </a:xfrm>
        </p:spPr>
        <p:txBody>
          <a:bodyPr anchor="ctr"/>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512175" y="9574557"/>
            <a:ext cx="13362782" cy="4683312"/>
          </a:xfrm>
        </p:spPr>
        <p:txBody>
          <a:bodyPr anchor="ctr"/>
          <a:lstStyle>
            <a:lvl1pPr marL="0" indent="0">
              <a:buNone/>
              <a:defRPr sz="11000" b="0" cap="all" baseline="0">
                <a:solidFill>
                  <a:schemeClr val="tx1"/>
                </a:solidFill>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5363262" y="9574557"/>
            <a:ext cx="13368030" cy="4683312"/>
          </a:xfrm>
        </p:spPr>
        <p:txBody>
          <a:bodyPr anchor="ctr"/>
          <a:lstStyle>
            <a:lvl1pPr marL="0" indent="0">
              <a:buNone/>
              <a:defRPr sz="11000" b="0" cap="all" baseline="0">
                <a:solidFill>
                  <a:schemeClr val="tx1"/>
                </a:solidFill>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512175" y="14733136"/>
            <a:ext cx="13362782" cy="23475975"/>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5363262" y="14733136"/>
            <a:ext cx="13368030" cy="23475975"/>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2175" y="1703024"/>
            <a:ext cx="9949892" cy="7247749"/>
          </a:xfrm>
        </p:spPr>
        <p:txBody>
          <a:bodyPr vert="horz" anchor="b">
            <a:normAutofit/>
            <a:sp3d prstMaterial="softEdge"/>
          </a:bodyPr>
          <a:lstStyle>
            <a:lvl1pPr algn="l">
              <a:buNone/>
              <a:defRPr sz="10000" b="0">
                <a:ln w="6350">
                  <a:noFill/>
                </a:ln>
                <a:solidFill>
                  <a:schemeClr val="accent1">
                    <a:tint val="73000"/>
                    <a:satMod val="180000"/>
                  </a:schemeClr>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512175" y="9505251"/>
            <a:ext cx="9949892" cy="28703860"/>
          </a:xfrm>
        </p:spPr>
        <p:txBody>
          <a:bodyPr/>
          <a:lstStyle>
            <a:lvl1pPr marL="0" indent="0">
              <a:buNone/>
              <a:defRPr sz="6400"/>
            </a:lvl1pPr>
            <a:lvl2pPr>
              <a:buNone/>
              <a:defRPr sz="5500"/>
            </a:lvl2pPr>
            <a:lvl3pPr>
              <a:buNone/>
              <a:defRPr sz="46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1824354" y="1703027"/>
            <a:ext cx="16906938" cy="36506084"/>
          </a:xfrm>
        </p:spPr>
        <p:txBody>
          <a:bodyPr/>
          <a:lstStyle>
            <a:lvl1pPr>
              <a:defRPr sz="11900"/>
            </a:lvl1pPr>
            <a:lvl2pPr>
              <a:defRPr sz="11000"/>
            </a:lvl2pPr>
            <a:lvl3pPr>
              <a:defRPr sz="10000"/>
            </a:lvl3pPr>
            <a:lvl4pPr>
              <a:defRPr sz="91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48693" y="3802098"/>
            <a:ext cx="18146078" cy="3257530"/>
          </a:xfrm>
        </p:spPr>
        <p:txBody>
          <a:bodyPr lIns="208616" rIns="208616" bIns="0" anchor="b">
            <a:sp3d prstMaterial="softEdge"/>
          </a:bodyPr>
          <a:lstStyle>
            <a:lvl1pPr algn="ctr">
              <a:buNone/>
              <a:defRPr sz="91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6048693" y="11426094"/>
            <a:ext cx="18146078" cy="24713636"/>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marL="0" indent="0" algn="l" rtl="0" eaLnBrk="1" latinLnBrk="0" hangingPunct="1">
              <a:buNone/>
              <a:defRPr sz="14600"/>
            </a:lvl1pPr>
          </a:lstStyle>
          <a:p>
            <a:pPr marL="0" algn="l" rtl="0" eaLnBrk="1" latinLnBrk="0" hangingPunct="1"/>
            <a:r>
              <a:rPr kumimoji="0" lang="fr-FR" dirty="0" smtClean="0">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6048693" y="7277294"/>
            <a:ext cx="18146078" cy="3307825"/>
          </a:xfrm>
        </p:spPr>
        <p:txBody>
          <a:bodyPr lIns="208616" tIns="208616" rIns="208616" anchor="t"/>
          <a:lstStyle>
            <a:lvl1pPr marL="0" indent="0" algn="ctr">
              <a:buNone/>
              <a:defRPr sz="64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1512173" y="1712928"/>
            <a:ext cx="27219117" cy="7128933"/>
          </a:xfrm>
          <a:prstGeom prst="rect">
            <a:avLst/>
          </a:prstGeom>
        </p:spPr>
        <p:txBody>
          <a:bodyPr vert="horz" lIns="417232" tIns="208616" rIns="417232" bIns="208616" anchor="ctr">
            <a:normAutofit/>
            <a:scene3d>
              <a:camera prst="orthographicFront"/>
              <a:lightRig rig="soft" dir="t">
                <a:rot lat="0" lon="0" rev="16800000"/>
              </a:lightRig>
            </a:scene3d>
            <a:sp3d prstMaterial="softEdge">
              <a:bevelT w="38100" h="38100"/>
            </a:sp3d>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1512173" y="9980507"/>
            <a:ext cx="27219117" cy="29371205"/>
          </a:xfrm>
          <a:prstGeom prst="rect">
            <a:avLst/>
          </a:prstGeom>
        </p:spPr>
        <p:txBody>
          <a:bodyPr vert="horz" lIns="417232" tIns="208616" rIns="417232" bIns="208616">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1512173" y="40021048"/>
            <a:ext cx="7056808" cy="2277297"/>
          </a:xfrm>
          <a:prstGeom prst="rect">
            <a:avLst/>
          </a:prstGeom>
        </p:spPr>
        <p:txBody>
          <a:bodyPr vert="horz" lIns="417232" tIns="208616" rIns="417232" bIns="208616" anchor="b"/>
          <a:lstStyle>
            <a:lvl1pPr algn="l" eaLnBrk="1" latinLnBrk="0" hangingPunct="1">
              <a:defRPr kumimoji="0" sz="5500">
                <a:solidFill>
                  <a:schemeClr val="tx1">
                    <a:shade val="50000"/>
                  </a:schemeClr>
                </a:solidFill>
              </a:defRPr>
            </a:lvl1pPr>
          </a:lstStyle>
          <a:p>
            <a:fld id="{AA309A6D-C09C-4548-B29A-6CF363A7E532}" type="datetimeFigureOut">
              <a:rPr lang="fr-FR" smtClean="0"/>
              <a:pPr/>
              <a:t>04/03/2015</a:t>
            </a:fld>
            <a:endParaRPr lang="fr-BE"/>
          </a:p>
        </p:txBody>
      </p:sp>
      <p:sp>
        <p:nvSpPr>
          <p:cNvPr id="3" name="Espace réservé du pied de page 2"/>
          <p:cNvSpPr>
            <a:spLocks noGrp="1"/>
          </p:cNvSpPr>
          <p:nvPr>
            <p:ph type="ftr" sz="quarter" idx="3"/>
          </p:nvPr>
        </p:nvSpPr>
        <p:spPr>
          <a:xfrm>
            <a:off x="10333183" y="40021048"/>
            <a:ext cx="9577097" cy="2277297"/>
          </a:xfrm>
          <a:prstGeom prst="rect">
            <a:avLst/>
          </a:prstGeom>
        </p:spPr>
        <p:txBody>
          <a:bodyPr vert="horz" lIns="417232" tIns="208616" rIns="417232" bIns="208616" anchor="b"/>
          <a:lstStyle>
            <a:lvl1pPr algn="ctr" eaLnBrk="1" latinLnBrk="0" hangingPunct="1">
              <a:defRPr kumimoji="0" sz="5500">
                <a:solidFill>
                  <a:schemeClr val="tx1">
                    <a:shade val="50000"/>
                  </a:schemeClr>
                </a:solidFill>
              </a:defRPr>
            </a:lvl1pPr>
          </a:lstStyle>
          <a:p>
            <a:endParaRPr lang="fr-BE"/>
          </a:p>
        </p:txBody>
      </p:sp>
      <p:sp>
        <p:nvSpPr>
          <p:cNvPr id="23" name="Espace réservé du numéro de diapositive 22"/>
          <p:cNvSpPr>
            <a:spLocks noGrp="1"/>
          </p:cNvSpPr>
          <p:nvPr>
            <p:ph type="sldNum" sz="quarter" idx="4"/>
          </p:nvPr>
        </p:nvSpPr>
        <p:spPr>
          <a:xfrm>
            <a:off x="26211001" y="40021048"/>
            <a:ext cx="2520289" cy="2277297"/>
          </a:xfrm>
          <a:prstGeom prst="rect">
            <a:avLst/>
          </a:prstGeom>
        </p:spPr>
        <p:txBody>
          <a:bodyPr vert="horz" lIns="0" tIns="208616" rIns="0" bIns="208616" anchor="b"/>
          <a:lstStyle>
            <a:lvl1pPr algn="r" eaLnBrk="1" latinLnBrk="0" hangingPunct="1">
              <a:defRPr kumimoji="0" sz="5500">
                <a:solidFill>
                  <a:schemeClr val="tx1">
                    <a:shade val="50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187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2503389" indent="-1877542" algn="l" rtl="0" eaLnBrk="1" latinLnBrk="0" hangingPunct="1">
        <a:spcBef>
          <a:spcPct val="20000"/>
        </a:spcBef>
        <a:buClr>
          <a:schemeClr val="tx1">
            <a:shade val="95000"/>
          </a:schemeClr>
        </a:buClr>
        <a:buSzPct val="65000"/>
        <a:buFont typeface="Wingdings 2"/>
        <a:buChar char=""/>
        <a:defRPr kumimoji="0" sz="12800" kern="1200">
          <a:solidFill>
            <a:schemeClr val="tx1"/>
          </a:solidFill>
          <a:latin typeface="+mn-lt"/>
          <a:ea typeface="+mn-ea"/>
          <a:cs typeface="+mn-cs"/>
        </a:defRPr>
      </a:lvl1pPr>
      <a:lvl2pPr marL="3963700" indent="-1293418" algn="l" rtl="0" eaLnBrk="1" latinLnBrk="0" hangingPunct="1">
        <a:spcBef>
          <a:spcPct val="20000"/>
        </a:spcBef>
        <a:buClr>
          <a:schemeClr val="tx1"/>
        </a:buClr>
        <a:buSzPct val="80000"/>
        <a:buFont typeface="Wingdings 2"/>
        <a:buChar char=""/>
        <a:defRPr kumimoji="0" sz="11000" kern="1200">
          <a:solidFill>
            <a:schemeClr val="tx1"/>
          </a:solidFill>
          <a:latin typeface="+mn-lt"/>
          <a:ea typeface="+mn-ea"/>
          <a:cs typeface="+mn-cs"/>
        </a:defRPr>
      </a:lvl2pPr>
      <a:lvl3pPr marL="5173672" indent="-1043079" algn="l" rtl="0" eaLnBrk="1" latinLnBrk="0" hangingPunct="1">
        <a:spcBef>
          <a:spcPct val="20000"/>
        </a:spcBef>
        <a:buClr>
          <a:schemeClr val="tx1"/>
        </a:buClr>
        <a:buSzPct val="95000"/>
        <a:buFont typeface="Wingdings"/>
        <a:buChar char=""/>
        <a:defRPr kumimoji="0" sz="10000" kern="1200">
          <a:solidFill>
            <a:schemeClr val="tx1"/>
          </a:solidFill>
          <a:latin typeface="+mn-lt"/>
          <a:ea typeface="+mn-ea"/>
          <a:cs typeface="+mn-cs"/>
        </a:defRPr>
      </a:lvl3pPr>
      <a:lvl4pPr marL="6175027" indent="-834463" algn="l" rtl="0" eaLnBrk="1" latinLnBrk="0" hangingPunct="1">
        <a:spcBef>
          <a:spcPct val="20000"/>
        </a:spcBef>
        <a:buClr>
          <a:schemeClr val="tx1"/>
        </a:buClr>
        <a:buSzPct val="100000"/>
        <a:buFont typeface="Wingdings 3"/>
        <a:buChar char=""/>
        <a:defRPr kumimoji="0" sz="9100" kern="1200">
          <a:solidFill>
            <a:schemeClr val="tx1"/>
          </a:solidFill>
          <a:latin typeface="+mn-lt"/>
          <a:ea typeface="+mn-ea"/>
          <a:cs typeface="+mn-cs"/>
        </a:defRPr>
      </a:lvl4pPr>
      <a:lvl5pPr marL="7051214" indent="-834463" algn="l" rtl="0" eaLnBrk="1" latinLnBrk="0" hangingPunct="1">
        <a:spcBef>
          <a:spcPct val="20000"/>
        </a:spcBef>
        <a:buClr>
          <a:schemeClr val="tx1"/>
        </a:buClr>
        <a:buFont typeface="Wingdings 2"/>
        <a:buChar char=""/>
        <a:defRPr kumimoji="0" sz="9100" kern="1200">
          <a:solidFill>
            <a:schemeClr val="tx1"/>
          </a:solidFill>
          <a:latin typeface="+mn-lt"/>
          <a:ea typeface="+mn-ea"/>
          <a:cs typeface="+mn-cs"/>
        </a:defRPr>
      </a:lvl5pPr>
      <a:lvl6pPr marL="8052569" indent="-834463" algn="l" rtl="0" eaLnBrk="1" latinLnBrk="0" hangingPunct="1">
        <a:spcBef>
          <a:spcPct val="20000"/>
        </a:spcBef>
        <a:buClr>
          <a:schemeClr val="tx1"/>
        </a:buClr>
        <a:buFont typeface="Wingdings 3"/>
        <a:buChar char=""/>
        <a:defRPr kumimoji="0" sz="8200" kern="1200">
          <a:solidFill>
            <a:schemeClr val="tx1"/>
          </a:solidFill>
          <a:latin typeface="+mn-lt"/>
          <a:ea typeface="+mn-ea"/>
          <a:cs typeface="+mn-cs"/>
        </a:defRPr>
      </a:lvl6pPr>
      <a:lvl7pPr marL="8970479" indent="-834463" algn="l" rtl="0" eaLnBrk="1" latinLnBrk="0" hangingPunct="1">
        <a:spcBef>
          <a:spcPct val="20000"/>
        </a:spcBef>
        <a:buClr>
          <a:schemeClr val="tx1"/>
        </a:buClr>
        <a:buFont typeface="Wingdings 2"/>
        <a:buChar char=""/>
        <a:defRPr kumimoji="0" sz="7300" kern="1200">
          <a:solidFill>
            <a:schemeClr val="tx1"/>
          </a:solidFill>
          <a:latin typeface="+mn-lt"/>
          <a:ea typeface="+mn-ea"/>
          <a:cs typeface="+mn-cs"/>
        </a:defRPr>
      </a:lvl7pPr>
      <a:lvl8pPr marL="9888388" indent="-834463" algn="l" rtl="0" eaLnBrk="1" latinLnBrk="0" hangingPunct="1">
        <a:spcBef>
          <a:spcPct val="20000"/>
        </a:spcBef>
        <a:buClr>
          <a:schemeClr val="tx1"/>
        </a:buClr>
        <a:buFont typeface="Wingdings 2"/>
        <a:buChar char=""/>
        <a:defRPr kumimoji="0" sz="6400" kern="1200">
          <a:solidFill>
            <a:schemeClr val="tx1"/>
          </a:solidFill>
          <a:latin typeface="+mn-lt"/>
          <a:ea typeface="+mn-ea"/>
          <a:cs typeface="+mn-cs"/>
        </a:defRPr>
      </a:lvl8pPr>
      <a:lvl9pPr marL="10806298" indent="-834463" algn="l" rtl="0" eaLnBrk="1" latinLnBrk="0" hangingPunct="1">
        <a:spcBef>
          <a:spcPct val="20000"/>
        </a:spcBef>
        <a:buClr>
          <a:schemeClr val="tx1"/>
        </a:buClr>
        <a:buFont typeface="Wingdings 2"/>
        <a:buChar char=""/>
        <a:defRPr kumimoji="0" sz="6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6158" algn="l" rtl="0" eaLnBrk="1" latinLnBrk="0" hangingPunct="1">
        <a:defRPr kumimoji="0" kern="1200">
          <a:solidFill>
            <a:schemeClr val="tx1"/>
          </a:solidFill>
          <a:latin typeface="+mn-lt"/>
          <a:ea typeface="+mn-ea"/>
          <a:cs typeface="+mn-cs"/>
        </a:defRPr>
      </a:lvl2pPr>
      <a:lvl3pPr marL="4172316" algn="l" rtl="0" eaLnBrk="1" latinLnBrk="0" hangingPunct="1">
        <a:defRPr kumimoji="0" kern="1200">
          <a:solidFill>
            <a:schemeClr val="tx1"/>
          </a:solidFill>
          <a:latin typeface="+mn-lt"/>
          <a:ea typeface="+mn-ea"/>
          <a:cs typeface="+mn-cs"/>
        </a:defRPr>
      </a:lvl3pPr>
      <a:lvl4pPr marL="6258474" algn="l" rtl="0" eaLnBrk="1" latinLnBrk="0" hangingPunct="1">
        <a:defRPr kumimoji="0" kern="1200">
          <a:solidFill>
            <a:schemeClr val="tx1"/>
          </a:solidFill>
          <a:latin typeface="+mn-lt"/>
          <a:ea typeface="+mn-ea"/>
          <a:cs typeface="+mn-cs"/>
        </a:defRPr>
      </a:lvl4pPr>
      <a:lvl5pPr marL="8344632" algn="l" rtl="0" eaLnBrk="1" latinLnBrk="0" hangingPunct="1">
        <a:defRPr kumimoji="0" kern="1200">
          <a:solidFill>
            <a:schemeClr val="tx1"/>
          </a:solidFill>
          <a:latin typeface="+mn-lt"/>
          <a:ea typeface="+mn-ea"/>
          <a:cs typeface="+mn-cs"/>
        </a:defRPr>
      </a:lvl5pPr>
      <a:lvl6pPr marL="10430789" algn="l" rtl="0" eaLnBrk="1" latinLnBrk="0" hangingPunct="1">
        <a:defRPr kumimoji="0" kern="1200">
          <a:solidFill>
            <a:schemeClr val="tx1"/>
          </a:solidFill>
          <a:latin typeface="+mn-lt"/>
          <a:ea typeface="+mn-ea"/>
          <a:cs typeface="+mn-cs"/>
        </a:defRPr>
      </a:lvl6pPr>
      <a:lvl7pPr marL="12516947" algn="l" rtl="0" eaLnBrk="1" latinLnBrk="0" hangingPunct="1">
        <a:defRPr kumimoji="0" kern="1200">
          <a:solidFill>
            <a:schemeClr val="tx1"/>
          </a:solidFill>
          <a:latin typeface="+mn-lt"/>
          <a:ea typeface="+mn-ea"/>
          <a:cs typeface="+mn-cs"/>
        </a:defRPr>
      </a:lvl7pPr>
      <a:lvl8pPr marL="14603105" algn="l" rtl="0" eaLnBrk="1" latinLnBrk="0" hangingPunct="1">
        <a:defRPr kumimoji="0" kern="1200">
          <a:solidFill>
            <a:schemeClr val="tx1"/>
          </a:solidFill>
          <a:latin typeface="+mn-lt"/>
          <a:ea typeface="+mn-ea"/>
          <a:cs typeface="+mn-cs"/>
        </a:defRPr>
      </a:lvl8pPr>
      <a:lvl9pPr marL="16689263"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14"/>
          <p:cNvPicPr/>
          <p:nvPr/>
        </p:nvPicPr>
        <p:blipFill>
          <a:blip r:embed="rId2"/>
          <a:srcRect t="26418" r="84167"/>
          <a:stretch>
            <a:fillRect/>
          </a:stretch>
        </p:blipFill>
        <p:spPr bwMode="auto">
          <a:xfrm>
            <a:off x="762693" y="0"/>
            <a:ext cx="4429156" cy="4455994"/>
          </a:xfrm>
          <a:prstGeom prst="rect">
            <a:avLst/>
          </a:prstGeom>
          <a:noFill/>
          <a:ln w="9525">
            <a:noFill/>
            <a:miter lim="800000"/>
            <a:headEnd/>
            <a:tailEnd/>
          </a:ln>
        </p:spPr>
      </p:pic>
      <p:sp>
        <p:nvSpPr>
          <p:cNvPr id="13313" name="Rectangle 1"/>
          <p:cNvSpPr>
            <a:spLocks noChangeArrowheads="1"/>
          </p:cNvSpPr>
          <p:nvPr/>
        </p:nvSpPr>
        <p:spPr bwMode="auto">
          <a:xfrm>
            <a:off x="5477601" y="1741350"/>
            <a:ext cx="18931070" cy="226796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vert="horz" wrap="square" lIns="417232" tIns="208616" rIns="417232" bIns="208616" numCol="1" anchor="ctr" anchorCtr="0" compatLnSpc="1">
            <a:prstTxWarp prst="textNoShape">
              <a:avLst/>
            </a:prstTxWarp>
            <a:spAutoFit/>
          </a:bodyPr>
          <a:lstStyle/>
          <a:p>
            <a:pPr algn="ctr"/>
            <a:r>
              <a:rPr lang="ar-DZ" sz="6000" dirty="0" smtClean="0">
                <a:solidFill>
                  <a:schemeClr val="tx1"/>
                </a:solidFill>
                <a:latin typeface="ae_AlMateen" pitchFamily="18" charset="-78"/>
                <a:cs typeface="ae_AlMateen" pitchFamily="18" charset="-78"/>
              </a:rPr>
              <a:t>أسباب </a:t>
            </a:r>
            <a:r>
              <a:rPr lang="ar-DZ" sz="6000" dirty="0" err="1" smtClean="0">
                <a:solidFill>
                  <a:schemeClr val="tx1"/>
                </a:solidFill>
                <a:latin typeface="ae_AlMateen" pitchFamily="18" charset="-78"/>
                <a:cs typeface="ae_AlMateen" pitchFamily="18" charset="-78"/>
              </a:rPr>
              <a:t>و</a:t>
            </a:r>
            <a:r>
              <a:rPr lang="ar-DZ" sz="6000" dirty="0" smtClean="0">
                <a:solidFill>
                  <a:schemeClr val="tx1"/>
                </a:solidFill>
                <a:latin typeface="ae_AlMateen" pitchFamily="18" charset="-78"/>
                <a:cs typeface="ae_AlMateen" pitchFamily="18" charset="-78"/>
              </a:rPr>
              <a:t> عراقيل تأخر  الزواج عند الشباب من وجهة نظر الطلبة الجامعيين (عينة طلبة علم الاجتماع </a:t>
            </a:r>
            <a:r>
              <a:rPr lang="ar-DZ" sz="6000" dirty="0" err="1" smtClean="0">
                <a:solidFill>
                  <a:schemeClr val="tx1"/>
                </a:solidFill>
                <a:latin typeface="ae_AlMateen" pitchFamily="18" charset="-78"/>
                <a:cs typeface="ae_AlMateen" pitchFamily="18" charset="-78"/>
              </a:rPr>
              <a:t>و</a:t>
            </a:r>
            <a:r>
              <a:rPr lang="ar-DZ" sz="6000" dirty="0" smtClean="0">
                <a:solidFill>
                  <a:schemeClr val="tx1"/>
                </a:solidFill>
                <a:latin typeface="ae_AlMateen" pitchFamily="18" charset="-78"/>
                <a:cs typeface="ae_AlMateen" pitchFamily="18" charset="-78"/>
              </a:rPr>
              <a:t> </a:t>
            </a:r>
            <a:r>
              <a:rPr lang="ar-DZ" sz="6000" dirty="0" err="1" smtClean="0">
                <a:solidFill>
                  <a:schemeClr val="tx1"/>
                </a:solidFill>
                <a:latin typeface="ae_AlMateen" pitchFamily="18" charset="-78"/>
                <a:cs typeface="ae_AlMateen" pitchFamily="18" charset="-78"/>
              </a:rPr>
              <a:t>الديمغرافيا</a:t>
            </a:r>
            <a:r>
              <a:rPr lang="ar-DZ" sz="6000" dirty="0" smtClean="0">
                <a:solidFill>
                  <a:schemeClr val="tx1"/>
                </a:solidFill>
                <a:latin typeface="ae_AlMateen" pitchFamily="18" charset="-78"/>
                <a:cs typeface="ae_AlMateen" pitchFamily="18" charset="-78"/>
              </a:rPr>
              <a:t> )</a:t>
            </a:r>
            <a:endParaRPr lang="fr-FR" sz="6000" dirty="0">
              <a:solidFill>
                <a:schemeClr val="tx1"/>
              </a:solidFill>
              <a:latin typeface="ae_AlMateen" pitchFamily="18" charset="-78"/>
              <a:cs typeface="ae_AlMateen" pitchFamily="18" charset="-78"/>
            </a:endParaRPr>
          </a:p>
        </p:txBody>
      </p:sp>
      <p:sp>
        <p:nvSpPr>
          <p:cNvPr id="10" name="Rectangle 9"/>
          <p:cNvSpPr/>
          <p:nvPr/>
        </p:nvSpPr>
        <p:spPr>
          <a:xfrm>
            <a:off x="691255" y="4313118"/>
            <a:ext cx="27694819" cy="2267966"/>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lIns="417232" tIns="208616" rIns="417232" bIns="208616">
            <a:spAutoFit/>
          </a:bodyPr>
          <a:lstStyle/>
          <a:p>
            <a:pPr algn="ctr"/>
            <a:r>
              <a:rPr lang="en-US" sz="6000" b="1" dirty="0" err="1" smtClean="0">
                <a:solidFill>
                  <a:schemeClr val="tx1"/>
                </a:solidFill>
              </a:rPr>
              <a:t>Youtb</a:t>
            </a:r>
            <a:r>
              <a:rPr lang="en-US" sz="6000" b="1" dirty="0" smtClean="0">
                <a:solidFill>
                  <a:schemeClr val="tx1"/>
                </a:solidFill>
              </a:rPr>
              <a:t> obstacles and reasons of late marriage in view of university students </a:t>
            </a:r>
            <a:endParaRPr lang="fr-FR" sz="6000" b="1" dirty="0" smtClean="0">
              <a:solidFill>
                <a:schemeClr val="tx1"/>
              </a:solidFill>
            </a:endParaRPr>
          </a:p>
          <a:p>
            <a:pPr algn="ctr"/>
            <a:r>
              <a:rPr lang="en-US" sz="6000" b="1" dirty="0" smtClean="0">
                <a:solidFill>
                  <a:schemeClr val="tx1"/>
                </a:solidFill>
              </a:rPr>
              <a:t>(students of sociology and demography</a:t>
            </a:r>
            <a:r>
              <a:rPr lang="ar-DZ" sz="6000" b="1" dirty="0" smtClean="0">
                <a:solidFill>
                  <a:schemeClr val="tx1"/>
                </a:solidFill>
              </a:rPr>
              <a:t>(</a:t>
            </a:r>
            <a:endParaRPr lang="fr-FR" sz="6000" b="1" dirty="0">
              <a:solidFill>
                <a:schemeClr val="tx1"/>
              </a:solidFill>
            </a:endParaRPr>
          </a:p>
        </p:txBody>
      </p:sp>
      <p:sp>
        <p:nvSpPr>
          <p:cNvPr id="8" name="Rectangle 7"/>
          <p:cNvSpPr/>
          <p:nvPr/>
        </p:nvSpPr>
        <p:spPr>
          <a:xfrm>
            <a:off x="22408407" y="7027762"/>
            <a:ext cx="6930842" cy="312974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417232" tIns="208616" rIns="417232" bIns="208616">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DZ"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إعداد </a:t>
            </a:r>
            <a:r>
              <a:rPr lang="ar-DZ"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الطالب</a:t>
            </a:r>
            <a:endParaRPr lang="fr-FR"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ar-DZ" sz="8800" b="1" spc="228"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عجاين</a:t>
            </a:r>
            <a:r>
              <a:rPr lang="ar-DZ"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عرابي </a:t>
            </a:r>
            <a:endParaRPr lang="fr-FR" sz="8800" b="1" spc="22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Rectangle 8"/>
          <p:cNvSpPr/>
          <p:nvPr/>
        </p:nvSpPr>
        <p:spPr>
          <a:xfrm>
            <a:off x="0" y="7327046"/>
            <a:ext cx="8506034" cy="3129740"/>
          </a:xfrm>
          <a:prstGeom prst="rect">
            <a:avLst/>
          </a:prstGeom>
          <a:noFill/>
          <a:ln>
            <a:noFill/>
          </a:ln>
        </p:spPr>
        <p:style>
          <a:lnRef idx="0">
            <a:schemeClr val="accent2"/>
          </a:lnRef>
          <a:fillRef idx="3">
            <a:schemeClr val="accent2"/>
          </a:fillRef>
          <a:effectRef idx="3">
            <a:schemeClr val="accent2"/>
          </a:effectRef>
          <a:fontRef idx="minor">
            <a:schemeClr val="lt1"/>
          </a:fontRef>
        </p:style>
        <p:txBody>
          <a:bodyPr wrap="square" lIns="417232" tIns="208616" rIns="417232" bIns="208616">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DZ" sz="8800" b="1" spc="228"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إشراف </a:t>
            </a:r>
            <a:r>
              <a:rPr lang="ar-DZ" sz="8800" b="1" spc="228"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الأستاذ </a:t>
            </a:r>
            <a:r>
              <a:rPr lang="fr-FR"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DZ"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صالي محمد</a:t>
            </a:r>
            <a:endParaRPr lang="fr-FR" sz="8800" b="1" spc="228"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9" name="Rectangle 18"/>
          <p:cNvSpPr/>
          <p:nvPr/>
        </p:nvSpPr>
        <p:spPr>
          <a:xfrm>
            <a:off x="357189" y="12671364"/>
            <a:ext cx="29552208" cy="3191296"/>
          </a:xfrm>
          <a:prstGeom prst="rect">
            <a:avLst/>
          </a:prstGeom>
        </p:spPr>
        <p:style>
          <a:lnRef idx="0">
            <a:schemeClr val="accent2"/>
          </a:lnRef>
          <a:fillRef idx="3">
            <a:schemeClr val="accent2"/>
          </a:fillRef>
          <a:effectRef idx="3">
            <a:schemeClr val="accent2"/>
          </a:effectRef>
          <a:fontRef idx="minor">
            <a:schemeClr val="lt1"/>
          </a:fontRef>
        </p:style>
        <p:txBody>
          <a:bodyPr wrap="square" lIns="417232" tIns="208616" rIns="417232" bIns="208616">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ar-DZ"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e_AlMateen" pitchFamily="18" charset="-78"/>
                <a:cs typeface="ae_AlMateen" pitchFamily="18" charset="-78"/>
              </a:rPr>
              <a:t>جامعة قاصدي مرباح –ورقلة </a:t>
            </a:r>
          </a:p>
          <a:p>
            <a:pPr algn="ctr"/>
            <a:r>
              <a:rPr lang="ar-DZ"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e_AlMateen" pitchFamily="18" charset="-78"/>
                <a:cs typeface="ae_AlMateen" pitchFamily="18" charset="-78"/>
              </a:rPr>
              <a:t>كلية العلوم </a:t>
            </a:r>
            <a:r>
              <a:rPr lang="ar-DZ" sz="60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e_AlMateen" pitchFamily="18" charset="-78"/>
                <a:cs typeface="ae_AlMateen" pitchFamily="18" charset="-78"/>
              </a:rPr>
              <a:t>الانسانية</a:t>
            </a:r>
            <a:r>
              <a:rPr lang="ar-DZ"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e_AlMateen" pitchFamily="18" charset="-78"/>
                <a:cs typeface="ae_AlMateen" pitchFamily="18" charset="-78"/>
              </a:rPr>
              <a:t> والاجتماعية </a:t>
            </a:r>
          </a:p>
          <a:p>
            <a:pPr algn="ctr" rtl="1"/>
            <a:r>
              <a:rPr lang="ar-DZ"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e_AlMateen" pitchFamily="18" charset="-78"/>
                <a:cs typeface="ae_AlMateen" pitchFamily="18" charset="-78"/>
              </a:rPr>
              <a:t>قسم علم الاجتماع </a:t>
            </a:r>
            <a:r>
              <a:rPr lang="ar-DZ" sz="60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e_AlMateen" pitchFamily="18" charset="-78"/>
                <a:cs typeface="ae_AlMateen" pitchFamily="18" charset="-78"/>
              </a:rPr>
              <a:t>والديمغرافيا</a:t>
            </a:r>
            <a:endParaRPr lang="fr-FR"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e_AlMateen" pitchFamily="18" charset="-78"/>
              <a:cs typeface="ae_AlMateen" pitchFamily="18" charset="-78"/>
            </a:endParaRPr>
          </a:p>
        </p:txBody>
      </p:sp>
      <p:sp>
        <p:nvSpPr>
          <p:cNvPr id="12" name="Rectangle 6"/>
          <p:cNvSpPr>
            <a:spLocks noChangeArrowheads="1"/>
          </p:cNvSpPr>
          <p:nvPr/>
        </p:nvSpPr>
        <p:spPr bwMode="auto">
          <a:xfrm>
            <a:off x="17502309" y="16741633"/>
            <a:ext cx="12478526" cy="4216539"/>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DZ" sz="6000" b="1" i="0" u="none" strike="noStrike" cap="none" normalizeH="0" baseline="0" dirty="0" smtClean="0">
                <a:ln>
                  <a:noFill/>
                </a:ln>
                <a:solidFill>
                  <a:schemeClr val="accent5">
                    <a:lumMod val="75000"/>
                  </a:schemeClr>
                </a:solidFill>
                <a:effectLst/>
                <a:latin typeface="Calibri" pitchFamily="34" charset="0"/>
                <a:ea typeface="Calibri" pitchFamily="34" charset="0"/>
                <a:cs typeface="Arial" pitchFamily="34" charset="0"/>
              </a:rPr>
              <a:t>مقدمة :</a:t>
            </a:r>
            <a:endParaRPr kumimoji="0" lang="fr-FR" sz="6000" b="1" i="0" u="none" strike="noStrike" cap="none" normalizeH="0" baseline="0" dirty="0" smtClean="0">
              <a:ln>
                <a:noFill/>
              </a:ln>
              <a:solidFill>
                <a:schemeClr val="accent5">
                  <a:lumMod val="75000"/>
                </a:schemeClr>
              </a:solidFill>
              <a:effectLst/>
              <a:latin typeface="Arial" pitchFamily="34" charset="0"/>
              <a:cs typeface="Arial" pitchFamily="34" charset="0"/>
            </a:endParaRPr>
          </a:p>
          <a:p>
            <a:pPr algn="just" rtl="1"/>
            <a:r>
              <a:rPr lang="ar-DZ" sz="4800" b="1" dirty="0" smtClean="0">
                <a:solidFill>
                  <a:schemeClr val="tx1"/>
                </a:solidFill>
                <a:latin typeface="Traditional Arabic" pitchFamily="18" charset="-78"/>
                <a:ea typeface="Calibri" pitchFamily="34" charset="0"/>
                <a:cs typeface="Traditional Arabic" pitchFamily="18" charset="-78"/>
              </a:rPr>
              <a:t>  </a:t>
            </a:r>
            <a:r>
              <a:rPr lang="ar-DZ" sz="4000" b="1" dirty="0" smtClean="0">
                <a:solidFill>
                  <a:schemeClr val="tx1"/>
                </a:solidFill>
              </a:rPr>
              <a:t>يعتبر الزواج خاصية من خصائص العنصر البشري ،يعتبر من أقدم التنظيمات الاجتماعية ،فهو قديم قدم الإنسان إذ هو علاقة شرعية بين الرجل والمرأة ويحمي الإنسان من الفواحش والأمراض لذلك حث عليه الإسلام في عدة مواطن ،لكنه </a:t>
            </a:r>
            <a:r>
              <a:rPr lang="ar-DZ" sz="4000" b="1" dirty="0" err="1" smtClean="0">
                <a:solidFill>
                  <a:schemeClr val="tx1"/>
                </a:solidFill>
              </a:rPr>
              <a:t>إعترضته</a:t>
            </a:r>
            <a:r>
              <a:rPr lang="ar-DZ" sz="4000" b="1" dirty="0" smtClean="0">
                <a:solidFill>
                  <a:schemeClr val="tx1"/>
                </a:solidFill>
              </a:rPr>
              <a:t> مشاكل وتغيرات مما نتج عنه ظاهرة عزوف الشباب عن الزواج </a:t>
            </a:r>
            <a:r>
              <a:rPr lang="ar-DZ" sz="4000" b="1" dirty="0" err="1" smtClean="0">
                <a:solidFill>
                  <a:schemeClr val="tx1"/>
                </a:solidFill>
              </a:rPr>
              <a:t>و</a:t>
            </a:r>
            <a:r>
              <a:rPr lang="ar-DZ" sz="4000" b="1" dirty="0" smtClean="0">
                <a:solidFill>
                  <a:schemeClr val="tx1"/>
                </a:solidFill>
              </a:rPr>
              <a:t> من تم فتأخر الشباب عن الزواج</a:t>
            </a:r>
            <a:endParaRPr lang="ar-DZ" sz="4000" b="1" dirty="0" smtClean="0">
              <a:solidFill>
                <a:schemeClr val="tx1"/>
              </a:solidFill>
              <a:latin typeface="Traditional Arabic" pitchFamily="18" charset="-78"/>
              <a:ea typeface="Calibri" pitchFamily="34" charset="0"/>
              <a:cs typeface="Traditional Arabic" pitchFamily="18" charset="-78"/>
            </a:endParaRPr>
          </a:p>
        </p:txBody>
      </p:sp>
      <p:sp>
        <p:nvSpPr>
          <p:cNvPr id="1031" name="Rectangle 7"/>
          <p:cNvSpPr>
            <a:spLocks noChangeArrowheads="1"/>
          </p:cNvSpPr>
          <p:nvPr/>
        </p:nvSpPr>
        <p:spPr bwMode="auto">
          <a:xfrm>
            <a:off x="17479185" y="21420115"/>
            <a:ext cx="12407088" cy="5324535"/>
          </a:xfrm>
          <a:prstGeom prst="rect">
            <a:avLst/>
          </a:prstGeom>
          <a:solidFill>
            <a:schemeClr val="accent1">
              <a:lumMod val="40000"/>
              <a:lumOff val="6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algn="just" rtl="1"/>
            <a:r>
              <a:rPr lang="ar-DZ" sz="6000" b="1" dirty="0" smtClean="0">
                <a:solidFill>
                  <a:schemeClr val="accent5">
                    <a:lumMod val="75000"/>
                  </a:schemeClr>
                </a:solidFill>
              </a:rPr>
              <a:t> الإشكالية</a:t>
            </a:r>
            <a:endParaRPr lang="fr-FR" sz="6000" b="1" dirty="0" smtClean="0">
              <a:solidFill>
                <a:schemeClr val="accent5">
                  <a:lumMod val="75000"/>
                </a:schemeClr>
              </a:solidFill>
            </a:endParaRPr>
          </a:p>
          <a:p>
            <a:pPr algn="just" rtl="1"/>
            <a:r>
              <a:rPr lang="ar-DZ" sz="4000" b="1" dirty="0" smtClean="0">
                <a:solidFill>
                  <a:schemeClr val="tx1"/>
                </a:solidFill>
              </a:rPr>
              <a:t>تعتبر ظاهرة تأخر الزواج معضلة متزايدة في مجتمعنا،و التي تمس  أهم ركيزة ألا وهي شريحة الشباب وهذا نتيجة ظروف اجتماعية ،اقتصادية وثقافية ...</a:t>
            </a:r>
            <a:r>
              <a:rPr lang="ar-DZ" sz="4000" b="1" dirty="0" err="1" smtClean="0">
                <a:solidFill>
                  <a:schemeClr val="tx1"/>
                </a:solidFill>
              </a:rPr>
              <a:t>إلخ</a:t>
            </a:r>
            <a:r>
              <a:rPr lang="ar-DZ" sz="4000" b="1" dirty="0" smtClean="0">
                <a:solidFill>
                  <a:schemeClr val="tx1"/>
                </a:solidFill>
              </a:rPr>
              <a:t>. حيث عرف متوسط سن الزواج الأول في الجزائر عدة تطورات ،حيث كان سنة 1966في حدود23.6سنة للذكور و18.3سنة للإناث ثم واصل الارتفاع ليصل إلى 33 سنة للذكورو29 سنة للإناث لعام2006. يا ترى ما هي الأسباب والعراقيل التي تقف في وجه الشباب من وجهة نظر الطلبة الجامعيين </a:t>
            </a:r>
            <a:r>
              <a:rPr lang="ar-DZ" sz="4000" dirty="0" smtClean="0"/>
              <a:t>؟</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17788061" y="27144192"/>
            <a:ext cx="12121336" cy="3600986"/>
          </a:xfrm>
          <a:prstGeom prst="rect">
            <a:avLst/>
          </a:prstGeom>
          <a:solidFill>
            <a:schemeClr val="bg2">
              <a:lumMod val="75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algn="just" rtl="1"/>
            <a:r>
              <a:rPr lang="ar-DZ" sz="6000" b="1" dirty="0" smtClean="0">
                <a:solidFill>
                  <a:schemeClr val="accent5">
                    <a:lumMod val="75000"/>
                  </a:schemeClr>
                </a:solidFill>
              </a:rPr>
              <a:t>التساؤلات الفرعية :</a:t>
            </a:r>
            <a:endParaRPr lang="fr-FR" sz="6000" b="1" dirty="0" smtClean="0">
              <a:solidFill>
                <a:schemeClr val="accent5">
                  <a:lumMod val="75000"/>
                </a:schemeClr>
              </a:solidFill>
            </a:endParaRPr>
          </a:p>
          <a:p>
            <a:pPr algn="just" rtl="1"/>
            <a:r>
              <a:rPr lang="ar-DZ" sz="4800" b="1" dirty="0" smtClean="0">
                <a:solidFill>
                  <a:schemeClr val="tx1"/>
                </a:solidFill>
              </a:rPr>
              <a:t>- </a:t>
            </a:r>
            <a:r>
              <a:rPr lang="ar-DZ" sz="4000" b="1" dirty="0" smtClean="0">
                <a:solidFill>
                  <a:schemeClr val="tx1"/>
                </a:solidFill>
              </a:rPr>
              <a:t>هل للعلاقات الجنسية خارج إطار الزواج دخل في تأخر الزواج ؟.</a:t>
            </a:r>
            <a:endParaRPr lang="fr-FR" sz="4000" b="1" dirty="0" smtClean="0">
              <a:solidFill>
                <a:schemeClr val="tx1"/>
              </a:solidFill>
            </a:endParaRPr>
          </a:p>
          <a:p>
            <a:pPr algn="just" rtl="1"/>
            <a:r>
              <a:rPr lang="ar-DZ" sz="4000" b="1" dirty="0" smtClean="0">
                <a:solidFill>
                  <a:schemeClr val="tx1"/>
                </a:solidFill>
              </a:rPr>
              <a:t>-هل لتكاليف الزواج دخل في ظهور هذه الظاهرة ؟.</a:t>
            </a:r>
            <a:endParaRPr lang="fr-FR" sz="4000" b="1" dirty="0" smtClean="0">
              <a:solidFill>
                <a:schemeClr val="tx1"/>
              </a:solidFill>
            </a:endParaRPr>
          </a:p>
          <a:p>
            <a:pPr algn="just" rtl="1"/>
            <a:r>
              <a:rPr lang="ar-DZ" sz="4000" b="1" dirty="0" smtClean="0">
                <a:solidFill>
                  <a:schemeClr val="tx1"/>
                </a:solidFill>
              </a:rPr>
              <a:t>-هل للتعليم </a:t>
            </a:r>
            <a:r>
              <a:rPr lang="ar-DZ" sz="4000" b="1" dirty="0" err="1" smtClean="0">
                <a:solidFill>
                  <a:schemeClr val="tx1"/>
                </a:solidFill>
              </a:rPr>
              <a:t>و</a:t>
            </a:r>
            <a:r>
              <a:rPr lang="ar-DZ" sz="4000" b="1" dirty="0" smtClean="0">
                <a:solidFill>
                  <a:schemeClr val="tx1"/>
                </a:solidFill>
              </a:rPr>
              <a:t> العمل دور في تأخر الزواج ؟.</a:t>
            </a:r>
            <a:endParaRPr lang="fr-FR" sz="4000" b="1" dirty="0" smtClean="0">
              <a:solidFill>
                <a:schemeClr val="tx1"/>
              </a:solidFill>
            </a:endParaRPr>
          </a:p>
          <a:p>
            <a:pPr algn="just" rtl="1"/>
            <a:r>
              <a:rPr lang="ar-DZ" sz="4000" b="1" dirty="0" smtClean="0">
                <a:solidFill>
                  <a:schemeClr val="tx1"/>
                </a:solidFill>
              </a:rPr>
              <a:t>-هل لتدخل الأسرة دور في تأخر الزواج ؟.</a:t>
            </a:r>
            <a:endParaRPr kumimoji="0" lang="ar-DZ" sz="4000" b="1" i="0" u="none" strike="noStrike" cap="none" normalizeH="0" baseline="0" dirty="0" smtClean="0">
              <a:ln>
                <a:noFill/>
              </a:ln>
              <a:solidFill>
                <a:schemeClr val="tx1"/>
              </a:solidFill>
              <a:effectLst/>
              <a:latin typeface="Arial" pitchFamily="34" charset="0"/>
              <a:cs typeface="Arial" pitchFamily="34" charset="0"/>
            </a:endParaRPr>
          </a:p>
        </p:txBody>
      </p:sp>
      <p:sp>
        <p:nvSpPr>
          <p:cNvPr id="1033" name="Rectangle 9"/>
          <p:cNvSpPr>
            <a:spLocks noChangeArrowheads="1"/>
          </p:cNvSpPr>
          <p:nvPr/>
        </p:nvSpPr>
        <p:spPr bwMode="auto">
          <a:xfrm>
            <a:off x="548380" y="24409783"/>
            <a:ext cx="15144856" cy="3477875"/>
          </a:xfrm>
          <a:prstGeom prst="rect">
            <a:avLst/>
          </a:prstGeom>
          <a:solidFill>
            <a:schemeClr val="accent3">
              <a:lumMod val="60000"/>
              <a:lumOff val="4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algn="just" rtl="1"/>
            <a:r>
              <a:rPr lang="ar-DZ" sz="6000" b="1" dirty="0" smtClean="0">
                <a:solidFill>
                  <a:schemeClr val="accent5">
                    <a:lumMod val="75000"/>
                  </a:schemeClr>
                </a:solidFill>
              </a:rPr>
              <a:t>الفرضيات :</a:t>
            </a:r>
            <a:endParaRPr lang="fr-FR" sz="6000" b="1" dirty="0" smtClean="0">
              <a:solidFill>
                <a:schemeClr val="accent5">
                  <a:lumMod val="75000"/>
                </a:schemeClr>
              </a:solidFill>
            </a:endParaRPr>
          </a:p>
          <a:p>
            <a:pPr algn="just" rtl="1"/>
            <a:r>
              <a:rPr lang="ar-DZ" sz="4000" b="1" dirty="0" smtClean="0">
                <a:solidFill>
                  <a:schemeClr val="tx1"/>
                </a:solidFill>
              </a:rPr>
              <a:t>-تأخر الزواج سببه العلاقات الجنسية خارج إطار الزواج.</a:t>
            </a:r>
            <a:endParaRPr lang="fr-FR" sz="4000" b="1" dirty="0" smtClean="0">
              <a:solidFill>
                <a:schemeClr val="tx1"/>
              </a:solidFill>
            </a:endParaRPr>
          </a:p>
          <a:p>
            <a:pPr algn="just" rtl="1"/>
            <a:r>
              <a:rPr lang="ar-DZ" sz="4000" b="1" dirty="0" smtClean="0">
                <a:solidFill>
                  <a:schemeClr val="tx1"/>
                </a:solidFill>
              </a:rPr>
              <a:t>- تكاليف الزواج هو الذي عرقل الشباب على عدم الإقبال على الزواج.</a:t>
            </a:r>
            <a:endParaRPr lang="fr-FR" sz="4000" b="1" dirty="0" smtClean="0">
              <a:solidFill>
                <a:schemeClr val="tx1"/>
              </a:solidFill>
            </a:endParaRPr>
          </a:p>
          <a:p>
            <a:pPr algn="just" rtl="1"/>
            <a:r>
              <a:rPr lang="ar-DZ" sz="4000" b="1" dirty="0" smtClean="0">
                <a:solidFill>
                  <a:schemeClr val="tx1"/>
                </a:solidFill>
              </a:rPr>
              <a:t>-للعمل دور في تأخر الزواج.</a:t>
            </a:r>
            <a:endParaRPr lang="fr-FR" sz="4000" b="1" dirty="0" smtClean="0">
              <a:solidFill>
                <a:schemeClr val="tx1"/>
              </a:solidFill>
            </a:endParaRPr>
          </a:p>
          <a:p>
            <a:pPr algn="just" rtl="1"/>
            <a:r>
              <a:rPr lang="ar-DZ" sz="4000" b="1" dirty="0" smtClean="0">
                <a:solidFill>
                  <a:schemeClr val="tx1"/>
                </a:solidFill>
              </a:rPr>
              <a:t>- تدخل الأسرة في اتخاذ القرار أدى إلى تأخر الزواج</a:t>
            </a:r>
            <a:r>
              <a:rPr lang="ar-DZ" sz="4000" dirty="0" smtClean="0"/>
              <a:t>.</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4" name="Rectangle 10"/>
          <p:cNvSpPr>
            <a:spLocks noChangeArrowheads="1"/>
          </p:cNvSpPr>
          <p:nvPr/>
        </p:nvSpPr>
        <p:spPr bwMode="auto">
          <a:xfrm>
            <a:off x="619817" y="28548668"/>
            <a:ext cx="15073418" cy="4339650"/>
          </a:xfrm>
          <a:prstGeom prst="rect">
            <a:avLst/>
          </a:prstGeom>
          <a:solidFill>
            <a:schemeClr val="accent2">
              <a:lumMod val="60000"/>
              <a:lumOff val="4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algn="r" rtl="1"/>
            <a:r>
              <a:rPr lang="ar-DZ" sz="6000" b="1" dirty="0" smtClean="0">
                <a:solidFill>
                  <a:schemeClr val="accent5">
                    <a:lumMod val="75000"/>
                  </a:schemeClr>
                </a:solidFill>
              </a:rPr>
              <a:t>أهداف الدراسة :</a:t>
            </a:r>
            <a:endParaRPr lang="fr-FR" sz="6000" b="1" dirty="0" smtClean="0">
              <a:solidFill>
                <a:schemeClr val="accent5">
                  <a:lumMod val="75000"/>
                </a:schemeClr>
              </a:solidFill>
            </a:endParaRPr>
          </a:p>
          <a:p>
            <a:pPr algn="r" rtl="1"/>
            <a:r>
              <a:rPr lang="ar-DZ" sz="4800" b="1" dirty="0" smtClean="0">
                <a:solidFill>
                  <a:schemeClr val="tx1"/>
                </a:solidFill>
              </a:rPr>
              <a:t>-</a:t>
            </a:r>
            <a:r>
              <a:rPr lang="ar-DZ" sz="4000" b="1" dirty="0" smtClean="0">
                <a:solidFill>
                  <a:schemeClr val="tx1"/>
                </a:solidFill>
              </a:rPr>
              <a:t>معرفة الأسباب المؤدية إلى انتشار هذه الظاهرة من وجهة نظر الطلبة الجامعيين.</a:t>
            </a:r>
            <a:endParaRPr lang="fr-FR" sz="4000" b="1" dirty="0" smtClean="0">
              <a:solidFill>
                <a:schemeClr val="tx1"/>
              </a:solidFill>
            </a:endParaRPr>
          </a:p>
          <a:p>
            <a:pPr algn="r" rtl="1"/>
            <a:r>
              <a:rPr lang="ar-DZ" sz="4000" b="1" dirty="0" smtClean="0">
                <a:solidFill>
                  <a:schemeClr val="tx1"/>
                </a:solidFill>
              </a:rPr>
              <a:t>- محاولة الخروج بنتائج لهذه الظاهرة.</a:t>
            </a:r>
            <a:endParaRPr lang="fr-FR" sz="4000" b="1" dirty="0" smtClean="0">
              <a:solidFill>
                <a:schemeClr val="tx1"/>
              </a:solidFill>
            </a:endParaRPr>
          </a:p>
          <a:p>
            <a:pPr algn="r" rtl="1"/>
            <a:r>
              <a:rPr lang="ar-DZ" sz="4000" b="1" dirty="0" smtClean="0">
                <a:solidFill>
                  <a:schemeClr val="tx1"/>
                </a:solidFill>
              </a:rPr>
              <a:t>- مساهمتنا في إيجاد حلول لهذه المعضلة.</a:t>
            </a:r>
            <a:endParaRPr lang="fr-FR" sz="4000" b="1" dirty="0" smtClean="0">
              <a:solidFill>
                <a:schemeClr val="tx1"/>
              </a:solidFill>
            </a:endParaRPr>
          </a:p>
          <a:p>
            <a:pPr algn="r" rtl="1"/>
            <a:r>
              <a:rPr lang="ar-DZ" sz="4000" b="1" dirty="0" smtClean="0">
                <a:solidFill>
                  <a:schemeClr val="tx1"/>
                </a:solidFill>
              </a:rPr>
              <a:t>- إعطاء نظرة عامة عن طريق معالجة هذه الظاهرة.</a:t>
            </a:r>
            <a:endParaRPr lang="fr-FR" sz="4000" b="1" dirty="0" smtClean="0">
              <a:solidFill>
                <a:schemeClr val="tx1"/>
              </a:solidFill>
            </a:endParaRPr>
          </a:p>
          <a:p>
            <a:pPr algn="just" rtl="1"/>
            <a:r>
              <a:rPr lang="ar-DZ" sz="4000" b="1" dirty="0" smtClean="0">
                <a:solidFill>
                  <a:schemeClr val="tx1"/>
                </a:solidFill>
              </a:rPr>
              <a:t>-إثراء المكتبة بعنوان جديد.</a:t>
            </a:r>
            <a:endParaRPr kumimoji="0" lang="ar-DZ" sz="4000" b="1" i="0" u="none" strike="noStrike" cap="none" normalizeH="0" baseline="0" dirty="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714378" y="33455020"/>
            <a:ext cx="14907419" cy="2862322"/>
          </a:xfrm>
          <a:prstGeom prst="rect">
            <a:avLst/>
          </a:prstGeom>
          <a:solidFill>
            <a:schemeClr val="accent2">
              <a:lumMod val="40000"/>
              <a:lumOff val="6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algn="just" rtl="1"/>
            <a:r>
              <a:rPr lang="ar-DZ" sz="6000" b="1" dirty="0" smtClean="0">
                <a:solidFill>
                  <a:schemeClr val="accent5">
                    <a:lumMod val="75000"/>
                  </a:schemeClr>
                </a:solidFill>
              </a:rPr>
              <a:t>منهج الدراسة :</a:t>
            </a:r>
            <a:endParaRPr lang="fr-FR" sz="6000" b="1" dirty="0" smtClean="0">
              <a:solidFill>
                <a:schemeClr val="accent5">
                  <a:lumMod val="75000"/>
                </a:schemeClr>
              </a:solidFill>
            </a:endParaRPr>
          </a:p>
          <a:p>
            <a:pPr algn="just" rtl="1"/>
            <a:r>
              <a:rPr lang="ar-DZ" sz="4000" b="1" dirty="0" smtClean="0">
                <a:solidFill>
                  <a:schemeClr val="tx1"/>
                </a:solidFill>
              </a:rPr>
              <a:t>المنهج الوصفي التحليلي:هو منهج يسمح لنا بالتعرف على ظاهرة  عن قرب وتحليل نتائجها </a:t>
            </a:r>
            <a:r>
              <a:rPr lang="ar-DZ" sz="4000" b="1" dirty="0" err="1" smtClean="0">
                <a:solidFill>
                  <a:schemeClr val="tx1"/>
                </a:solidFill>
              </a:rPr>
              <a:t>و</a:t>
            </a:r>
            <a:r>
              <a:rPr lang="ar-DZ" sz="4000" b="1" dirty="0" smtClean="0">
                <a:solidFill>
                  <a:schemeClr val="tx1"/>
                </a:solidFill>
              </a:rPr>
              <a:t> تفسيرها وكذلك بجمع بيانات أفراد العينة وتفسيرها بغية الوصول إلى نتائج الهدف المنشود</a:t>
            </a:r>
            <a:r>
              <a:rPr lang="ar-DZ" sz="4000" dirty="0" smtClean="0"/>
              <a:t>.</a:t>
            </a:r>
            <a:endParaRPr lang="fr-FR" sz="4000" dirty="0"/>
          </a:p>
        </p:txBody>
      </p:sp>
      <p:sp>
        <p:nvSpPr>
          <p:cNvPr id="1036" name="Rectangle 12"/>
          <p:cNvSpPr>
            <a:spLocks noChangeArrowheads="1"/>
          </p:cNvSpPr>
          <p:nvPr/>
        </p:nvSpPr>
        <p:spPr bwMode="auto">
          <a:xfrm>
            <a:off x="762693" y="36850723"/>
            <a:ext cx="14859104" cy="5324535"/>
          </a:xfrm>
          <a:prstGeom prst="rect">
            <a:avLst/>
          </a:prstGeom>
          <a:solidFill>
            <a:schemeClr val="accent3">
              <a:lumMod val="60000"/>
              <a:lumOff val="40000"/>
            </a:schemeClr>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algn="just" rtl="1"/>
            <a:r>
              <a:rPr lang="ar-DZ" sz="6000" b="1" dirty="0" smtClean="0">
                <a:solidFill>
                  <a:schemeClr val="accent5">
                    <a:lumMod val="75000"/>
                  </a:schemeClr>
                </a:solidFill>
              </a:rPr>
              <a:t>أدوات البحث :</a:t>
            </a:r>
            <a:endParaRPr lang="fr-FR" sz="6000" b="1" dirty="0" smtClean="0">
              <a:solidFill>
                <a:schemeClr val="accent5">
                  <a:lumMod val="75000"/>
                </a:schemeClr>
              </a:solidFill>
            </a:endParaRPr>
          </a:p>
          <a:p>
            <a:pPr algn="just" rtl="1"/>
            <a:r>
              <a:rPr lang="ar-DZ" sz="4000" b="1" dirty="0" smtClean="0">
                <a:solidFill>
                  <a:schemeClr val="tx1"/>
                </a:solidFill>
              </a:rPr>
              <a:t>الاستمارة :هي نموذج يضم مجموعة من الأسئلة توجه إلى أفراد البحث من أجل الحصول على معلومات حول موضوع أو مشكلة أو موقف ،ويتم تنفيذها عن طريق المقابلة الشخصية أو ترسل إلى المبحوثين عن طريق البريد.</a:t>
            </a:r>
            <a:endParaRPr lang="fr-FR" sz="4000" b="1" dirty="0" smtClean="0">
              <a:solidFill>
                <a:schemeClr val="tx1"/>
              </a:solidFill>
            </a:endParaRPr>
          </a:p>
          <a:p>
            <a:pPr algn="just" rtl="1"/>
            <a:r>
              <a:rPr lang="ar-DZ" sz="4000" b="1" dirty="0" smtClean="0">
                <a:solidFill>
                  <a:schemeClr val="tx1"/>
                </a:solidFill>
              </a:rPr>
              <a:t>وقد تكونت الأداة من 43 سؤالا.</a:t>
            </a:r>
            <a:endParaRPr lang="fr-FR" sz="4000" b="1" dirty="0" smtClean="0">
              <a:solidFill>
                <a:schemeClr val="tx1"/>
              </a:solidFill>
            </a:endParaRPr>
          </a:p>
          <a:p>
            <a:pPr algn="just" rtl="1"/>
            <a:r>
              <a:rPr lang="ar-DZ" sz="4000" b="1" dirty="0" smtClean="0">
                <a:solidFill>
                  <a:schemeClr val="tx1"/>
                </a:solidFill>
              </a:rPr>
              <a:t>مجتمع البحث وعينة الدراسة :</a:t>
            </a:r>
            <a:endParaRPr lang="fr-FR" sz="4000" b="1" dirty="0" smtClean="0">
              <a:solidFill>
                <a:schemeClr val="tx1"/>
              </a:solidFill>
            </a:endParaRPr>
          </a:p>
          <a:p>
            <a:pPr algn="just" rtl="1"/>
            <a:r>
              <a:rPr lang="ar-DZ" sz="4000" b="1" dirty="0" smtClean="0">
                <a:solidFill>
                  <a:schemeClr val="tx1"/>
                </a:solidFill>
              </a:rPr>
              <a:t>مجتمع البحث:الطلبة الجامعيين.</a:t>
            </a:r>
            <a:endParaRPr lang="fr-FR" sz="4000" b="1" dirty="0" smtClean="0">
              <a:solidFill>
                <a:schemeClr val="tx1"/>
              </a:solidFill>
            </a:endParaRPr>
          </a:p>
          <a:p>
            <a:pPr algn="just" rtl="1"/>
            <a:r>
              <a:rPr lang="ar-DZ" sz="4000" b="1" dirty="0" smtClean="0">
                <a:solidFill>
                  <a:schemeClr val="tx1"/>
                </a:solidFill>
              </a:rPr>
              <a:t>عينة البحث: طلبة  قسم علم الاجتماع </a:t>
            </a:r>
            <a:r>
              <a:rPr lang="ar-DZ" sz="4000" b="1" dirty="0" err="1" smtClean="0">
                <a:solidFill>
                  <a:schemeClr val="tx1"/>
                </a:solidFill>
              </a:rPr>
              <a:t>و</a:t>
            </a:r>
            <a:r>
              <a:rPr lang="ar-DZ" sz="4000" b="1" dirty="0" smtClean="0">
                <a:solidFill>
                  <a:schemeClr val="tx1"/>
                </a:solidFill>
              </a:rPr>
              <a:t> </a:t>
            </a:r>
            <a:r>
              <a:rPr lang="ar-DZ" sz="4000" b="1" dirty="0" err="1" smtClean="0">
                <a:solidFill>
                  <a:schemeClr val="tx1"/>
                </a:solidFill>
              </a:rPr>
              <a:t>الديمغرافيا</a:t>
            </a:r>
            <a:r>
              <a:rPr lang="ar-DZ" sz="4000" b="1" dirty="0" smtClean="0">
                <a:solidFill>
                  <a:schemeClr val="tx1"/>
                </a:solidFill>
              </a:rPr>
              <a:t>.</a:t>
            </a:r>
            <a:r>
              <a:rPr lang="ar-DZ" sz="4000" dirty="0" smtClean="0"/>
              <a:t> </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23" name="Rectangle 22"/>
          <p:cNvSpPr/>
          <p:nvPr/>
        </p:nvSpPr>
        <p:spPr>
          <a:xfrm>
            <a:off x="22285835" y="10456786"/>
            <a:ext cx="7957628" cy="830997"/>
          </a:xfrm>
          <a:prstGeom prst="rect">
            <a:avLst/>
          </a:prstGeom>
        </p:spPr>
        <p:txBody>
          <a:bodyPr wrap="none">
            <a:spAutoFit/>
          </a:bodyPr>
          <a:lstStyle/>
          <a:p>
            <a:r>
              <a:rPr lang="fr-FR" sz="4800" dirty="0" err="1" smtClean="0"/>
              <a:t>arabi</a:t>
            </a:r>
            <a:r>
              <a:rPr lang="fr-FR" sz="4800" dirty="0" smtClean="0"/>
              <a:t> </a:t>
            </a:r>
            <a:r>
              <a:rPr lang="fr-FR" sz="4800" dirty="0" err="1" smtClean="0"/>
              <a:t>adgaine</a:t>
            </a:r>
            <a:r>
              <a:rPr lang="fr-FR" sz="4800" dirty="0" smtClean="0"/>
              <a:t> @</a:t>
            </a:r>
            <a:r>
              <a:rPr lang="fr-FR" sz="4800" dirty="0" err="1" smtClean="0"/>
              <a:t>Gmail</a:t>
            </a:r>
            <a:r>
              <a:rPr lang="fr-FR" sz="4800" dirty="0" smtClean="0"/>
              <a:t>. Com </a:t>
            </a:r>
            <a:endParaRPr lang="fr-FR" sz="4800" dirty="0"/>
          </a:p>
        </p:txBody>
      </p:sp>
      <p:pic>
        <p:nvPicPr>
          <p:cNvPr id="24" name="صورة 14"/>
          <p:cNvPicPr/>
          <p:nvPr/>
        </p:nvPicPr>
        <p:blipFill>
          <a:blip r:embed="rId2"/>
          <a:srcRect t="26418" r="84167"/>
          <a:stretch>
            <a:fillRect/>
          </a:stretch>
        </p:blipFill>
        <p:spPr bwMode="auto">
          <a:xfrm>
            <a:off x="24551547" y="0"/>
            <a:ext cx="4429156" cy="4455994"/>
          </a:xfrm>
          <a:prstGeom prst="rect">
            <a:avLst/>
          </a:prstGeom>
          <a:noFill/>
          <a:ln w="9525">
            <a:noFill/>
            <a:miter lim="800000"/>
            <a:headEnd/>
            <a:tailEnd/>
          </a:ln>
        </p:spPr>
      </p:pic>
      <p:pic>
        <p:nvPicPr>
          <p:cNvPr id="1026" name="Picture 2" descr="C:\Users\dz\Desktop\marriage1.jpg"/>
          <p:cNvPicPr>
            <a:picLocks noChangeAspect="1" noChangeArrowheads="1"/>
          </p:cNvPicPr>
          <p:nvPr/>
        </p:nvPicPr>
        <p:blipFill>
          <a:blip r:embed="rId3"/>
          <a:srcRect/>
          <a:stretch>
            <a:fillRect/>
          </a:stretch>
        </p:blipFill>
        <p:spPr bwMode="auto">
          <a:xfrm>
            <a:off x="8477997" y="6384820"/>
            <a:ext cx="13216030" cy="5857916"/>
          </a:xfrm>
          <a:prstGeom prst="rect">
            <a:avLst/>
          </a:prstGeom>
          <a:solidFill>
            <a:srgbClr val="FFFFFF">
              <a:shade val="85000"/>
            </a:srgbClr>
          </a:solidFill>
          <a:ln w="190500" cap="sq">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027" name="Picture 3" descr="C:\Users\dz\Desktop\muslim-green-wedding-marriage-islam.jpg"/>
          <p:cNvPicPr>
            <a:picLocks noChangeAspect="1" noChangeArrowheads="1"/>
          </p:cNvPicPr>
          <p:nvPr/>
        </p:nvPicPr>
        <p:blipFill>
          <a:blip r:embed="rId4"/>
          <a:srcRect/>
          <a:stretch>
            <a:fillRect/>
          </a:stretch>
        </p:blipFill>
        <p:spPr bwMode="auto">
          <a:xfrm>
            <a:off x="17622061" y="30556292"/>
            <a:ext cx="10287072" cy="983301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28" name="Picture 4" descr="C:\Users\dz\Desktop\dblah.jpg"/>
          <p:cNvPicPr>
            <a:picLocks noChangeAspect="1" noChangeArrowheads="1"/>
          </p:cNvPicPr>
          <p:nvPr/>
        </p:nvPicPr>
        <p:blipFill>
          <a:blip r:embed="rId5"/>
          <a:srcRect/>
          <a:stretch>
            <a:fillRect/>
          </a:stretch>
        </p:blipFill>
        <p:spPr bwMode="auto">
          <a:xfrm>
            <a:off x="4406031" y="16077375"/>
            <a:ext cx="8095507" cy="8095507"/>
          </a:xfrm>
          <a:prstGeom prst="ellipse">
            <a:avLst/>
          </a:prstGeom>
          <a:ln>
            <a:noFill/>
          </a:ln>
          <a:effectLst>
            <a:softEdge rad="112500"/>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Module">
      <a:dk1>
        <a:sysClr val="windowText" lastClr="000000"/>
      </a:dk1>
      <a:lt1>
        <a:sysClr val="window" lastClr="FFB366"/>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145</TotalTime>
  <Words>359</Words>
  <Application>Microsoft Office PowerPoint</Application>
  <PresentationFormat>Personnalisé</PresentationFormat>
  <Paragraphs>38</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Apex</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dz</dc:creator>
  <cp:lastModifiedBy>SAAD</cp:lastModifiedBy>
  <cp:revision>20</cp:revision>
  <dcterms:created xsi:type="dcterms:W3CDTF">2015-02-28T08:40:53Z</dcterms:created>
  <dcterms:modified xsi:type="dcterms:W3CDTF">2015-03-04T09:47:12Z</dcterms:modified>
</cp:coreProperties>
</file>