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Lst>
  <p:sldSz cx="30243463" cy="42773600"/>
  <p:notesSz cx="6858000" cy="9144000"/>
  <p:defaultTextStyle>
    <a:defPPr>
      <a:defRPr lang="fr-FR"/>
    </a:defPPr>
    <a:lvl1pPr marL="0" algn="l" defTabSz="4172316" rtl="0" eaLnBrk="1" latinLnBrk="0" hangingPunct="1">
      <a:defRPr sz="8200" kern="1200">
        <a:solidFill>
          <a:schemeClr val="tx1"/>
        </a:solidFill>
        <a:latin typeface="+mn-lt"/>
        <a:ea typeface="+mn-ea"/>
        <a:cs typeface="+mn-cs"/>
      </a:defRPr>
    </a:lvl1pPr>
    <a:lvl2pPr marL="2086158" algn="l" defTabSz="4172316" rtl="0" eaLnBrk="1" latinLnBrk="0" hangingPunct="1">
      <a:defRPr sz="8200" kern="1200">
        <a:solidFill>
          <a:schemeClr val="tx1"/>
        </a:solidFill>
        <a:latin typeface="+mn-lt"/>
        <a:ea typeface="+mn-ea"/>
        <a:cs typeface="+mn-cs"/>
      </a:defRPr>
    </a:lvl2pPr>
    <a:lvl3pPr marL="4172316" algn="l" defTabSz="4172316" rtl="0" eaLnBrk="1" latinLnBrk="0" hangingPunct="1">
      <a:defRPr sz="8200" kern="1200">
        <a:solidFill>
          <a:schemeClr val="tx1"/>
        </a:solidFill>
        <a:latin typeface="+mn-lt"/>
        <a:ea typeface="+mn-ea"/>
        <a:cs typeface="+mn-cs"/>
      </a:defRPr>
    </a:lvl3pPr>
    <a:lvl4pPr marL="6258474" algn="l" defTabSz="4172316" rtl="0" eaLnBrk="1" latinLnBrk="0" hangingPunct="1">
      <a:defRPr sz="8200" kern="1200">
        <a:solidFill>
          <a:schemeClr val="tx1"/>
        </a:solidFill>
        <a:latin typeface="+mn-lt"/>
        <a:ea typeface="+mn-ea"/>
        <a:cs typeface="+mn-cs"/>
      </a:defRPr>
    </a:lvl4pPr>
    <a:lvl5pPr marL="8344632" algn="l" defTabSz="4172316" rtl="0" eaLnBrk="1" latinLnBrk="0" hangingPunct="1">
      <a:defRPr sz="8200" kern="1200">
        <a:solidFill>
          <a:schemeClr val="tx1"/>
        </a:solidFill>
        <a:latin typeface="+mn-lt"/>
        <a:ea typeface="+mn-ea"/>
        <a:cs typeface="+mn-cs"/>
      </a:defRPr>
    </a:lvl5pPr>
    <a:lvl6pPr marL="10430789" algn="l" defTabSz="4172316" rtl="0" eaLnBrk="1" latinLnBrk="0" hangingPunct="1">
      <a:defRPr sz="8200" kern="1200">
        <a:solidFill>
          <a:schemeClr val="tx1"/>
        </a:solidFill>
        <a:latin typeface="+mn-lt"/>
        <a:ea typeface="+mn-ea"/>
        <a:cs typeface="+mn-cs"/>
      </a:defRPr>
    </a:lvl6pPr>
    <a:lvl7pPr marL="12516947" algn="l" defTabSz="4172316" rtl="0" eaLnBrk="1" latinLnBrk="0" hangingPunct="1">
      <a:defRPr sz="8200" kern="1200">
        <a:solidFill>
          <a:schemeClr val="tx1"/>
        </a:solidFill>
        <a:latin typeface="+mn-lt"/>
        <a:ea typeface="+mn-ea"/>
        <a:cs typeface="+mn-cs"/>
      </a:defRPr>
    </a:lvl7pPr>
    <a:lvl8pPr marL="14603105" algn="l" defTabSz="4172316" rtl="0" eaLnBrk="1" latinLnBrk="0" hangingPunct="1">
      <a:defRPr sz="8200" kern="1200">
        <a:solidFill>
          <a:schemeClr val="tx1"/>
        </a:solidFill>
        <a:latin typeface="+mn-lt"/>
        <a:ea typeface="+mn-ea"/>
        <a:cs typeface="+mn-cs"/>
      </a:defRPr>
    </a:lvl8pPr>
    <a:lvl9pPr marL="16689263" algn="l" defTabSz="4172316"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20" d="100"/>
          <a:sy n="20" d="100"/>
        </p:scale>
        <p:origin x="-642" y="1152"/>
      </p:cViewPr>
      <p:guideLst>
        <p:guide orient="horz" pos="13472"/>
        <p:guide pos="952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1395852" y="8554720"/>
            <a:ext cx="27219117" cy="11406293"/>
          </a:xfrm>
        </p:spPr>
        <p:txBody>
          <a:bodyPr vert="horz" lIns="208616" tIns="0" rIns="208616" bIns="0" anchor="b">
            <a:normAutofit/>
            <a:scene3d>
              <a:camera prst="orthographicFront"/>
              <a:lightRig rig="soft" dir="t">
                <a:rot lat="0" lon="0" rev="17220000"/>
              </a:lightRig>
            </a:scene3d>
            <a:sp3d prstMaterial="softEdge">
              <a:bevelT w="38100" h="38100"/>
            </a:sp3d>
          </a:bodyPr>
          <a:lstStyle>
            <a:lvl1pPr>
              <a:defRPr sz="219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fr-FR" smtClean="0"/>
              <a:t>Cliquez pour modifier le style du titre</a:t>
            </a:r>
            <a:endParaRPr kumimoji="0" lang="en-US"/>
          </a:p>
        </p:txBody>
      </p:sp>
      <p:sp>
        <p:nvSpPr>
          <p:cNvPr id="28" name="Espace réservé de la date 27"/>
          <p:cNvSpPr>
            <a:spLocks noGrp="1"/>
          </p:cNvSpPr>
          <p:nvPr>
            <p:ph type="dt" sz="half" idx="10"/>
          </p:nvPr>
        </p:nvSpPr>
        <p:spPr/>
        <p:txBody>
          <a:bodyPr/>
          <a:lstStyle/>
          <a:p>
            <a:fld id="{AA309A6D-C09C-4548-B29A-6CF363A7E532}" type="datetimeFigureOut">
              <a:rPr lang="fr-FR" smtClean="0"/>
              <a:pPr/>
              <a:t>28/02/2015</a:t>
            </a:fld>
            <a:endParaRPr lang="fr-BE"/>
          </a:p>
        </p:txBody>
      </p:sp>
      <p:sp>
        <p:nvSpPr>
          <p:cNvPr id="17" name="Espace réservé du pied de page 16"/>
          <p:cNvSpPr>
            <a:spLocks noGrp="1"/>
          </p:cNvSpPr>
          <p:nvPr>
            <p:ph type="ftr" sz="quarter" idx="11"/>
          </p:nvPr>
        </p:nvSpPr>
        <p:spPr/>
        <p:txBody>
          <a:bodyPr/>
          <a:lstStyle/>
          <a:p>
            <a:endParaRPr lang="fr-BE"/>
          </a:p>
        </p:txBody>
      </p:sp>
      <p:sp>
        <p:nvSpPr>
          <p:cNvPr id="29" name="Espace réservé du numéro de diapositive 28"/>
          <p:cNvSpPr>
            <a:spLocks noGrp="1"/>
          </p:cNvSpPr>
          <p:nvPr>
            <p:ph type="sldNum" sz="quarter" idx="12"/>
          </p:nvPr>
        </p:nvSpPr>
        <p:spPr/>
        <p:txBody>
          <a:bodyPr/>
          <a:lstStyle/>
          <a:p>
            <a:fld id="{CF4668DC-857F-487D-BFFA-8C0CA5037977}" type="slidenum">
              <a:rPr lang="fr-BE" smtClean="0"/>
              <a:pPr/>
              <a:t>‹#›</a:t>
            </a:fld>
            <a:endParaRPr lang="fr-BE"/>
          </a:p>
        </p:txBody>
      </p:sp>
      <p:sp>
        <p:nvSpPr>
          <p:cNvPr id="9" name="Sous-titre 8"/>
          <p:cNvSpPr>
            <a:spLocks noGrp="1"/>
          </p:cNvSpPr>
          <p:nvPr>
            <p:ph type="subTitle" idx="1"/>
          </p:nvPr>
        </p:nvSpPr>
        <p:spPr>
          <a:xfrm>
            <a:off x="4536520" y="20779924"/>
            <a:ext cx="21170424" cy="10931031"/>
          </a:xfrm>
        </p:spPr>
        <p:txBody>
          <a:bodyPr/>
          <a:lstStyle>
            <a:lvl1pPr marL="0" indent="0" algn="ctr">
              <a:buNone/>
              <a:defRPr>
                <a:solidFill>
                  <a:schemeClr val="tx1"/>
                </a:solidFill>
              </a:defRPr>
            </a:lvl1pPr>
            <a:lvl2pPr marL="2086158" indent="0" algn="ctr">
              <a:buNone/>
            </a:lvl2pPr>
            <a:lvl3pPr marL="4172316" indent="0" algn="ctr">
              <a:buNone/>
            </a:lvl3pPr>
            <a:lvl4pPr marL="6258474" indent="0" algn="ctr">
              <a:buNone/>
            </a:lvl4pPr>
            <a:lvl5pPr marL="8344632" indent="0" algn="ctr">
              <a:buNone/>
            </a:lvl5pPr>
            <a:lvl6pPr marL="10430789" indent="0" algn="ctr">
              <a:buNone/>
            </a:lvl6pPr>
            <a:lvl7pPr marL="12516947" indent="0" algn="ctr">
              <a:buNone/>
            </a:lvl7pPr>
            <a:lvl8pPr marL="14603105" indent="0" algn="ctr">
              <a:buNone/>
            </a:lvl8pPr>
            <a:lvl9pPr marL="16689263" indent="0" algn="ctr">
              <a:buNone/>
            </a:lvl9pPr>
          </a:lstStyle>
          <a:p>
            <a:r>
              <a:rPr kumimoji="0" lang="fr-FR" smtClean="0"/>
              <a:t>Cliquez pour modifier le style des sous-titres du masque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28/02/2015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26511" y="1712934"/>
            <a:ext cx="6804779" cy="36496177"/>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512173" y="1712934"/>
            <a:ext cx="19910280" cy="36496177"/>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28/02/2015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28/02/2015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292606" y="3802098"/>
            <a:ext cx="23438684" cy="11406293"/>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219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292606" y="15641158"/>
            <a:ext cx="23438684" cy="9416128"/>
          </a:xfrm>
        </p:spPr>
        <p:txBody>
          <a:bodyPr anchor="t"/>
          <a:lstStyle>
            <a:lvl1pPr marL="333785" indent="0" algn="l">
              <a:buNone/>
              <a:defRPr sz="9100">
                <a:solidFill>
                  <a:schemeClr val="tx1"/>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28/02/2015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a:xfrm>
            <a:off x="26211001" y="40021048"/>
            <a:ext cx="2520289" cy="2277297"/>
          </a:xfrm>
        </p:spPr>
        <p:txBody>
          <a:bodyPr/>
          <a:lstStyle/>
          <a:p>
            <a:fld id="{CF4668DC-857F-487D-BFFA-8C0CA5037977}" type="slidenum">
              <a:rPr lang="fr-BE" smtClean="0"/>
              <a:pPr/>
              <a:t>‹#›</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512173" y="9980514"/>
            <a:ext cx="13357529" cy="28228597"/>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5373761" y="9980514"/>
            <a:ext cx="13357529" cy="28228597"/>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28/02/2015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12173" y="1703025"/>
            <a:ext cx="27219117" cy="7128933"/>
          </a:xfrm>
        </p:spPr>
        <p:txBody>
          <a:bodyPr anchor="ctr"/>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512175" y="9574557"/>
            <a:ext cx="13362782" cy="4683312"/>
          </a:xfrm>
        </p:spPr>
        <p:txBody>
          <a:bodyPr anchor="ctr"/>
          <a:lstStyle>
            <a:lvl1pPr marL="0" indent="0">
              <a:buNone/>
              <a:defRPr sz="11000" b="0" cap="all" baseline="0">
                <a:solidFill>
                  <a:schemeClr val="tx1"/>
                </a:solidFill>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5363262" y="9574557"/>
            <a:ext cx="13368030" cy="4683312"/>
          </a:xfrm>
        </p:spPr>
        <p:txBody>
          <a:bodyPr anchor="ctr"/>
          <a:lstStyle>
            <a:lvl1pPr marL="0" indent="0">
              <a:buNone/>
              <a:defRPr sz="11000" b="0" cap="all" baseline="0">
                <a:solidFill>
                  <a:schemeClr val="tx1"/>
                </a:solidFill>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1512175" y="14733136"/>
            <a:ext cx="13362782" cy="23475975"/>
          </a:xfrm>
        </p:spPr>
        <p:txBody>
          <a:bodyPr/>
          <a:lstStyle>
            <a:lvl1pPr>
              <a:defRPr sz="11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15363262" y="14733136"/>
            <a:ext cx="13368030" cy="23475975"/>
          </a:xfrm>
        </p:spPr>
        <p:txBody>
          <a:bodyPr/>
          <a:lstStyle>
            <a:lvl1pPr>
              <a:defRPr sz="11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AA309A6D-C09C-4548-B29A-6CF363A7E532}" type="datetimeFigureOut">
              <a:rPr lang="fr-FR" smtClean="0"/>
              <a:pPr/>
              <a:t>28/02/2015</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AA309A6D-C09C-4548-B29A-6CF363A7E532}" type="datetimeFigureOut">
              <a:rPr lang="fr-FR" smtClean="0"/>
              <a:pPr/>
              <a:t>28/02/2015</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28/02/2015</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2175" y="1703024"/>
            <a:ext cx="9949892" cy="7247749"/>
          </a:xfrm>
        </p:spPr>
        <p:txBody>
          <a:bodyPr vert="horz" anchor="b">
            <a:normAutofit/>
            <a:sp3d prstMaterial="softEdge"/>
          </a:bodyPr>
          <a:lstStyle>
            <a:lvl1pPr algn="l">
              <a:buNone/>
              <a:defRPr sz="10000" b="0">
                <a:ln w="6350">
                  <a:noFill/>
                </a:ln>
                <a:solidFill>
                  <a:schemeClr val="accent1">
                    <a:tint val="73000"/>
                    <a:satMod val="180000"/>
                  </a:schemeClr>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512175" y="9505251"/>
            <a:ext cx="9949892" cy="28703860"/>
          </a:xfrm>
        </p:spPr>
        <p:txBody>
          <a:bodyPr/>
          <a:lstStyle>
            <a:lvl1pPr marL="0" indent="0">
              <a:buNone/>
              <a:defRPr sz="6400"/>
            </a:lvl1pPr>
            <a:lvl2pPr>
              <a:buNone/>
              <a:defRPr sz="5500"/>
            </a:lvl2pPr>
            <a:lvl3pPr>
              <a:buNone/>
              <a:defRPr sz="46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11824354" y="1703027"/>
            <a:ext cx="16906938" cy="36506084"/>
          </a:xfrm>
        </p:spPr>
        <p:txBody>
          <a:bodyPr/>
          <a:lstStyle>
            <a:lvl1pPr>
              <a:defRPr sz="11900"/>
            </a:lvl1pPr>
            <a:lvl2pPr>
              <a:defRPr sz="11000"/>
            </a:lvl2pPr>
            <a:lvl3pPr>
              <a:defRPr sz="10000"/>
            </a:lvl3pPr>
            <a:lvl4pPr>
              <a:defRPr sz="91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28/02/2015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48693" y="3802098"/>
            <a:ext cx="18146078" cy="3257530"/>
          </a:xfrm>
        </p:spPr>
        <p:txBody>
          <a:bodyPr lIns="208616" rIns="208616" bIns="0" anchor="b">
            <a:sp3d prstMaterial="softEdge"/>
          </a:bodyPr>
          <a:lstStyle>
            <a:lvl1pPr algn="ctr">
              <a:buNone/>
              <a:defRPr sz="9100" b="1"/>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6048693" y="11426094"/>
            <a:ext cx="18146078" cy="24713636"/>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marL="0" indent="0" algn="l" rtl="0" eaLnBrk="1" latinLnBrk="0" hangingPunct="1">
              <a:buNone/>
              <a:defRPr sz="14600"/>
            </a:lvl1pPr>
          </a:lstStyle>
          <a:p>
            <a:pPr marL="0" algn="l" rtl="0" eaLnBrk="1" latinLnBrk="0" hangingPunct="1"/>
            <a:r>
              <a:rPr kumimoji="0" lang="fr-FR" dirty="0" smtClean="0">
                <a:solidFill>
                  <a:schemeClr val="lt1"/>
                </a:solidFill>
                <a:latin typeface="+mn-lt"/>
                <a:ea typeface="+mn-ea"/>
                <a:cs typeface="+mn-cs"/>
              </a:rPr>
              <a:t>Cliquez sur l'icône pour ajouter une image</a:t>
            </a:r>
            <a:endParaRPr kumimoji="0" lang="en-US" dirty="0">
              <a:solidFill>
                <a:schemeClr val="lt1"/>
              </a:solidFill>
              <a:latin typeface="+mn-lt"/>
              <a:ea typeface="+mn-ea"/>
              <a:cs typeface="+mn-cs"/>
            </a:endParaRPr>
          </a:p>
        </p:txBody>
      </p:sp>
      <p:sp>
        <p:nvSpPr>
          <p:cNvPr id="4" name="Espace réservé du texte 3"/>
          <p:cNvSpPr>
            <a:spLocks noGrp="1"/>
          </p:cNvSpPr>
          <p:nvPr>
            <p:ph type="body" sz="half" idx="2"/>
          </p:nvPr>
        </p:nvSpPr>
        <p:spPr>
          <a:xfrm>
            <a:off x="6048693" y="7277294"/>
            <a:ext cx="18146078" cy="3307825"/>
          </a:xfrm>
        </p:spPr>
        <p:txBody>
          <a:bodyPr lIns="208616" tIns="208616" rIns="208616" anchor="t"/>
          <a:lstStyle>
            <a:lvl1pPr marL="0" indent="0" algn="ctr">
              <a:buNone/>
              <a:defRPr sz="6400"/>
            </a:lvl1pPr>
            <a:lvl2pPr>
              <a:defRPr sz="5500"/>
            </a:lvl2pPr>
            <a:lvl3pPr>
              <a:defRPr sz="4600"/>
            </a:lvl3pPr>
            <a:lvl4pPr>
              <a:defRPr sz="4100"/>
            </a:lvl4pPr>
            <a:lvl5pPr>
              <a:defRPr sz="41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28/02/2015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2" name="Espace réservé du titre 21"/>
          <p:cNvSpPr>
            <a:spLocks noGrp="1"/>
          </p:cNvSpPr>
          <p:nvPr>
            <p:ph type="title"/>
          </p:nvPr>
        </p:nvSpPr>
        <p:spPr>
          <a:xfrm>
            <a:off x="1512173" y="1712928"/>
            <a:ext cx="27219117" cy="7128933"/>
          </a:xfrm>
          <a:prstGeom prst="rect">
            <a:avLst/>
          </a:prstGeom>
        </p:spPr>
        <p:txBody>
          <a:bodyPr vert="horz" lIns="417232" tIns="208616" rIns="417232" bIns="208616" anchor="ctr">
            <a:normAutofit/>
            <a:scene3d>
              <a:camera prst="orthographicFront"/>
              <a:lightRig rig="soft" dir="t">
                <a:rot lat="0" lon="0" rev="16800000"/>
              </a:lightRig>
            </a:scene3d>
            <a:sp3d prstMaterial="softEdge">
              <a:bevelT w="38100" h="38100"/>
            </a:sp3d>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1512173" y="9980507"/>
            <a:ext cx="27219117" cy="29371205"/>
          </a:xfrm>
          <a:prstGeom prst="rect">
            <a:avLst/>
          </a:prstGeom>
        </p:spPr>
        <p:txBody>
          <a:bodyPr vert="horz" lIns="417232" tIns="208616" rIns="417232" bIns="208616">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1512173" y="40021048"/>
            <a:ext cx="7056808" cy="2277297"/>
          </a:xfrm>
          <a:prstGeom prst="rect">
            <a:avLst/>
          </a:prstGeom>
        </p:spPr>
        <p:txBody>
          <a:bodyPr vert="horz" lIns="417232" tIns="208616" rIns="417232" bIns="208616" anchor="b"/>
          <a:lstStyle>
            <a:lvl1pPr algn="l" eaLnBrk="1" latinLnBrk="0" hangingPunct="1">
              <a:defRPr kumimoji="0" sz="5500">
                <a:solidFill>
                  <a:schemeClr val="tx1">
                    <a:shade val="50000"/>
                  </a:schemeClr>
                </a:solidFill>
              </a:defRPr>
            </a:lvl1pPr>
          </a:lstStyle>
          <a:p>
            <a:fld id="{AA309A6D-C09C-4548-B29A-6CF363A7E532}" type="datetimeFigureOut">
              <a:rPr lang="fr-FR" smtClean="0"/>
              <a:pPr/>
              <a:t>28/02/2015</a:t>
            </a:fld>
            <a:endParaRPr lang="fr-BE"/>
          </a:p>
        </p:txBody>
      </p:sp>
      <p:sp>
        <p:nvSpPr>
          <p:cNvPr id="3" name="Espace réservé du pied de page 2"/>
          <p:cNvSpPr>
            <a:spLocks noGrp="1"/>
          </p:cNvSpPr>
          <p:nvPr>
            <p:ph type="ftr" sz="quarter" idx="3"/>
          </p:nvPr>
        </p:nvSpPr>
        <p:spPr>
          <a:xfrm>
            <a:off x="10333183" y="40021048"/>
            <a:ext cx="9577097" cy="2277297"/>
          </a:xfrm>
          <a:prstGeom prst="rect">
            <a:avLst/>
          </a:prstGeom>
        </p:spPr>
        <p:txBody>
          <a:bodyPr vert="horz" lIns="417232" tIns="208616" rIns="417232" bIns="208616" anchor="b"/>
          <a:lstStyle>
            <a:lvl1pPr algn="ctr" eaLnBrk="1" latinLnBrk="0" hangingPunct="1">
              <a:defRPr kumimoji="0" sz="5500">
                <a:solidFill>
                  <a:schemeClr val="tx1">
                    <a:shade val="50000"/>
                  </a:schemeClr>
                </a:solidFill>
              </a:defRPr>
            </a:lvl1pPr>
          </a:lstStyle>
          <a:p>
            <a:endParaRPr lang="fr-BE"/>
          </a:p>
        </p:txBody>
      </p:sp>
      <p:sp>
        <p:nvSpPr>
          <p:cNvPr id="23" name="Espace réservé du numéro de diapositive 22"/>
          <p:cNvSpPr>
            <a:spLocks noGrp="1"/>
          </p:cNvSpPr>
          <p:nvPr>
            <p:ph type="sldNum" sz="quarter" idx="4"/>
          </p:nvPr>
        </p:nvSpPr>
        <p:spPr>
          <a:xfrm>
            <a:off x="26211001" y="40021048"/>
            <a:ext cx="2520289" cy="2277297"/>
          </a:xfrm>
          <a:prstGeom prst="rect">
            <a:avLst/>
          </a:prstGeom>
        </p:spPr>
        <p:txBody>
          <a:bodyPr vert="horz" lIns="0" tIns="208616" rIns="0" bIns="208616" anchor="b"/>
          <a:lstStyle>
            <a:lvl1pPr algn="r" eaLnBrk="1" latinLnBrk="0" hangingPunct="1">
              <a:defRPr kumimoji="0" sz="5500">
                <a:solidFill>
                  <a:schemeClr val="tx1">
                    <a:shade val="50000"/>
                  </a:schemeClr>
                </a:solidFill>
              </a:defRPr>
            </a:lvl1pPr>
          </a:lstStyle>
          <a:p>
            <a:fld id="{CF4668DC-857F-487D-BFFA-8C0CA5037977}" type="slidenum">
              <a:rPr lang="fr-BE" smtClean="0"/>
              <a:pPr/>
              <a:t>‹#›</a:t>
            </a:fld>
            <a:endParaRPr lang="fr-BE"/>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187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2503389" indent="-1877542" algn="l" rtl="0" eaLnBrk="1" latinLnBrk="0" hangingPunct="1">
        <a:spcBef>
          <a:spcPct val="20000"/>
        </a:spcBef>
        <a:buClr>
          <a:schemeClr val="tx1">
            <a:shade val="95000"/>
          </a:schemeClr>
        </a:buClr>
        <a:buSzPct val="65000"/>
        <a:buFont typeface="Wingdings 2"/>
        <a:buChar char=""/>
        <a:defRPr kumimoji="0" sz="12800" kern="1200">
          <a:solidFill>
            <a:schemeClr val="tx1"/>
          </a:solidFill>
          <a:latin typeface="+mn-lt"/>
          <a:ea typeface="+mn-ea"/>
          <a:cs typeface="+mn-cs"/>
        </a:defRPr>
      </a:lvl1pPr>
      <a:lvl2pPr marL="3963700" indent="-1293418" algn="l" rtl="0" eaLnBrk="1" latinLnBrk="0" hangingPunct="1">
        <a:spcBef>
          <a:spcPct val="20000"/>
        </a:spcBef>
        <a:buClr>
          <a:schemeClr val="tx1"/>
        </a:buClr>
        <a:buSzPct val="80000"/>
        <a:buFont typeface="Wingdings 2"/>
        <a:buChar char=""/>
        <a:defRPr kumimoji="0" sz="11000" kern="1200">
          <a:solidFill>
            <a:schemeClr val="tx1"/>
          </a:solidFill>
          <a:latin typeface="+mn-lt"/>
          <a:ea typeface="+mn-ea"/>
          <a:cs typeface="+mn-cs"/>
        </a:defRPr>
      </a:lvl2pPr>
      <a:lvl3pPr marL="5173672" indent="-1043079" algn="l" rtl="0" eaLnBrk="1" latinLnBrk="0" hangingPunct="1">
        <a:spcBef>
          <a:spcPct val="20000"/>
        </a:spcBef>
        <a:buClr>
          <a:schemeClr val="tx1"/>
        </a:buClr>
        <a:buSzPct val="95000"/>
        <a:buFont typeface="Wingdings"/>
        <a:buChar char=""/>
        <a:defRPr kumimoji="0" sz="10000" kern="1200">
          <a:solidFill>
            <a:schemeClr val="tx1"/>
          </a:solidFill>
          <a:latin typeface="+mn-lt"/>
          <a:ea typeface="+mn-ea"/>
          <a:cs typeface="+mn-cs"/>
        </a:defRPr>
      </a:lvl3pPr>
      <a:lvl4pPr marL="6175027" indent="-834463" algn="l" rtl="0" eaLnBrk="1" latinLnBrk="0" hangingPunct="1">
        <a:spcBef>
          <a:spcPct val="20000"/>
        </a:spcBef>
        <a:buClr>
          <a:schemeClr val="tx1"/>
        </a:buClr>
        <a:buSzPct val="100000"/>
        <a:buFont typeface="Wingdings 3"/>
        <a:buChar char=""/>
        <a:defRPr kumimoji="0" sz="9100" kern="1200">
          <a:solidFill>
            <a:schemeClr val="tx1"/>
          </a:solidFill>
          <a:latin typeface="+mn-lt"/>
          <a:ea typeface="+mn-ea"/>
          <a:cs typeface="+mn-cs"/>
        </a:defRPr>
      </a:lvl4pPr>
      <a:lvl5pPr marL="7051214" indent="-834463" algn="l" rtl="0" eaLnBrk="1" latinLnBrk="0" hangingPunct="1">
        <a:spcBef>
          <a:spcPct val="20000"/>
        </a:spcBef>
        <a:buClr>
          <a:schemeClr val="tx1"/>
        </a:buClr>
        <a:buFont typeface="Wingdings 2"/>
        <a:buChar char=""/>
        <a:defRPr kumimoji="0" sz="9100" kern="1200">
          <a:solidFill>
            <a:schemeClr val="tx1"/>
          </a:solidFill>
          <a:latin typeface="+mn-lt"/>
          <a:ea typeface="+mn-ea"/>
          <a:cs typeface="+mn-cs"/>
        </a:defRPr>
      </a:lvl5pPr>
      <a:lvl6pPr marL="8052569" indent="-834463" algn="l" rtl="0" eaLnBrk="1" latinLnBrk="0" hangingPunct="1">
        <a:spcBef>
          <a:spcPct val="20000"/>
        </a:spcBef>
        <a:buClr>
          <a:schemeClr val="tx1"/>
        </a:buClr>
        <a:buFont typeface="Wingdings 3"/>
        <a:buChar char=""/>
        <a:defRPr kumimoji="0" sz="8200" kern="1200">
          <a:solidFill>
            <a:schemeClr val="tx1"/>
          </a:solidFill>
          <a:latin typeface="+mn-lt"/>
          <a:ea typeface="+mn-ea"/>
          <a:cs typeface="+mn-cs"/>
        </a:defRPr>
      </a:lvl6pPr>
      <a:lvl7pPr marL="8970479" indent="-834463" algn="l" rtl="0" eaLnBrk="1" latinLnBrk="0" hangingPunct="1">
        <a:spcBef>
          <a:spcPct val="20000"/>
        </a:spcBef>
        <a:buClr>
          <a:schemeClr val="tx1"/>
        </a:buClr>
        <a:buFont typeface="Wingdings 2"/>
        <a:buChar char=""/>
        <a:defRPr kumimoji="0" sz="7300" kern="1200">
          <a:solidFill>
            <a:schemeClr val="tx1"/>
          </a:solidFill>
          <a:latin typeface="+mn-lt"/>
          <a:ea typeface="+mn-ea"/>
          <a:cs typeface="+mn-cs"/>
        </a:defRPr>
      </a:lvl7pPr>
      <a:lvl8pPr marL="9888388" indent="-834463" algn="l" rtl="0" eaLnBrk="1" latinLnBrk="0" hangingPunct="1">
        <a:spcBef>
          <a:spcPct val="20000"/>
        </a:spcBef>
        <a:buClr>
          <a:schemeClr val="tx1"/>
        </a:buClr>
        <a:buFont typeface="Wingdings 2"/>
        <a:buChar char=""/>
        <a:defRPr kumimoji="0" sz="6400" kern="1200">
          <a:solidFill>
            <a:schemeClr val="tx1"/>
          </a:solidFill>
          <a:latin typeface="+mn-lt"/>
          <a:ea typeface="+mn-ea"/>
          <a:cs typeface="+mn-cs"/>
        </a:defRPr>
      </a:lvl8pPr>
      <a:lvl9pPr marL="10806298" indent="-834463" algn="l" rtl="0" eaLnBrk="1" latinLnBrk="0" hangingPunct="1">
        <a:spcBef>
          <a:spcPct val="20000"/>
        </a:spcBef>
        <a:buClr>
          <a:schemeClr val="tx1"/>
        </a:buClr>
        <a:buFont typeface="Wingdings 2"/>
        <a:buChar char=""/>
        <a:defRPr kumimoji="0" sz="6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86158" algn="l" rtl="0" eaLnBrk="1" latinLnBrk="0" hangingPunct="1">
        <a:defRPr kumimoji="0" kern="1200">
          <a:solidFill>
            <a:schemeClr val="tx1"/>
          </a:solidFill>
          <a:latin typeface="+mn-lt"/>
          <a:ea typeface="+mn-ea"/>
          <a:cs typeface="+mn-cs"/>
        </a:defRPr>
      </a:lvl2pPr>
      <a:lvl3pPr marL="4172316" algn="l" rtl="0" eaLnBrk="1" latinLnBrk="0" hangingPunct="1">
        <a:defRPr kumimoji="0" kern="1200">
          <a:solidFill>
            <a:schemeClr val="tx1"/>
          </a:solidFill>
          <a:latin typeface="+mn-lt"/>
          <a:ea typeface="+mn-ea"/>
          <a:cs typeface="+mn-cs"/>
        </a:defRPr>
      </a:lvl3pPr>
      <a:lvl4pPr marL="6258474" algn="l" rtl="0" eaLnBrk="1" latinLnBrk="0" hangingPunct="1">
        <a:defRPr kumimoji="0" kern="1200">
          <a:solidFill>
            <a:schemeClr val="tx1"/>
          </a:solidFill>
          <a:latin typeface="+mn-lt"/>
          <a:ea typeface="+mn-ea"/>
          <a:cs typeface="+mn-cs"/>
        </a:defRPr>
      </a:lvl4pPr>
      <a:lvl5pPr marL="8344632" algn="l" rtl="0" eaLnBrk="1" latinLnBrk="0" hangingPunct="1">
        <a:defRPr kumimoji="0" kern="1200">
          <a:solidFill>
            <a:schemeClr val="tx1"/>
          </a:solidFill>
          <a:latin typeface="+mn-lt"/>
          <a:ea typeface="+mn-ea"/>
          <a:cs typeface="+mn-cs"/>
        </a:defRPr>
      </a:lvl5pPr>
      <a:lvl6pPr marL="10430789" algn="l" rtl="0" eaLnBrk="1" latinLnBrk="0" hangingPunct="1">
        <a:defRPr kumimoji="0" kern="1200">
          <a:solidFill>
            <a:schemeClr val="tx1"/>
          </a:solidFill>
          <a:latin typeface="+mn-lt"/>
          <a:ea typeface="+mn-ea"/>
          <a:cs typeface="+mn-cs"/>
        </a:defRPr>
      </a:lvl6pPr>
      <a:lvl7pPr marL="12516947" algn="l" rtl="0" eaLnBrk="1" latinLnBrk="0" hangingPunct="1">
        <a:defRPr kumimoji="0" kern="1200">
          <a:solidFill>
            <a:schemeClr val="tx1"/>
          </a:solidFill>
          <a:latin typeface="+mn-lt"/>
          <a:ea typeface="+mn-ea"/>
          <a:cs typeface="+mn-cs"/>
        </a:defRPr>
      </a:lvl7pPr>
      <a:lvl8pPr marL="14603105" algn="l" rtl="0" eaLnBrk="1" latinLnBrk="0" hangingPunct="1">
        <a:defRPr kumimoji="0" kern="1200">
          <a:solidFill>
            <a:schemeClr val="tx1"/>
          </a:solidFill>
          <a:latin typeface="+mn-lt"/>
          <a:ea typeface="+mn-ea"/>
          <a:cs typeface="+mn-cs"/>
        </a:defRPr>
      </a:lvl8pPr>
      <a:lvl9pPr marL="16689263"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14"/>
          <p:cNvPicPr/>
          <p:nvPr/>
        </p:nvPicPr>
        <p:blipFill>
          <a:blip r:embed="rId2"/>
          <a:srcRect t="26418" r="84167"/>
          <a:stretch>
            <a:fillRect/>
          </a:stretch>
        </p:blipFill>
        <p:spPr bwMode="auto">
          <a:xfrm>
            <a:off x="12835715" y="0"/>
            <a:ext cx="4429156" cy="4455994"/>
          </a:xfrm>
          <a:prstGeom prst="rect">
            <a:avLst/>
          </a:prstGeom>
          <a:noFill/>
          <a:ln w="9525">
            <a:noFill/>
            <a:miter lim="800000"/>
            <a:headEnd/>
            <a:tailEnd/>
          </a:ln>
        </p:spPr>
      </p:pic>
      <p:sp>
        <p:nvSpPr>
          <p:cNvPr id="13313" name="Rectangle 1"/>
          <p:cNvSpPr>
            <a:spLocks noChangeArrowheads="1"/>
          </p:cNvSpPr>
          <p:nvPr/>
        </p:nvSpPr>
        <p:spPr bwMode="auto">
          <a:xfrm>
            <a:off x="17979251" y="669780"/>
            <a:ext cx="11215766" cy="2267966"/>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417232" tIns="208616" rIns="417232" bIns="208616" numCol="1" anchor="ctr" anchorCtr="0" compatLnSpc="1">
            <a:prstTxWarp prst="textNoShape">
              <a:avLst/>
            </a:prstTxWarp>
            <a:spAutoFit/>
          </a:bodyPr>
          <a:lstStyle/>
          <a:p>
            <a:pPr algn="ctr" rtl="1"/>
            <a:r>
              <a:rPr lang="ar-DZ" sz="6000" b="1" dirty="0" smtClean="0">
                <a:solidFill>
                  <a:sysClr val="windowText" lastClr="000000"/>
                </a:solidFill>
              </a:rPr>
              <a:t>تمثل المجتمع الجزائري لعمل المرأة ليلا</a:t>
            </a:r>
            <a:endParaRPr lang="fr-FR" sz="6000" dirty="0" smtClean="0">
              <a:solidFill>
                <a:sysClr val="windowText" lastClr="000000"/>
              </a:solidFill>
            </a:endParaRPr>
          </a:p>
          <a:p>
            <a:pPr algn="ctr" rtl="1"/>
            <a:r>
              <a:rPr lang="ar-DZ" sz="6000" b="1" dirty="0" smtClean="0">
                <a:solidFill>
                  <a:sysClr val="windowText" lastClr="000000"/>
                </a:solidFill>
              </a:rPr>
              <a:t> (دراسة ميدانية بمدينة ورقلة )</a:t>
            </a:r>
            <a:endParaRPr lang="fr-FR" sz="6000" dirty="0">
              <a:solidFill>
                <a:sysClr val="windowText" lastClr="000000"/>
              </a:solidFill>
            </a:endParaRPr>
          </a:p>
        </p:txBody>
      </p:sp>
      <p:pic>
        <p:nvPicPr>
          <p:cNvPr id="13314" name="Picture 2" descr="C:\Users\dz\Desktop\postére\صورة للطب 7.jpg"/>
          <p:cNvPicPr>
            <a:picLocks noChangeAspect="1" noChangeArrowheads="1"/>
          </p:cNvPicPr>
          <p:nvPr/>
        </p:nvPicPr>
        <p:blipFill>
          <a:blip r:embed="rId3"/>
          <a:srcRect/>
          <a:stretch>
            <a:fillRect/>
          </a:stretch>
        </p:blipFill>
        <p:spPr bwMode="auto">
          <a:xfrm>
            <a:off x="9766083" y="8019957"/>
            <a:ext cx="11395290" cy="467839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0" name="Rectangle 9"/>
          <p:cNvSpPr/>
          <p:nvPr/>
        </p:nvSpPr>
        <p:spPr>
          <a:xfrm>
            <a:off x="834131" y="669780"/>
            <a:ext cx="11501518" cy="25197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lIns="417232" tIns="208616" rIns="417232" bIns="208616">
            <a:spAutoFit/>
          </a:bodyPr>
          <a:lstStyle/>
          <a:p>
            <a:pPr algn="ctr" rtl="1">
              <a:lnSpc>
                <a:spcPct val="150000"/>
              </a:lnSpc>
            </a:pPr>
            <a:r>
              <a:rPr lang="fr-FR" sz="4800" b="1" dirty="0" err="1" smtClean="0">
                <a:solidFill>
                  <a:sysClr val="windowText" lastClr="000000"/>
                </a:solidFill>
              </a:rPr>
              <a:t>Algerain</a:t>
            </a:r>
            <a:r>
              <a:rPr lang="fr-FR" sz="4800" b="1" dirty="0" smtClean="0">
                <a:solidFill>
                  <a:sysClr val="windowText" lastClr="000000"/>
                </a:solidFill>
              </a:rPr>
              <a:t> society </a:t>
            </a:r>
            <a:r>
              <a:rPr lang="fr-FR" sz="4800" b="1" dirty="0" err="1" smtClean="0">
                <a:solidFill>
                  <a:sysClr val="windowText" lastClr="000000"/>
                </a:solidFill>
              </a:rPr>
              <a:t>view</a:t>
            </a:r>
            <a:r>
              <a:rPr lang="fr-FR" sz="4800" b="1" dirty="0" smtClean="0">
                <a:solidFill>
                  <a:sysClr val="windowText" lastClr="000000"/>
                </a:solidFill>
              </a:rPr>
              <a:t> to </a:t>
            </a:r>
            <a:r>
              <a:rPr lang="fr-FR" sz="4800" b="1" dirty="0" err="1" smtClean="0">
                <a:solidFill>
                  <a:sysClr val="windowText" lastClr="000000"/>
                </a:solidFill>
              </a:rPr>
              <a:t>women's</a:t>
            </a:r>
            <a:endParaRPr lang="fr-FR" sz="4800" dirty="0" smtClean="0">
              <a:solidFill>
                <a:sysClr val="windowText" lastClr="000000"/>
              </a:solidFill>
            </a:endParaRPr>
          </a:p>
          <a:p>
            <a:pPr algn="ctr">
              <a:lnSpc>
                <a:spcPct val="150000"/>
              </a:lnSpc>
            </a:pPr>
            <a:r>
              <a:rPr lang="fr-FR" sz="4800" b="1" dirty="0" smtClean="0">
                <a:solidFill>
                  <a:sysClr val="windowText" lastClr="000000"/>
                </a:solidFill>
              </a:rPr>
              <a:t>(</a:t>
            </a:r>
            <a:r>
              <a:rPr lang="fr-FR" sz="4800" b="1" dirty="0" err="1" smtClean="0">
                <a:solidFill>
                  <a:sysClr val="windowText" lastClr="000000"/>
                </a:solidFill>
              </a:rPr>
              <a:t>afield</a:t>
            </a:r>
            <a:r>
              <a:rPr lang="fr-FR" sz="4800" b="1" dirty="0" smtClean="0">
                <a:solidFill>
                  <a:sysClr val="windowText" lastClr="000000"/>
                </a:solidFill>
              </a:rPr>
              <a:t> </a:t>
            </a:r>
            <a:r>
              <a:rPr lang="fr-FR" sz="4800" b="1" dirty="0" err="1" smtClean="0">
                <a:solidFill>
                  <a:sysClr val="windowText" lastClr="000000"/>
                </a:solidFill>
              </a:rPr>
              <a:t>study</a:t>
            </a:r>
            <a:r>
              <a:rPr lang="fr-FR" sz="4800" b="1" dirty="0" smtClean="0">
                <a:solidFill>
                  <a:sysClr val="windowText" lastClr="000000"/>
                </a:solidFill>
              </a:rPr>
              <a:t> in </a:t>
            </a:r>
            <a:r>
              <a:rPr lang="fr-FR" sz="4800" b="1" dirty="0" err="1" smtClean="0">
                <a:solidFill>
                  <a:sysClr val="windowText" lastClr="000000"/>
                </a:solidFill>
              </a:rPr>
              <a:t>Ouagla</a:t>
            </a:r>
            <a:r>
              <a:rPr lang="fr-FR" sz="4800" b="1" dirty="0" smtClean="0">
                <a:solidFill>
                  <a:sysClr val="windowText" lastClr="000000"/>
                </a:solidFill>
              </a:rPr>
              <a:t>)</a:t>
            </a:r>
            <a:endParaRPr lang="fr-FR" sz="5400" dirty="0" smtClean="0">
              <a:solidFill>
                <a:sysClr val="windowText" lastClr="000000"/>
              </a:solidFill>
              <a:latin typeface="Arial" pitchFamily="34" charset="0"/>
              <a:cs typeface="Arial" pitchFamily="34" charset="0"/>
            </a:endParaRPr>
          </a:p>
        </p:txBody>
      </p:sp>
      <p:sp>
        <p:nvSpPr>
          <p:cNvPr id="11" name="Rectangle 10"/>
          <p:cNvSpPr/>
          <p:nvPr/>
        </p:nvSpPr>
        <p:spPr>
          <a:xfrm>
            <a:off x="8968241" y="12443909"/>
            <a:ext cx="13297290" cy="1727653"/>
          </a:xfrm>
          <a:prstGeom prst="rect">
            <a:avLst/>
          </a:prstGeom>
          <a:solidFill>
            <a:srgbClr val="92D050"/>
          </a:solidFill>
        </p:spPr>
        <p:style>
          <a:lnRef idx="2">
            <a:schemeClr val="accent3">
              <a:shade val="50000"/>
            </a:schemeClr>
          </a:lnRef>
          <a:fillRef idx="1">
            <a:schemeClr val="accent3"/>
          </a:fillRef>
          <a:effectRef idx="0">
            <a:schemeClr val="accent3"/>
          </a:effectRef>
          <a:fontRef idx="minor">
            <a:schemeClr val="lt1"/>
          </a:fontRef>
        </p:style>
        <p:txBody>
          <a:bodyPr wrap="square" lIns="417232" tIns="208616" rIns="417232" bIns="208616">
            <a:spAutoFit/>
          </a:bodyPr>
          <a:lstStyle/>
          <a:p>
            <a:pPr algn="ctr"/>
            <a:r>
              <a:rPr lang="ar-DZ" b="1" dirty="0" smtClean="0">
                <a:solidFill>
                  <a:sysClr val="windowText" lastClr="000000"/>
                </a:solidFill>
              </a:rPr>
              <a:t>الموسم الجامعي : 2014 / 2015</a:t>
            </a:r>
            <a:endParaRPr lang="fr-FR" dirty="0">
              <a:solidFill>
                <a:sysClr val="windowText" lastClr="000000"/>
              </a:solidFill>
            </a:endParaRPr>
          </a:p>
        </p:txBody>
      </p:sp>
      <p:sp>
        <p:nvSpPr>
          <p:cNvPr id="8" name="Rectangle 7"/>
          <p:cNvSpPr/>
          <p:nvPr/>
        </p:nvSpPr>
        <p:spPr>
          <a:xfrm>
            <a:off x="22682650" y="8437017"/>
            <a:ext cx="6930842" cy="312974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417232" tIns="208616" rIns="417232" bIns="208616">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DZ"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إعداد الطالبة </a:t>
            </a:r>
            <a:endParaRPr lang="fr-FR"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r>
              <a:rPr lang="ar-DZ"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DZ" sz="72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سمية </a:t>
            </a:r>
            <a:r>
              <a:rPr lang="ar-DZ" sz="7200" b="1" spc="228"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زكور</a:t>
            </a:r>
            <a:r>
              <a:rPr lang="ar-DZ" sz="72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محمد</a:t>
            </a:r>
            <a:endParaRPr lang="fr-FR" sz="8800" b="1" spc="22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Rectangle 8"/>
          <p:cNvSpPr/>
          <p:nvPr/>
        </p:nvSpPr>
        <p:spPr>
          <a:xfrm>
            <a:off x="834131" y="8470054"/>
            <a:ext cx="8506034" cy="3129740"/>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lIns="417232" tIns="208616" rIns="417232" bIns="208616">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DZ"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إشراف الأستاذة </a:t>
            </a:r>
            <a:r>
              <a:rPr lang="fr-FR"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DZ" sz="8800" b="1" spc="228"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ثلايجية</a:t>
            </a:r>
            <a:r>
              <a:rPr lang="ar-DZ"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نورة  </a:t>
            </a:r>
            <a:endParaRPr lang="fr-FR"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9" name="Rectangle 18"/>
          <p:cNvSpPr/>
          <p:nvPr/>
        </p:nvSpPr>
        <p:spPr>
          <a:xfrm>
            <a:off x="7477865" y="8209355"/>
            <a:ext cx="15121732" cy="4319133"/>
          </a:xfrm>
          <a:prstGeom prst="rect">
            <a:avLst/>
          </a:prstGeom>
        </p:spPr>
        <p:txBody>
          <a:bodyPr lIns="417232" tIns="208616" rIns="417232" bIns="208616">
            <a:spAutoFit/>
          </a:bodyPr>
          <a:lstStyle/>
          <a:p>
            <a:pPr algn="ctr"/>
            <a:r>
              <a:rPr lang="ar-DZ" b="1" dirty="0" smtClean="0">
                <a:solidFill>
                  <a:srgbClr val="00B050"/>
                </a:solidFill>
                <a:latin typeface="Simplified Arabic" pitchFamily="18" charset="-78"/>
                <a:cs typeface="Simplified Arabic" pitchFamily="18" charset="-78"/>
              </a:rPr>
              <a:t>جامعة قاصدي مرباح –ورقلة </a:t>
            </a:r>
          </a:p>
          <a:p>
            <a:pPr algn="ctr"/>
            <a:r>
              <a:rPr lang="ar-DZ" b="1" dirty="0" smtClean="0">
                <a:solidFill>
                  <a:srgbClr val="00B050"/>
                </a:solidFill>
                <a:latin typeface="Simplified Arabic" pitchFamily="18" charset="-78"/>
                <a:cs typeface="Simplified Arabic" pitchFamily="18" charset="-78"/>
              </a:rPr>
              <a:t>كلية العلوم </a:t>
            </a:r>
            <a:r>
              <a:rPr lang="ar-DZ" b="1" dirty="0" err="1" smtClean="0">
                <a:solidFill>
                  <a:srgbClr val="00B050"/>
                </a:solidFill>
                <a:latin typeface="Simplified Arabic" pitchFamily="18" charset="-78"/>
                <a:cs typeface="Simplified Arabic" pitchFamily="18" charset="-78"/>
              </a:rPr>
              <a:t>الانسانية</a:t>
            </a:r>
            <a:r>
              <a:rPr lang="ar-DZ" b="1" dirty="0" smtClean="0">
                <a:solidFill>
                  <a:srgbClr val="00B050"/>
                </a:solidFill>
                <a:latin typeface="Simplified Arabic" pitchFamily="18" charset="-78"/>
                <a:cs typeface="Simplified Arabic" pitchFamily="18" charset="-78"/>
              </a:rPr>
              <a:t> والاجتماعية </a:t>
            </a:r>
          </a:p>
          <a:p>
            <a:pPr algn="ctr" rtl="1"/>
            <a:r>
              <a:rPr lang="ar-DZ" b="1" dirty="0" smtClean="0">
                <a:solidFill>
                  <a:srgbClr val="00B050"/>
                </a:solidFill>
                <a:latin typeface="Simplified Arabic" pitchFamily="18" charset="-78"/>
                <a:cs typeface="Simplified Arabic" pitchFamily="18" charset="-78"/>
              </a:rPr>
              <a:t>قسم علم الاجتماع </a:t>
            </a:r>
            <a:r>
              <a:rPr lang="ar-DZ" b="1" dirty="0" err="1" smtClean="0">
                <a:solidFill>
                  <a:srgbClr val="00B050"/>
                </a:solidFill>
                <a:latin typeface="Simplified Arabic" pitchFamily="18" charset="-78"/>
                <a:cs typeface="Simplified Arabic" pitchFamily="18" charset="-78"/>
              </a:rPr>
              <a:t>والديمغرافيا</a:t>
            </a:r>
            <a:endParaRPr lang="fr-FR" b="1" dirty="0" smtClean="0">
              <a:solidFill>
                <a:srgbClr val="00B050"/>
              </a:solidFill>
              <a:latin typeface="Simplified Arabic" pitchFamily="18" charset="-78"/>
              <a:cs typeface="Simplified Arabic" pitchFamily="18" charset="-78"/>
            </a:endParaRPr>
          </a:p>
        </p:txBody>
      </p:sp>
      <p:pic>
        <p:nvPicPr>
          <p:cNvPr id="2" name="Picture 2" descr="C:\Users\dz\Desktop\بوستار صليحة\صورة0.jpg"/>
          <p:cNvPicPr>
            <a:picLocks noChangeAspect="1" noChangeArrowheads="1"/>
          </p:cNvPicPr>
          <p:nvPr/>
        </p:nvPicPr>
        <p:blipFill>
          <a:blip r:embed="rId4"/>
          <a:srcRect/>
          <a:stretch>
            <a:fillRect/>
          </a:stretch>
        </p:blipFill>
        <p:spPr bwMode="auto">
          <a:xfrm>
            <a:off x="20765333" y="3813052"/>
            <a:ext cx="8429684" cy="4905409"/>
          </a:xfrm>
          <a:prstGeom prst="rect">
            <a:avLst/>
          </a:prstGeom>
          <a:noFill/>
        </p:spPr>
      </p:pic>
      <p:pic>
        <p:nvPicPr>
          <p:cNvPr id="3" name="Picture 3" descr="C:\Users\dz\Desktop\بوستار صليحة\safe_image.jpg"/>
          <p:cNvPicPr>
            <a:picLocks noChangeAspect="1" noChangeArrowheads="1"/>
          </p:cNvPicPr>
          <p:nvPr/>
        </p:nvPicPr>
        <p:blipFill>
          <a:blip r:embed="rId5"/>
          <a:srcRect/>
          <a:stretch>
            <a:fillRect/>
          </a:stretch>
        </p:blipFill>
        <p:spPr bwMode="auto">
          <a:xfrm>
            <a:off x="8835187" y="4455994"/>
            <a:ext cx="7048518" cy="3929090"/>
          </a:xfrm>
          <a:prstGeom prst="rect">
            <a:avLst/>
          </a:prstGeom>
          <a:noFill/>
        </p:spPr>
      </p:pic>
      <p:pic>
        <p:nvPicPr>
          <p:cNvPr id="6" name="Picture 4" descr="C:\Users\dz\Desktop\بوستار صليحة\lvl220110722121557.jpg"/>
          <p:cNvPicPr>
            <a:picLocks noChangeAspect="1" noChangeArrowheads="1"/>
          </p:cNvPicPr>
          <p:nvPr/>
        </p:nvPicPr>
        <p:blipFill>
          <a:blip r:embed="rId6"/>
          <a:srcRect/>
          <a:stretch>
            <a:fillRect/>
          </a:stretch>
        </p:blipFill>
        <p:spPr bwMode="auto">
          <a:xfrm>
            <a:off x="1191321" y="3955928"/>
            <a:ext cx="7500990" cy="4500594"/>
          </a:xfrm>
          <a:prstGeom prst="rect">
            <a:avLst/>
          </a:prstGeom>
          <a:noFill/>
        </p:spPr>
      </p:pic>
      <p:pic>
        <p:nvPicPr>
          <p:cNvPr id="7" name="Picture 5" descr="C:\Users\dz\Desktop\بوستار صليحة\10441318_1424551864504959_8830361831980541966_n.jpg"/>
          <p:cNvPicPr>
            <a:picLocks noChangeAspect="1" noChangeArrowheads="1"/>
          </p:cNvPicPr>
          <p:nvPr/>
        </p:nvPicPr>
        <p:blipFill>
          <a:blip r:embed="rId7"/>
          <a:srcRect/>
          <a:stretch>
            <a:fillRect/>
          </a:stretch>
        </p:blipFill>
        <p:spPr bwMode="auto">
          <a:xfrm>
            <a:off x="15836111" y="4670308"/>
            <a:ext cx="4286265" cy="3571885"/>
          </a:xfrm>
          <a:prstGeom prst="rect">
            <a:avLst/>
          </a:prstGeom>
          <a:noFill/>
        </p:spPr>
      </p:pic>
      <p:sp>
        <p:nvSpPr>
          <p:cNvPr id="12" name="Rectangle 6"/>
          <p:cNvSpPr>
            <a:spLocks noChangeArrowheads="1"/>
          </p:cNvSpPr>
          <p:nvPr/>
        </p:nvSpPr>
        <p:spPr bwMode="auto">
          <a:xfrm>
            <a:off x="17121995" y="14528752"/>
            <a:ext cx="12478526" cy="6740307"/>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DZ" sz="4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مقدمة :</a:t>
            </a:r>
            <a:endParaRPr kumimoji="0" lang="fr-FR"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lang="ar-DZ" sz="4800" b="1" dirty="0" smtClean="0">
                <a:solidFill>
                  <a:schemeClr val="tx1"/>
                </a:solidFill>
                <a:latin typeface="Traditional Arabic" pitchFamily="18" charset="-78"/>
                <a:ea typeface="Calibri" pitchFamily="34" charset="0"/>
                <a:cs typeface="Traditional Arabic" pitchFamily="18" charset="-78"/>
              </a:rPr>
              <a:t>   شهدت أدوار المرأة تغيرات عديدة عبر العصور بفعل التطور </a:t>
            </a:r>
            <a:r>
              <a:rPr lang="ar-DZ" sz="4800" b="1" dirty="0" err="1" smtClean="0">
                <a:solidFill>
                  <a:schemeClr val="tx1"/>
                </a:solidFill>
                <a:latin typeface="Traditional Arabic" pitchFamily="18" charset="-78"/>
                <a:ea typeface="Calibri" pitchFamily="34" charset="0"/>
                <a:cs typeface="Traditional Arabic" pitchFamily="18" charset="-78"/>
              </a:rPr>
              <a:t>الديمغرافي</a:t>
            </a:r>
            <a:r>
              <a:rPr lang="ar-DZ" sz="4800" b="1" dirty="0" smtClean="0">
                <a:solidFill>
                  <a:schemeClr val="tx1"/>
                </a:solidFill>
                <a:latin typeface="Traditional Arabic" pitchFamily="18" charset="-78"/>
                <a:ea typeface="Calibri" pitchFamily="34" charset="0"/>
                <a:cs typeface="Traditional Arabic" pitchFamily="18" charset="-78"/>
              </a:rPr>
              <a:t> و تغير الحياة الاقتصادية وكذلك التغيير </a:t>
            </a:r>
            <a:r>
              <a:rPr lang="ar-DZ" sz="4800" b="1" dirty="0" err="1" smtClean="0">
                <a:solidFill>
                  <a:schemeClr val="tx1"/>
                </a:solidFill>
                <a:latin typeface="Traditional Arabic" pitchFamily="18" charset="-78"/>
                <a:ea typeface="Calibri" pitchFamily="34" charset="0"/>
                <a:cs typeface="Traditional Arabic" pitchFamily="18" charset="-78"/>
              </a:rPr>
              <a:t>الاديولوجي</a:t>
            </a:r>
            <a:r>
              <a:rPr lang="ar-DZ" sz="4800" b="1" dirty="0" smtClean="0">
                <a:solidFill>
                  <a:schemeClr val="tx1"/>
                </a:solidFill>
                <a:latin typeface="Traditional Arabic" pitchFamily="18" charset="-78"/>
                <a:ea typeface="Calibri" pitchFamily="34" charset="0"/>
                <a:cs typeface="Traditional Arabic" pitchFamily="18" charset="-78"/>
              </a:rPr>
              <a:t> في الأفكار المتعلقة بالمرأة ،  كل هذا للخروج للعمل مثلها مثل الرجل وفي جميع القطاعات العام والخاص وفي مختلف المجالات ، وعلى هذا الأساس تعود أهمية هذه الدراسة </a:t>
            </a:r>
            <a:r>
              <a:rPr lang="ar-DZ" sz="4800" b="1" dirty="0" err="1" smtClean="0">
                <a:solidFill>
                  <a:schemeClr val="tx1"/>
                </a:solidFill>
                <a:latin typeface="Traditional Arabic" pitchFamily="18" charset="-78"/>
                <a:ea typeface="Calibri" pitchFamily="34" charset="0"/>
                <a:cs typeface="Traditional Arabic" pitchFamily="18" charset="-78"/>
              </a:rPr>
              <a:t>الى</a:t>
            </a:r>
            <a:r>
              <a:rPr lang="ar-DZ" sz="4800" b="1" dirty="0" smtClean="0">
                <a:solidFill>
                  <a:schemeClr val="tx1"/>
                </a:solidFill>
                <a:latin typeface="Traditional Arabic" pitchFamily="18" charset="-78"/>
                <a:ea typeface="Calibri" pitchFamily="34" charset="0"/>
                <a:cs typeface="Traditional Arabic" pitchFamily="18" charset="-78"/>
              </a:rPr>
              <a:t> أهمية المرأة في حد ذاتها كونها تمثل نصف المجتمع وركيزة من ركائزه </a:t>
            </a:r>
            <a:r>
              <a:rPr lang="ar-DZ" sz="4800" b="1" dirty="0" err="1" smtClean="0">
                <a:solidFill>
                  <a:schemeClr val="tx1"/>
                </a:solidFill>
                <a:latin typeface="Traditional Arabic" pitchFamily="18" charset="-78"/>
                <a:ea typeface="Calibri" pitchFamily="34" charset="0"/>
                <a:cs typeface="Traditional Arabic" pitchFamily="18" charset="-78"/>
              </a:rPr>
              <a:t>الى</a:t>
            </a:r>
            <a:r>
              <a:rPr lang="ar-DZ" sz="4800" b="1" dirty="0" smtClean="0">
                <a:solidFill>
                  <a:schemeClr val="tx1"/>
                </a:solidFill>
                <a:latin typeface="Traditional Arabic" pitchFamily="18" charset="-78"/>
                <a:ea typeface="Calibri" pitchFamily="34" charset="0"/>
                <a:cs typeface="Traditional Arabic" pitchFamily="18" charset="-78"/>
              </a:rPr>
              <a:t> جانب الرجل ، كونها تشكل طرفا مهما في عملية التغيير نظرا </a:t>
            </a:r>
            <a:r>
              <a:rPr lang="ar-DZ" sz="4800" b="1" dirty="0" err="1" smtClean="0">
                <a:solidFill>
                  <a:schemeClr val="tx1"/>
                </a:solidFill>
                <a:latin typeface="Traditional Arabic" pitchFamily="18" charset="-78"/>
                <a:ea typeface="Calibri" pitchFamily="34" charset="0"/>
                <a:cs typeface="Traditional Arabic" pitchFamily="18" charset="-78"/>
              </a:rPr>
              <a:t>الى</a:t>
            </a:r>
            <a:r>
              <a:rPr lang="ar-DZ" sz="4800" b="1" dirty="0" smtClean="0">
                <a:solidFill>
                  <a:schemeClr val="tx1"/>
                </a:solidFill>
                <a:latin typeface="Traditional Arabic" pitchFamily="18" charset="-78"/>
                <a:ea typeface="Calibri" pitchFamily="34" charset="0"/>
                <a:cs typeface="Traditional Arabic" pitchFamily="18" charset="-78"/>
              </a:rPr>
              <a:t> زيادة نسبة المرأة المثقفة </a:t>
            </a:r>
            <a:r>
              <a:rPr lang="ar-DZ" sz="4800" b="1" dirty="0" err="1" smtClean="0">
                <a:solidFill>
                  <a:schemeClr val="tx1"/>
                </a:solidFill>
                <a:latin typeface="Traditional Arabic" pitchFamily="18" charset="-78"/>
                <a:ea typeface="Calibri" pitchFamily="34" charset="0"/>
                <a:cs typeface="Traditional Arabic" pitchFamily="18" charset="-78"/>
              </a:rPr>
              <a:t>و</a:t>
            </a:r>
            <a:r>
              <a:rPr lang="ar-DZ" sz="4800" b="1" dirty="0" smtClean="0">
                <a:solidFill>
                  <a:schemeClr val="tx1"/>
                </a:solidFill>
                <a:latin typeface="Traditional Arabic" pitchFamily="18" charset="-78"/>
                <a:ea typeface="Calibri" pitchFamily="34" charset="0"/>
                <a:cs typeface="Traditional Arabic" pitchFamily="18" charset="-78"/>
              </a:rPr>
              <a:t> العاملة في الجزائر ، وعليه أصبح كل ما يرتبط بالمرأة هو مجالا للدراسة </a:t>
            </a:r>
            <a:r>
              <a:rPr lang="ar-DZ" sz="4800" b="1" dirty="0" err="1" smtClean="0">
                <a:solidFill>
                  <a:schemeClr val="tx1"/>
                </a:solidFill>
                <a:latin typeface="Traditional Arabic" pitchFamily="18" charset="-78"/>
                <a:ea typeface="Calibri" pitchFamily="34" charset="0"/>
                <a:cs typeface="Traditional Arabic" pitchFamily="18" charset="-78"/>
              </a:rPr>
              <a:t>و</a:t>
            </a:r>
            <a:r>
              <a:rPr lang="ar-DZ" sz="4800" b="1" dirty="0" smtClean="0">
                <a:solidFill>
                  <a:schemeClr val="tx1"/>
                </a:solidFill>
                <a:latin typeface="Traditional Arabic" pitchFamily="18" charset="-78"/>
                <a:ea typeface="Calibri" pitchFamily="34" charset="0"/>
                <a:cs typeface="Traditional Arabic" pitchFamily="18" charset="-78"/>
              </a:rPr>
              <a:t> التحليل السوسيولوجي.</a:t>
            </a:r>
          </a:p>
        </p:txBody>
      </p:sp>
      <p:sp>
        <p:nvSpPr>
          <p:cNvPr id="1031" name="Rectangle 7"/>
          <p:cNvSpPr>
            <a:spLocks noChangeArrowheads="1"/>
          </p:cNvSpPr>
          <p:nvPr/>
        </p:nvSpPr>
        <p:spPr bwMode="auto">
          <a:xfrm>
            <a:off x="17193433" y="21529676"/>
            <a:ext cx="12407088" cy="15604272"/>
          </a:xfrm>
          <a:prstGeom prst="rect">
            <a:avLst/>
          </a:prstGeom>
          <a:solidFill>
            <a:schemeClr val="accent1">
              <a:lumMod val="40000"/>
              <a:lumOff val="6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DZ" sz="4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الإشكالية :</a:t>
            </a:r>
            <a:endParaRPr kumimoji="0" lang="fr-FR"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يشهد العالم اليوم العديد من التغيرات السريعة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المتلاحقة في كافة المجالات بفعل التقدم التكنولوجي ، وهذا ما يفرض على المنظمات ضرورة مواكبة هذه التغيرات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التطورات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التعامل معها من أجل ضمان البقاء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الاستمرار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ية</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وهذا لا يتحقق إلا من خلال تحقيق كفاية إنتاجية عالية وتقديم خدمات راقية للمجتمع وضمان راحة المواطن طوال اليوم دون انقطاع وهذا ما يتطلب من بعض المؤسسات العمل ليلا  وبتجنيد مواردها البشرية رجالا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نساءا</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على قدم المساواة ، هذا تطبيقا لحق المساواة بين الرجل والمرأة المطبقة في قوانين</a:t>
            </a:r>
            <a:r>
              <a:rPr kumimoji="0" lang="fr-FR"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و تشريعات العمل في الجزائر ، وعليه أصبح وجود المرأة في كافة مجالات العمل ضرورة وواقعا يفرض نفسه ،  إلا أن المرأة تجد نفسها ليست بمعزل عن مجتمعها الذي يتميز بتحكم العادات والتقاليد في مبادئه وقيمه ، ومن تدخل عدة اعتبارات في اختيار المرأة الجزائرية مكان عملها بالرغم من حق المساواة الذي تتمتع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به</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فمن هذا المنظور نجد المرأة الجزائرية العاملة ليلا في القطاع الصحي ،   تواجه صعوبات وتحديات من طرف المجتمع ،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الجدير بالذكر أن هناك من يعارض عملها ليلا ومن يؤيده ، ومن أجل الكشف عن ثنايا هذا الجدل جاءت هذه الدراسة مستهدفة البحث للإجابة عن التساؤل المركزي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المتمحور</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حول</a:t>
            </a:r>
            <a:r>
              <a:rPr kumimoji="0" lang="ar-DZ" sz="4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 ما هي </a:t>
            </a:r>
            <a:r>
              <a:rPr kumimoji="0" lang="ar-DZ" sz="4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تمثلات</a:t>
            </a:r>
            <a:r>
              <a:rPr kumimoji="0" lang="ar-DZ" sz="4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المجتمع الجزائري لعمل المرأة ليلا ؟ </a:t>
            </a:r>
            <a:endParaRPr kumimoji="0" lang="ar-DZ" sz="4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17264871" y="37317474"/>
            <a:ext cx="12121336" cy="5262979"/>
          </a:xfrm>
          <a:prstGeom prst="rect">
            <a:avLst/>
          </a:prstGeom>
          <a:solidFill>
            <a:schemeClr val="bg2">
              <a:lumMod val="5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4800" i="0" u="none" strike="noStrike" cap="none" normalizeH="0" baseline="0" dirty="0" smtClean="0">
                <a:ln>
                  <a:noFill/>
                </a:ln>
                <a:solidFill>
                  <a:schemeClr val="tx1"/>
                </a:solidFill>
                <a:effectLst/>
                <a:latin typeface="Calibri" pitchFamily="34" charset="0"/>
                <a:ea typeface="Calibri" pitchFamily="34" charset="0"/>
                <a:cs typeface="Arial" pitchFamily="34" charset="0"/>
              </a:rPr>
              <a:t>تساؤلات الدراسة :</a:t>
            </a:r>
            <a:endParaRPr kumimoji="0" lang="fr-FR" sz="480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800" i="0" u="none" strike="noStrike" cap="none" normalizeH="0" baseline="0" dirty="0" smtClean="0">
                <a:ln>
                  <a:noFill/>
                </a:ln>
                <a:solidFill>
                  <a:schemeClr val="tx1"/>
                </a:solidFill>
                <a:effectLst/>
                <a:latin typeface="Calibri" pitchFamily="34" charset="0"/>
                <a:ea typeface="Calibri" pitchFamily="34" charset="0"/>
                <a:cs typeface="Arial" pitchFamily="34" charset="0"/>
              </a:rPr>
              <a:t>    ويندرج تحت التساؤل المركزي التساؤلات التالية :</a:t>
            </a:r>
            <a:endParaRPr kumimoji="0" lang="fr-FR" sz="480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DZ" sz="4800" i="0" u="none" strike="noStrike" cap="none" normalizeH="0" baseline="0" dirty="0" smtClean="0">
                <a:ln>
                  <a:noFill/>
                </a:ln>
                <a:solidFill>
                  <a:schemeClr val="tx1"/>
                </a:solidFill>
                <a:effectLst/>
                <a:latin typeface="Calibri" pitchFamily="34" charset="0"/>
                <a:ea typeface="Calibri" pitchFamily="34" charset="0"/>
                <a:cs typeface="Arial" pitchFamily="34" charset="0"/>
              </a:rPr>
              <a:t>ما  هو المدلول </a:t>
            </a:r>
            <a:r>
              <a:rPr kumimoji="0" lang="ar-DZ" sz="480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القيمي</a:t>
            </a:r>
            <a:r>
              <a:rPr kumimoji="0" lang="ar-DZ" sz="4800" i="0" u="none" strike="noStrike" cap="none" normalizeH="0" baseline="0" dirty="0" smtClean="0">
                <a:ln>
                  <a:noFill/>
                </a:ln>
                <a:solidFill>
                  <a:schemeClr val="tx1"/>
                </a:solidFill>
                <a:effectLst/>
                <a:latin typeface="Calibri" pitchFamily="34" charset="0"/>
                <a:ea typeface="Calibri" pitchFamily="34" charset="0"/>
                <a:cs typeface="Arial" pitchFamily="34" charset="0"/>
              </a:rPr>
              <a:t> لعمل المرأة ليلا في  المجتمع الجزائري ؟</a:t>
            </a:r>
            <a:endParaRPr kumimoji="0" lang="fr-FR" sz="480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DZ" sz="4800" i="0" u="none" strike="noStrike" cap="none" normalizeH="0" baseline="0" dirty="0" smtClean="0">
                <a:ln>
                  <a:noFill/>
                </a:ln>
                <a:solidFill>
                  <a:schemeClr val="tx1"/>
                </a:solidFill>
                <a:effectLst/>
                <a:latin typeface="Calibri" pitchFamily="34" charset="0"/>
                <a:ea typeface="Calibri" pitchFamily="34" charset="0"/>
                <a:cs typeface="Arial" pitchFamily="34" charset="0"/>
              </a:rPr>
              <a:t>ما هي أهم عوامل خروج  المرأة للعمل ليلا ؟</a:t>
            </a:r>
            <a:endParaRPr kumimoji="0" lang="fr-FR" sz="480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DZ" sz="480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ماهي</a:t>
            </a:r>
            <a:r>
              <a:rPr kumimoji="0" lang="ar-DZ" sz="4800" i="0" u="none" strike="noStrike" cap="none" normalizeH="0" baseline="0" dirty="0" smtClean="0">
                <a:ln>
                  <a:noFill/>
                </a:ln>
                <a:solidFill>
                  <a:schemeClr val="tx1"/>
                </a:solidFill>
                <a:effectLst/>
                <a:latin typeface="Calibri" pitchFamily="34" charset="0"/>
                <a:ea typeface="Calibri" pitchFamily="34" charset="0"/>
                <a:cs typeface="Arial" pitchFamily="34" charset="0"/>
              </a:rPr>
              <a:t> أهم المعوقات الاجتماعية التي تواجه المرأة العاملة ليلا ؟</a:t>
            </a:r>
            <a:endParaRPr kumimoji="0" lang="ar-DZ" sz="4800" i="0" u="none" strike="noStrike" cap="none" normalizeH="0" baseline="0" dirty="0" smtClean="0">
              <a:ln>
                <a:noFill/>
              </a:ln>
              <a:solidFill>
                <a:schemeClr val="tx1"/>
              </a:solidFill>
              <a:effectLst/>
              <a:latin typeface="Arial" pitchFamily="34" charset="0"/>
              <a:cs typeface="Arial" pitchFamily="34" charset="0"/>
            </a:endParaRPr>
          </a:p>
        </p:txBody>
      </p:sp>
      <p:sp>
        <p:nvSpPr>
          <p:cNvPr id="1033" name="Rectangle 9"/>
          <p:cNvSpPr>
            <a:spLocks noChangeArrowheads="1"/>
          </p:cNvSpPr>
          <p:nvPr/>
        </p:nvSpPr>
        <p:spPr bwMode="auto">
          <a:xfrm>
            <a:off x="834131" y="14457314"/>
            <a:ext cx="15336045" cy="7478970"/>
          </a:xfrm>
          <a:prstGeom prst="rect">
            <a:avLst/>
          </a:prstGeom>
          <a:solidFill>
            <a:schemeClr val="accent3">
              <a:lumMod val="75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DZ" sz="4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أهداف الدراسة:</a:t>
            </a:r>
            <a:endParaRPr kumimoji="0" lang="fr-FR"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ما من عمل أو بحث علمي يقوم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به</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الباحث إلا وأن يكون له أهداف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غايات يصبو إليها ، فإننا نهدف من وراء هذه الدراسة :</a:t>
            </a:r>
            <a:endParaRPr kumimoji="0" lang="fr-FR"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الإجابة على تساؤلات الدراسة. </a:t>
            </a:r>
            <a:endParaRPr kumimoji="0" lang="fr-FR"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ضمن منطلق الوقوف على واقع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تمثلات</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المجتمع الجزائري لعمل المرأة ليلا ، فإننا سنحاول تقديم تحليل سوسيولوجي أقرب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الى</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الواقع لمحاولة الوصول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الى</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تفسير ما هو كائن فعلا.</a:t>
            </a:r>
            <a:endParaRPr kumimoji="0" lang="fr-FR"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الإطلاع بشكل علمي على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تمثلات</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المجتمع الجزائري لعمل المرأة ليلا.</a:t>
            </a:r>
            <a:endParaRPr kumimoji="0" lang="fr-FR"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الكشف على أهم العوامل التي أدت لخروج المرأة للعمل ليلا.</a:t>
            </a:r>
            <a:endParaRPr kumimoji="0" lang="fr-FR"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رصد المعوقات الاجتماعية لعمل المرأة ليلا.</a:t>
            </a:r>
            <a:endParaRPr kumimoji="0" lang="ar-DZ" sz="4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4" name="Rectangle 10"/>
          <p:cNvSpPr>
            <a:spLocks noChangeArrowheads="1"/>
          </p:cNvSpPr>
          <p:nvPr/>
        </p:nvSpPr>
        <p:spPr bwMode="auto">
          <a:xfrm>
            <a:off x="1119883" y="22315494"/>
            <a:ext cx="15073418" cy="3785652"/>
          </a:xfrm>
          <a:prstGeom prst="rect">
            <a:avLst/>
          </a:prstGeom>
          <a:solidFill>
            <a:schemeClr val="accent2">
              <a:lumMod val="60000"/>
              <a:lumOff val="4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DZ" sz="4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منهج الدراسة :</a:t>
            </a:r>
            <a:endParaRPr kumimoji="0" lang="fr-FR"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المنهج هو الطريق الذي يسهل على الباحث الوصول إلى أهدافه ، وللوصول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الى</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هذه الأهداف لابد من استخدام المنهج ألعلمي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للمنهج أنواع مختلفة ، نظرا لطبيعة الدراسة تم اختيار المنهج الوصفي الذي  سيتم تطبيقه عن طريق الاستعانة بالمعاينة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ذلك بانتقاء جزء من  مجتمع البحث.</a:t>
            </a:r>
            <a:endParaRPr kumimoji="0" lang="ar-DZ" sz="4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1191321" y="26602336"/>
            <a:ext cx="14907419" cy="3785652"/>
          </a:xfrm>
          <a:prstGeom prst="rect">
            <a:avLst/>
          </a:prstGeom>
          <a:solidFill>
            <a:schemeClr val="accent2">
              <a:lumMod val="40000"/>
              <a:lumOff val="6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4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أدوات البحث:</a:t>
            </a:r>
            <a:endParaRPr kumimoji="0" lang="fr-FR" sz="4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لقد تم الاعتماد في هذه الدراسة على الأدوات التالية: الملاحظة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الاستبيان والمقابلة ، حيث سيتم استخدام أداة الاستبيان مع مجتمع مدينة ورقلة ،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اما</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المقابلة </a:t>
            </a:r>
            <a:r>
              <a:rPr kumimoji="0" lang="ar-DZ" sz="48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ستسخدم</a:t>
            </a:r>
            <a:r>
              <a:rPr kumimoji="0" lang="ar-DZ"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مع العاملات ليلا بالقطاع الصحي (طبيبات ، ممرضات ، عاملات نظافة). </a:t>
            </a:r>
            <a:endParaRPr kumimoji="0" lang="ar-DZ" sz="4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6" name="Rectangle 12"/>
          <p:cNvSpPr>
            <a:spLocks noChangeArrowheads="1"/>
          </p:cNvSpPr>
          <p:nvPr/>
        </p:nvSpPr>
        <p:spPr bwMode="auto">
          <a:xfrm>
            <a:off x="1119883" y="30816616"/>
            <a:ext cx="14859104" cy="5970865"/>
          </a:xfrm>
          <a:prstGeom prst="rect">
            <a:avLst/>
          </a:prstGeom>
          <a:solidFill>
            <a:schemeClr val="accent3">
              <a:lumMod val="75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DZ" sz="5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مجتمع البحث </a:t>
            </a:r>
            <a:r>
              <a:rPr kumimoji="0" lang="ar-DZ" sz="54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5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عينة الدراسة :</a:t>
            </a:r>
            <a:endParaRPr kumimoji="0" lang="fr-FR" sz="5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5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يتمثل مجتمع الدراسة في أنه مجموعة عناصر لها خاصية أو عدة خصائص مشتركة تميزها من </a:t>
            </a:r>
            <a:r>
              <a:rPr kumimoji="0" lang="ar-DZ" sz="4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غيرها من العناصر الأخرى </a:t>
            </a:r>
            <a:r>
              <a:rPr kumimoji="0" lang="ar-DZ" sz="4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4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التي يجرى عليها البحث ،  ومن أجل الحصول على بيانات تتعلق بالموضوع لابد من وجود عينة تختار من مجتمع البحث أو مجتمع الدراسة ،  وعليه سيتم تقسيم  العينة في هذه الدراسة </a:t>
            </a:r>
            <a:r>
              <a:rPr kumimoji="0" lang="ar-DZ" sz="4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الى</a:t>
            </a:r>
            <a:r>
              <a:rPr kumimoji="0" lang="ar-DZ" sz="4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فئتين الفئة الأولى تتمثل في أفراد مجتمع مدينة ورقلة ، والفئة الثانية تتمثل في العاملات ليلا في القطاع الصحي ، </a:t>
            </a:r>
            <a:r>
              <a:rPr kumimoji="0" lang="ar-DZ" sz="4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و</a:t>
            </a:r>
            <a:r>
              <a:rPr kumimoji="0" lang="ar-DZ" sz="4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يكون اختيار العينة   بطريقة عرضية.</a:t>
            </a:r>
            <a:endParaRPr kumimoji="0" lang="ar-DZ" sz="4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6" name="Picture 2"/>
          <p:cNvPicPr>
            <a:picLocks noChangeAspect="1" noChangeArrowheads="1"/>
          </p:cNvPicPr>
          <p:nvPr/>
        </p:nvPicPr>
        <p:blipFill>
          <a:blip r:embed="rId8"/>
          <a:srcRect/>
          <a:stretch>
            <a:fillRect/>
          </a:stretch>
        </p:blipFill>
        <p:spPr bwMode="auto">
          <a:xfrm>
            <a:off x="2120015" y="37460350"/>
            <a:ext cx="5643602" cy="435771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27" name="Picture 3"/>
          <p:cNvPicPr>
            <a:picLocks noChangeAspect="1" noChangeArrowheads="1"/>
          </p:cNvPicPr>
          <p:nvPr/>
        </p:nvPicPr>
        <p:blipFill>
          <a:blip r:embed="rId9"/>
          <a:srcRect/>
          <a:stretch>
            <a:fillRect/>
          </a:stretch>
        </p:blipFill>
        <p:spPr bwMode="auto">
          <a:xfrm>
            <a:off x="9263815" y="37460350"/>
            <a:ext cx="6429420" cy="457203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123</TotalTime>
  <Words>555</Words>
  <PresentationFormat>مخصص</PresentationFormat>
  <Paragraphs>33</Paragraphs>
  <Slides>1</Slides>
  <Notes>0</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Apex</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dz</dc:creator>
  <cp:lastModifiedBy>زكور</cp:lastModifiedBy>
  <cp:revision>20</cp:revision>
  <dcterms:created xsi:type="dcterms:W3CDTF">2015-02-28T08:40:53Z</dcterms:created>
  <dcterms:modified xsi:type="dcterms:W3CDTF">2015-02-28T22:00:47Z</dcterms:modified>
</cp:coreProperties>
</file>