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4B4B"/>
    <a:srgbClr val="FF2929"/>
    <a:srgbClr val="FF6161"/>
    <a:srgbClr val="A8E0D3"/>
    <a:srgbClr val="EF99E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5421" autoAdjust="0"/>
  </p:normalViewPr>
  <p:slideViewPr>
    <p:cSldViewPr>
      <p:cViewPr>
        <p:scale>
          <a:sx n="21" d="100"/>
          <a:sy n="21" d="100"/>
        </p:scale>
        <p:origin x="-1926" y="-78"/>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25/02/2015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‹N°›</a:t>
            </a:fld>
            <a:endParaRPr lang="fr-FR"/>
          </a:p>
        </p:txBody>
      </p:sp>
    </p:spTree>
    <p:extLst>
      <p:ext uri="{BB962C8B-B14F-4D97-AF65-F5344CB8AC3E}">
        <p14:creationId xmlns="" xmlns:p14="http://schemas.microsoft.com/office/powerpoint/2010/main" val="40834188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a:pPr>
                <a:defRPr/>
              </a:pPr>
              <a:t>16-06-1435</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‹N°›</a:t>
            </a:fld>
            <a:endParaRPr/>
          </a:p>
        </p:txBody>
      </p:sp>
    </p:spTree>
    <p:extLst>
      <p:ext uri="{BB962C8B-B14F-4D97-AF65-F5344CB8AC3E}">
        <p14:creationId xmlns="" xmlns:p14="http://schemas.microsoft.com/office/powerpoint/2010/main" val="3563047973"/>
      </p:ext>
    </p:extLst>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‹N°›</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‹N°›</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‹N°›</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‹N°›</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‹N°›</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2685967" y="242739"/>
            <a:ext cx="23288788" cy="3354763"/>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gd name="adj" fmla="val 50318"/>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DZ" sz="4400" dirty="0" smtClean="0"/>
              <a:t>أساليب التنشئة الأسرية ودورها في توجيه </a:t>
            </a:r>
            <a:r>
              <a:rPr lang="ar-DZ" sz="4400" dirty="0" err="1" smtClean="0"/>
              <a:t>الإبن</a:t>
            </a:r>
            <a:r>
              <a:rPr lang="ar-DZ" sz="4400" dirty="0" smtClean="0"/>
              <a:t> المراهق نحو الدراسة</a:t>
            </a:r>
          </a:p>
          <a:p>
            <a:pPr algn="ctr"/>
            <a:r>
              <a:rPr lang="fr-FR" sz="4400" dirty="0" err="1" smtClean="0"/>
              <a:t>Methode</a:t>
            </a:r>
            <a:r>
              <a:rPr lang="fr-FR" sz="4400" dirty="0" smtClean="0"/>
              <a:t> formation </a:t>
            </a:r>
            <a:r>
              <a:rPr lang="fr-FR" sz="4400" dirty="0" err="1" smtClean="0"/>
              <a:t>family</a:t>
            </a:r>
            <a:r>
              <a:rPr lang="fr-FR" sz="4400" dirty="0" smtClean="0"/>
              <a:t> and </a:t>
            </a:r>
            <a:r>
              <a:rPr lang="fr-FR" sz="4400" dirty="0" err="1" smtClean="0"/>
              <a:t>its</a:t>
            </a:r>
            <a:r>
              <a:rPr lang="fr-FR" sz="4400" dirty="0" smtClean="0"/>
              <a:t> </a:t>
            </a:r>
            <a:r>
              <a:rPr lang="fr-FR" sz="4400" dirty="0" err="1" smtClean="0"/>
              <a:t>role</a:t>
            </a:r>
            <a:r>
              <a:rPr lang="fr-FR" sz="4400" dirty="0" smtClean="0"/>
              <a:t> in </a:t>
            </a:r>
            <a:r>
              <a:rPr lang="fr-FR" sz="4400" dirty="0" err="1" smtClean="0"/>
              <a:t>directing</a:t>
            </a:r>
            <a:r>
              <a:rPr lang="fr-FR" sz="4400" dirty="0" smtClean="0"/>
              <a:t> </a:t>
            </a:r>
            <a:r>
              <a:rPr lang="fr-FR" sz="4400" dirty="0" err="1" smtClean="0"/>
              <a:t>teenage</a:t>
            </a:r>
            <a:r>
              <a:rPr lang="fr-FR" sz="4400" dirty="0" smtClean="0"/>
              <a:t> son about </a:t>
            </a:r>
            <a:r>
              <a:rPr lang="fr-FR" sz="4400" dirty="0" err="1" smtClean="0"/>
              <a:t>study</a:t>
            </a:r>
            <a:endParaRPr lang="fr-FR" sz="4400" dirty="0" smtClean="0"/>
          </a:p>
          <a:p>
            <a:pPr algn="ctr" rtl="1" fontAlgn="auto">
              <a:spcBef>
                <a:spcPts val="0"/>
              </a:spcBef>
              <a:spcAft>
                <a:spcPts val="0"/>
              </a:spcAft>
              <a:defRPr/>
            </a:pPr>
            <a:endParaRPr lang="en-US" sz="4100" b="1" dirty="0">
              <a:ln w="11430"/>
              <a:solidFill>
                <a:schemeClr val="tx1"/>
              </a:solidFill>
              <a:effectLst>
                <a:outerShdw blurRad="50800" dist="39000" dir="5460000" algn="tl">
                  <a:srgbClr val="000000">
                    <a:alpha val="38000"/>
                  </a:srgbClr>
                </a:outerShdw>
              </a:effectLst>
              <a:latin typeface="Arial" pitchFamily="34"/>
              <a:cs typeface="Arial" pitchFamily="34"/>
            </a:endParaRPr>
          </a:p>
        </p:txBody>
      </p:sp>
      <p:pic>
        <p:nvPicPr>
          <p:cNvPr id="29" name="Picture 193" descr="Univ-Sigle"/>
          <p:cNvPicPr>
            <a:picLocks noChangeAspect="1"/>
          </p:cNvPicPr>
          <p:nvPr/>
        </p:nvPicPr>
        <p:blipFill>
          <a:blip r:embed="rId3" cstate="print"/>
          <a:stretch>
            <a:fillRect/>
          </a:stretch>
        </p:blipFill>
        <p:spPr>
          <a:xfrm>
            <a:off x="130095" y="314175"/>
            <a:ext cx="2341559" cy="2500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0" name="Rectangle 30"/>
          <p:cNvSpPr>
            <a:spLocks noChangeArrowheads="1"/>
          </p:cNvSpPr>
          <p:nvPr/>
        </p:nvSpPr>
        <p:spPr bwMode="auto">
          <a:xfrm>
            <a:off x="0" y="2957519"/>
            <a:ext cx="2686049" cy="923312"/>
          </a:xfrm>
          <a:prstGeom prst="rect">
            <a:avLst/>
          </a:prstGeom>
          <a:noFill/>
          <a:ln w="9525">
            <a:noFill/>
            <a:miter lim="800000"/>
            <a:headEnd/>
            <a:tailEnd/>
          </a:ln>
        </p:spPr>
        <p:txBody>
          <a:bodyPr lIns="91422" tIns="45711" rIns="91422" bIns="45711" anchorCtr="1">
            <a:spAutoFit/>
          </a:bodyPr>
          <a:lstStyle/>
          <a:p>
            <a:pPr algn="ctr"/>
            <a:r>
              <a:rPr lang="ar-DZ" sz="2700" b="1" dirty="0">
                <a:solidFill>
                  <a:srgbClr val="000000"/>
                </a:solidFill>
                <a:latin typeface="Engravers MT" pitchFamily="18" charset="0"/>
              </a:rPr>
              <a:t>جامعة قاصدي </a:t>
            </a:r>
            <a:r>
              <a:rPr lang="ar-DZ" sz="2700" b="1" dirty="0" err="1">
                <a:solidFill>
                  <a:srgbClr val="000000"/>
                </a:solidFill>
                <a:latin typeface="Engravers MT" pitchFamily="18" charset="0"/>
              </a:rPr>
              <a:t>مرباح</a:t>
            </a:r>
            <a:r>
              <a:rPr lang="ar-DZ" sz="2700" b="1" dirty="0">
                <a:solidFill>
                  <a:srgbClr val="000000"/>
                </a:solidFill>
                <a:latin typeface="Engravers MT" pitchFamily="18" charset="0"/>
              </a:rPr>
              <a:t> </a:t>
            </a:r>
            <a:r>
              <a:rPr lang="ar-DZ" sz="2700" b="1" dirty="0" err="1">
                <a:solidFill>
                  <a:srgbClr val="000000"/>
                </a:solidFill>
                <a:latin typeface="Engravers MT" pitchFamily="18" charset="0"/>
              </a:rPr>
              <a:t>ورقلة</a:t>
            </a:r>
            <a:endParaRPr lang="ar-DZ" sz="2700" b="1" dirty="0">
              <a:solidFill>
                <a:srgbClr val="000000"/>
              </a:solidFill>
              <a:latin typeface="Engravers MT" pitchFamily="18" charset="0"/>
            </a:endParaRPr>
          </a:p>
        </p:txBody>
      </p:sp>
      <p:pic>
        <p:nvPicPr>
          <p:cNvPr id="11273" name="Image 1"/>
          <p:cNvPicPr>
            <a:picLocks noChangeArrowheads="1"/>
          </p:cNvPicPr>
          <p:nvPr/>
        </p:nvPicPr>
        <p:blipFill>
          <a:blip r:embed="rId4" cstate="print"/>
          <a:srcRect/>
          <a:stretch>
            <a:fillRect/>
          </a:stretch>
        </p:blipFill>
        <p:spPr bwMode="auto">
          <a:xfrm>
            <a:off x="26188995" y="242884"/>
            <a:ext cx="2257425" cy="3433765"/>
          </a:xfrm>
          <a:prstGeom prst="rect">
            <a:avLst/>
          </a:prstGeom>
          <a:noFill/>
          <a:ln w="9525">
            <a:noFill/>
            <a:miter lim="800000"/>
            <a:headEnd/>
            <a:tailEnd/>
          </a:ln>
        </p:spPr>
      </p:pic>
      <p:sp>
        <p:nvSpPr>
          <p:cNvPr id="11276" name="Rectangle 18"/>
          <p:cNvSpPr>
            <a:spLocks noChangeArrowheads="1"/>
          </p:cNvSpPr>
          <p:nvPr/>
        </p:nvSpPr>
        <p:spPr bwMode="auto">
          <a:xfrm>
            <a:off x="15973436" y="24244765"/>
            <a:ext cx="12830164" cy="929835"/>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18188014" y="24388782"/>
            <a:ext cx="7839919" cy="785818"/>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8000" b="1" kern="0" dirty="0">
                <a:solidFill>
                  <a:srgbClr val="000000"/>
                </a:solidFill>
                <a:latin typeface="Arial" pitchFamily="34"/>
                <a:cs typeface="+mn-cs"/>
              </a:rPr>
              <a:t>أهداف الدراسة</a:t>
            </a:r>
            <a:endParaRPr lang="fr-FR" sz="8000" b="1" kern="0" dirty="0">
              <a:solidFill>
                <a:srgbClr val="000000"/>
              </a:solidFill>
              <a:latin typeface="Arial" pitchFamily="34"/>
              <a:cs typeface="+mn-cs"/>
            </a:endParaRPr>
          </a:p>
        </p:txBody>
      </p:sp>
      <p:sp>
        <p:nvSpPr>
          <p:cNvPr id="11278" name="Rectangle 18"/>
          <p:cNvSpPr>
            <a:spLocks noChangeArrowheads="1"/>
          </p:cNvSpPr>
          <p:nvPr/>
        </p:nvSpPr>
        <p:spPr bwMode="auto">
          <a:xfrm>
            <a:off x="16994089" y="5815023"/>
            <a:ext cx="11401425"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20616865" y="5886452"/>
            <a:ext cx="4929186"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8000" b="1" kern="0" dirty="0" smtClean="0">
                <a:solidFill>
                  <a:srgbClr val="000000"/>
                </a:solidFill>
                <a:latin typeface="Arial"/>
                <a:cs typeface="+mn-cs"/>
              </a:rPr>
              <a:t>مقدمة</a:t>
            </a:r>
            <a:r>
              <a:rPr lang="ar-DZ" sz="4500" b="1" kern="0" dirty="0" smtClean="0">
                <a:solidFill>
                  <a:srgbClr val="000000"/>
                </a:solidFill>
                <a:latin typeface="Arial"/>
                <a:cs typeface="+mn-cs"/>
              </a:rPr>
              <a:t> </a:t>
            </a:r>
            <a:endParaRPr lang="fr-FR" sz="4500" b="1" kern="0" dirty="0">
              <a:solidFill>
                <a:srgbClr val="000000"/>
              </a:solidFill>
              <a:latin typeface="Arial"/>
              <a:cs typeface="+mn-cs"/>
            </a:endParaRPr>
          </a:p>
        </p:txBody>
      </p:sp>
      <p:sp>
        <p:nvSpPr>
          <p:cNvPr id="11282" name="Rectangle 18"/>
          <p:cNvSpPr>
            <a:spLocks noChangeArrowheads="1"/>
          </p:cNvSpPr>
          <p:nvPr/>
        </p:nvSpPr>
        <p:spPr bwMode="auto">
          <a:xfrm>
            <a:off x="18938502" y="39738251"/>
            <a:ext cx="9865098" cy="12241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21188410" y="39890828"/>
            <a:ext cx="5429249" cy="1071570"/>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8000" b="1" kern="0" dirty="0" smtClean="0">
                <a:solidFill>
                  <a:srgbClr val="000000"/>
                </a:solidFill>
                <a:latin typeface="Arial" pitchFamily="34"/>
                <a:cs typeface="+mn-cs"/>
              </a:rPr>
              <a:t>ملخص </a:t>
            </a:r>
            <a:endParaRPr lang="fr-FR" sz="8000" b="1" kern="0" dirty="0">
              <a:solidFill>
                <a:srgbClr val="000000"/>
              </a:solidFill>
              <a:latin typeface="Arial" pitchFamily="34"/>
              <a:cs typeface="+mn-cs"/>
            </a:endParaRPr>
          </a:p>
        </p:txBody>
      </p:sp>
      <p:sp>
        <p:nvSpPr>
          <p:cNvPr id="11284" name="Rectangle 18"/>
          <p:cNvSpPr>
            <a:spLocks noChangeArrowheads="1"/>
          </p:cNvSpPr>
          <p:nvPr/>
        </p:nvSpPr>
        <p:spPr bwMode="auto">
          <a:xfrm>
            <a:off x="19433308" y="10172620"/>
            <a:ext cx="9370292" cy="8572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21953588" y="10261337"/>
            <a:ext cx="5429249" cy="720077"/>
          </a:xfrm>
          <a:prstGeom prst="rect">
            <a:avLst/>
          </a:prstGeom>
          <a:solidFill>
            <a:schemeClr val="accent1">
              <a:lumMod val="20000"/>
              <a:lumOff val="80000"/>
            </a:schemeClr>
          </a:solidFill>
          <a:ln>
            <a:noFill/>
          </a:ln>
          <a:effectLst>
            <a:outerShdw dist="27944" dir="5400000" algn="tl">
              <a:srgbClr val="000000">
                <a:alpha val="32000"/>
              </a:srgbClr>
            </a:outerShdw>
          </a:effectLst>
        </p:spPr>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8000" b="1" kern="0" dirty="0" err="1" smtClean="0">
                <a:solidFill>
                  <a:srgbClr val="000000"/>
                </a:solidFill>
                <a:latin typeface="Arial"/>
                <a:cs typeface="+mn-cs"/>
              </a:rPr>
              <a:t>الاشكالية</a:t>
            </a:r>
            <a:r>
              <a:rPr lang="ar-DZ" sz="8000" b="1" kern="0" dirty="0" smtClean="0">
                <a:solidFill>
                  <a:srgbClr val="000000"/>
                </a:solidFill>
                <a:latin typeface="Arial"/>
                <a:cs typeface="+mn-cs"/>
              </a:rPr>
              <a:t> </a:t>
            </a:r>
            <a:endParaRPr lang="ar-DZ" sz="8000" b="1" kern="0" dirty="0">
              <a:solidFill>
                <a:srgbClr val="000000"/>
              </a:solidFill>
              <a:latin typeface="Arial"/>
              <a:cs typeface="+mn-cs"/>
            </a:endParaRPr>
          </a:p>
        </p:txBody>
      </p:sp>
      <p:sp>
        <p:nvSpPr>
          <p:cNvPr id="34" name="Organigramme : Processus 33"/>
          <p:cNvSpPr/>
          <p:nvPr/>
        </p:nvSpPr>
        <p:spPr>
          <a:xfrm>
            <a:off x="6329306" y="6672158"/>
            <a:ext cx="21288524" cy="3571900"/>
          </a:xfrm>
          <a:prstGeom prst="flowChartProcess">
            <a:avLst/>
          </a:prstGeom>
          <a:noFill/>
          <a:ln>
            <a:noFill/>
          </a:ln>
        </p:spPr>
        <p:style>
          <a:lnRef idx="1">
            <a:schemeClr val="accent1"/>
          </a:lnRef>
          <a:fillRef idx="2">
            <a:schemeClr val="accent1"/>
          </a:fillRef>
          <a:effectRef idx="1">
            <a:schemeClr val="accent1"/>
          </a:effectRef>
          <a:fontRef idx="minor">
            <a:schemeClr val="dk1"/>
          </a:fontRef>
        </p:style>
        <p:txBody>
          <a:bodyPr lIns="91422" tIns="45711" rIns="91422" bIns="45711" rtlCol="1" anchor="ctr"/>
          <a:lstStyle/>
          <a:p>
            <a:pPr algn="just" rtl="1">
              <a:lnSpc>
                <a:spcPct val="150000"/>
              </a:lnSpc>
            </a:pPr>
            <a:r>
              <a:rPr lang="ar-DZ" sz="3600" dirty="0" smtClean="0"/>
              <a:t>يعتبر موضوع التنشئة الأسرية من أهم المواضيع الشائعة في الأوساط الأسرية كما  تبرز أهمية هذا الموضوع في </a:t>
            </a:r>
            <a:r>
              <a:rPr lang="ar-DZ" sz="3600" dirty="0" err="1" smtClean="0"/>
              <a:t>القاء</a:t>
            </a:r>
            <a:r>
              <a:rPr lang="ar-DZ" sz="3600" dirty="0" smtClean="0"/>
              <a:t> الضوء على التربية في أوساط الأبناء خاصة المراهقين كون هذا الموضوع يلمس الأسرة بالدرجة الأولى والأخيرة ولأنها منبع للتنشئة وتشكيل سلوك </a:t>
            </a:r>
            <a:r>
              <a:rPr lang="ar-DZ" sz="3600" dirty="0" smtClean="0"/>
              <a:t>وشخصية الابن </a:t>
            </a:r>
            <a:r>
              <a:rPr lang="ar-DZ" sz="3600" dirty="0" smtClean="0"/>
              <a:t>قبل المؤسسات الأخرى </a:t>
            </a:r>
            <a:endParaRPr lang="en-US" sz="3600" dirty="0"/>
          </a:p>
        </p:txBody>
      </p:sp>
      <p:sp>
        <p:nvSpPr>
          <p:cNvPr id="17" name="Rectangle 31"/>
          <p:cNvSpPr/>
          <p:nvPr/>
        </p:nvSpPr>
        <p:spPr>
          <a:xfrm>
            <a:off x="15544808" y="4174651"/>
            <a:ext cx="12073022" cy="1283061"/>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gd name="adj" fmla="val 50318"/>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fontAlgn="auto">
              <a:spcBef>
                <a:spcPts val="0"/>
              </a:spcBef>
              <a:spcAft>
                <a:spcPts val="0"/>
              </a:spcAft>
              <a:defRPr/>
            </a:pPr>
            <a:r>
              <a:rPr lang="ar-DZ" sz="4800" b="1" dirty="0" err="1" smtClean="0"/>
              <a:t>بوقرينات</a:t>
            </a:r>
            <a:r>
              <a:rPr lang="ar-DZ" sz="4800" b="1" dirty="0" smtClean="0"/>
              <a:t> سارة:</a:t>
            </a:r>
            <a:r>
              <a:rPr lang="ar-DZ" sz="4800" dirty="0" smtClean="0"/>
              <a:t> </a:t>
            </a:r>
            <a:r>
              <a:rPr lang="ar-DZ" sz="4400" dirty="0" smtClean="0"/>
              <a:t>سنة ثانية </a:t>
            </a:r>
            <a:r>
              <a:rPr lang="ar-DZ" sz="4400" dirty="0" err="1" smtClean="0"/>
              <a:t>ماستر</a:t>
            </a:r>
            <a:r>
              <a:rPr lang="ar-DZ" sz="4400" dirty="0" smtClean="0"/>
              <a:t> علم اجتماع تربوي</a:t>
            </a:r>
            <a:endParaRPr lang="fr-FR" sz="4800" dirty="0" smtClean="0"/>
          </a:p>
          <a:p>
            <a:pPr algn="ctr" rtl="1" fontAlgn="auto">
              <a:spcBef>
                <a:spcPts val="0"/>
              </a:spcBef>
              <a:spcAft>
                <a:spcPts val="0"/>
              </a:spcAft>
              <a:defRPr/>
            </a:pPr>
            <a:endParaRPr lang="en-US" sz="4100" b="1" dirty="0">
              <a:ln w="11430"/>
              <a:solidFill>
                <a:schemeClr val="tx1"/>
              </a:solidFill>
              <a:effectLst>
                <a:outerShdw blurRad="50800" dist="39000" dir="5460000" algn="tl">
                  <a:srgbClr val="000000">
                    <a:alpha val="38000"/>
                  </a:srgbClr>
                </a:outerShdw>
              </a:effectLst>
              <a:latin typeface="Arial" pitchFamily="34"/>
              <a:cs typeface="Arial" pitchFamily="34"/>
            </a:endParaRPr>
          </a:p>
        </p:txBody>
      </p:sp>
      <p:sp>
        <p:nvSpPr>
          <p:cNvPr id="18" name="Rectangle 31"/>
          <p:cNvSpPr/>
          <p:nvPr/>
        </p:nvSpPr>
        <p:spPr>
          <a:xfrm>
            <a:off x="1042894" y="4171828"/>
            <a:ext cx="12501650" cy="1357322"/>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gd name="adj" fmla="val 50318"/>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r>
              <a:rPr lang="ar-DZ" sz="4400" dirty="0" smtClean="0"/>
              <a:t>جامعة قاصدي </a:t>
            </a:r>
            <a:r>
              <a:rPr lang="ar-DZ" sz="4400" dirty="0" err="1" smtClean="0"/>
              <a:t>مرباح</a:t>
            </a:r>
            <a:r>
              <a:rPr lang="ar-DZ" sz="4400" dirty="0" smtClean="0"/>
              <a:t> </a:t>
            </a:r>
            <a:r>
              <a:rPr lang="ar-DZ" sz="4400" dirty="0" err="1" smtClean="0"/>
              <a:t>ورقلة</a:t>
            </a:r>
            <a:r>
              <a:rPr lang="ar-DZ" sz="4400" dirty="0" smtClean="0"/>
              <a:t> كلية العلوم </a:t>
            </a:r>
            <a:r>
              <a:rPr lang="ar-DZ" sz="4400" dirty="0" err="1" smtClean="0"/>
              <a:t>الانسانية</a:t>
            </a:r>
            <a:r>
              <a:rPr lang="ar-DZ" sz="4400" dirty="0" smtClean="0"/>
              <a:t> الاجتماعية قسم علم الاجتماع والديمغرافيا</a:t>
            </a:r>
            <a:endParaRPr lang="fr-FR" sz="4400" dirty="0" smtClean="0"/>
          </a:p>
          <a:p>
            <a:pPr algn="ctr" rtl="1" fontAlgn="auto">
              <a:spcBef>
                <a:spcPts val="0"/>
              </a:spcBef>
              <a:spcAft>
                <a:spcPts val="0"/>
              </a:spcAft>
              <a:defRPr/>
            </a:pPr>
            <a:endParaRPr lang="en-US" sz="4100" b="1" dirty="0">
              <a:ln w="11430"/>
              <a:solidFill>
                <a:schemeClr val="tx1"/>
              </a:solidFill>
              <a:effectLst>
                <a:outerShdw blurRad="50800" dist="39000" dir="5460000" algn="tl">
                  <a:srgbClr val="000000">
                    <a:alpha val="38000"/>
                  </a:srgbClr>
                </a:outerShdw>
              </a:effectLst>
              <a:latin typeface="Arial" pitchFamily="34"/>
              <a:cs typeface="Arial" pitchFamily="34"/>
            </a:endParaRPr>
          </a:p>
        </p:txBody>
      </p:sp>
      <p:sp>
        <p:nvSpPr>
          <p:cNvPr id="21" name="ZoneTexte 20"/>
          <p:cNvSpPr txBox="1"/>
          <p:nvPr/>
        </p:nvSpPr>
        <p:spPr>
          <a:xfrm>
            <a:off x="6543620" y="11101314"/>
            <a:ext cx="21359962" cy="10064294"/>
          </a:xfrm>
          <a:prstGeom prst="rect">
            <a:avLst/>
          </a:prstGeom>
          <a:noFill/>
        </p:spPr>
        <p:txBody>
          <a:bodyPr wrap="square" rtlCol="0">
            <a:spAutoFit/>
          </a:bodyPr>
          <a:lstStyle/>
          <a:p>
            <a:pPr algn="r" rtl="1">
              <a:lnSpc>
                <a:spcPct val="150000"/>
              </a:lnSpc>
            </a:pPr>
            <a:r>
              <a:rPr lang="ar-DZ" sz="3600" dirty="0" smtClean="0">
                <a:solidFill>
                  <a:schemeClr val="dk1"/>
                </a:solidFill>
                <a:latin typeface="+mn-lt"/>
                <a:cs typeface="+mn-cs"/>
              </a:rPr>
              <a:t>إن عملية التنشئة الأسرية من أهم العمليات تأثيرا</a:t>
            </a:r>
            <a:r>
              <a:rPr lang="fr-FR" sz="3600" dirty="0" smtClean="0">
                <a:solidFill>
                  <a:schemeClr val="dk1"/>
                </a:solidFill>
                <a:latin typeface="+mn-lt"/>
                <a:cs typeface="+mn-cs"/>
              </a:rPr>
              <a:t> </a:t>
            </a:r>
            <a:r>
              <a:rPr lang="ar-DZ" sz="3600" dirty="0" smtClean="0">
                <a:solidFill>
                  <a:schemeClr val="dk1"/>
                </a:solidFill>
                <a:latin typeface="+mn-lt"/>
                <a:cs typeface="+mn-cs"/>
              </a:rPr>
              <a:t>على الأبناء في مختلف</a:t>
            </a:r>
            <a:r>
              <a:rPr lang="fr-FR" sz="3600" dirty="0" smtClean="0">
                <a:solidFill>
                  <a:schemeClr val="dk1"/>
                </a:solidFill>
                <a:latin typeface="+mn-lt"/>
                <a:cs typeface="+mn-cs"/>
              </a:rPr>
              <a:t> </a:t>
            </a:r>
            <a:r>
              <a:rPr lang="ar-DZ" sz="3600" dirty="0" smtClean="0">
                <a:solidFill>
                  <a:schemeClr val="dk1"/>
                </a:solidFill>
                <a:latin typeface="+mn-lt"/>
                <a:cs typeface="+mn-cs"/>
              </a:rPr>
              <a:t>مراحلهم العمرية لما لها من دور</a:t>
            </a:r>
            <a:r>
              <a:rPr lang="fr-FR" sz="3600" dirty="0" smtClean="0">
                <a:solidFill>
                  <a:schemeClr val="dk1"/>
                </a:solidFill>
                <a:latin typeface="+mn-lt"/>
                <a:cs typeface="+mn-cs"/>
              </a:rPr>
              <a:t> </a:t>
            </a:r>
            <a:r>
              <a:rPr lang="ar-DZ" sz="3600" dirty="0" smtClean="0">
                <a:solidFill>
                  <a:schemeClr val="dk1"/>
                </a:solidFill>
                <a:latin typeface="+mn-lt"/>
                <a:cs typeface="+mn-cs"/>
              </a:rPr>
              <a:t>أساسي في تشكيل شخصياتهم وتكاملها وهي تعد</a:t>
            </a:r>
            <a:r>
              <a:rPr lang="fr-FR" sz="3600" dirty="0" smtClean="0">
                <a:solidFill>
                  <a:schemeClr val="dk1"/>
                </a:solidFill>
                <a:latin typeface="+mn-lt"/>
                <a:cs typeface="+mn-cs"/>
              </a:rPr>
              <a:t> </a:t>
            </a:r>
            <a:r>
              <a:rPr lang="ar-DZ" sz="3600" dirty="0" smtClean="0">
                <a:solidFill>
                  <a:schemeClr val="dk1"/>
                </a:solidFill>
                <a:latin typeface="+mn-lt"/>
                <a:cs typeface="+mn-cs"/>
              </a:rPr>
              <a:t>إحدى عمليات التعلم التي عن طريقها يكتسب الأبناء العادات </a:t>
            </a:r>
            <a:r>
              <a:rPr lang="ar-DZ" sz="3600" dirty="0" err="1" smtClean="0">
                <a:solidFill>
                  <a:schemeClr val="dk1"/>
                </a:solidFill>
                <a:latin typeface="+mn-lt"/>
                <a:cs typeface="+mn-cs"/>
              </a:rPr>
              <a:t>و</a:t>
            </a:r>
            <a:r>
              <a:rPr lang="fr-FR" sz="3600" dirty="0" smtClean="0">
                <a:solidFill>
                  <a:schemeClr val="dk1"/>
                </a:solidFill>
                <a:latin typeface="+mn-lt"/>
                <a:cs typeface="+mn-cs"/>
              </a:rPr>
              <a:t> </a:t>
            </a:r>
            <a:r>
              <a:rPr lang="ar-DZ" sz="3600" dirty="0" smtClean="0">
                <a:solidFill>
                  <a:schemeClr val="dk1"/>
                </a:solidFill>
                <a:latin typeface="+mn-lt"/>
                <a:cs typeface="+mn-cs"/>
              </a:rPr>
              <a:t>التقاليد </a:t>
            </a:r>
            <a:r>
              <a:rPr lang="ar-DZ" sz="3600" dirty="0" err="1" smtClean="0">
                <a:solidFill>
                  <a:schemeClr val="dk1"/>
                </a:solidFill>
                <a:latin typeface="+mn-lt"/>
                <a:cs typeface="+mn-cs"/>
              </a:rPr>
              <a:t>و</a:t>
            </a:r>
            <a:r>
              <a:rPr lang="ar-DZ" sz="3600" dirty="0" smtClean="0">
                <a:solidFill>
                  <a:schemeClr val="dk1"/>
                </a:solidFill>
                <a:latin typeface="+mn-lt"/>
                <a:cs typeface="+mn-cs"/>
              </a:rPr>
              <a:t> الاتجاهات </a:t>
            </a:r>
            <a:r>
              <a:rPr lang="ar-DZ" sz="3600" dirty="0" err="1" smtClean="0">
                <a:solidFill>
                  <a:schemeClr val="dk1"/>
                </a:solidFill>
                <a:latin typeface="+mn-lt"/>
                <a:cs typeface="+mn-cs"/>
              </a:rPr>
              <a:t>و</a:t>
            </a:r>
            <a:r>
              <a:rPr lang="fr-FR" sz="3600" dirty="0" smtClean="0">
                <a:solidFill>
                  <a:schemeClr val="dk1"/>
                </a:solidFill>
                <a:latin typeface="+mn-lt"/>
                <a:cs typeface="+mn-cs"/>
              </a:rPr>
              <a:t> </a:t>
            </a:r>
            <a:r>
              <a:rPr lang="ar-DZ" sz="3600" dirty="0" smtClean="0">
                <a:solidFill>
                  <a:schemeClr val="dk1"/>
                </a:solidFill>
                <a:latin typeface="+mn-lt"/>
                <a:cs typeface="+mn-cs"/>
              </a:rPr>
              <a:t>القيم السائدة في المجتمع </a:t>
            </a:r>
            <a:r>
              <a:rPr lang="ar-DZ" sz="3600" dirty="0" err="1" smtClean="0">
                <a:solidFill>
                  <a:schemeClr val="dk1"/>
                </a:solidFill>
                <a:latin typeface="+mn-lt"/>
                <a:cs typeface="+mn-cs"/>
              </a:rPr>
              <a:t>و</a:t>
            </a:r>
            <a:r>
              <a:rPr lang="ar-DZ" sz="3600" dirty="0" smtClean="0">
                <a:solidFill>
                  <a:schemeClr val="dk1"/>
                </a:solidFill>
                <a:latin typeface="+mn-lt"/>
                <a:cs typeface="+mn-cs"/>
              </a:rPr>
              <a:t> البيئة الاجتماعية التي يعيشون فيها ,و هي تعتبر إحدى</a:t>
            </a:r>
            <a:r>
              <a:rPr lang="fr-FR" sz="3600" dirty="0" smtClean="0">
                <a:solidFill>
                  <a:schemeClr val="dk1"/>
                </a:solidFill>
                <a:latin typeface="+mn-lt"/>
                <a:cs typeface="+mn-cs"/>
              </a:rPr>
              <a:t> </a:t>
            </a:r>
            <a:r>
              <a:rPr lang="ar-DZ" sz="3600" dirty="0" smtClean="0">
                <a:solidFill>
                  <a:schemeClr val="dk1"/>
                </a:solidFill>
                <a:latin typeface="+mn-lt"/>
                <a:cs typeface="+mn-cs"/>
              </a:rPr>
              <a:t>العمليات الاجتماعية أو الوسيلة التي عن طريقها يتحقق البقاء </a:t>
            </a:r>
            <a:r>
              <a:rPr lang="ar-DZ" sz="3600" dirty="0" err="1" smtClean="0">
                <a:solidFill>
                  <a:schemeClr val="dk1"/>
                </a:solidFill>
                <a:latin typeface="+mn-lt"/>
                <a:cs typeface="+mn-cs"/>
              </a:rPr>
              <a:t>و</a:t>
            </a:r>
            <a:r>
              <a:rPr lang="fr-FR" sz="3600" dirty="0" smtClean="0">
                <a:solidFill>
                  <a:schemeClr val="dk1"/>
                </a:solidFill>
                <a:latin typeface="+mn-lt"/>
                <a:cs typeface="+mn-cs"/>
              </a:rPr>
              <a:t> </a:t>
            </a:r>
            <a:r>
              <a:rPr lang="ar-DZ" sz="3600" dirty="0" smtClean="0">
                <a:solidFill>
                  <a:schemeClr val="dk1"/>
                </a:solidFill>
                <a:latin typeface="+mn-lt"/>
                <a:cs typeface="+mn-cs"/>
              </a:rPr>
              <a:t>الاستمرار للأجيال</a:t>
            </a:r>
            <a:r>
              <a:rPr lang="fr-FR" sz="3600" dirty="0" smtClean="0">
                <a:solidFill>
                  <a:schemeClr val="dk1"/>
                </a:solidFill>
                <a:latin typeface="+mn-lt"/>
                <a:cs typeface="+mn-cs"/>
              </a:rPr>
              <a:t> </a:t>
            </a:r>
            <a:r>
              <a:rPr lang="ar-DZ" sz="3600" dirty="0" smtClean="0">
                <a:solidFill>
                  <a:schemeClr val="dk1"/>
                </a:solidFill>
                <a:latin typeface="+mn-lt"/>
                <a:cs typeface="+mn-cs"/>
              </a:rPr>
              <a:t>البشرية ,وهي تشمل كافة الأساليب التي يتلقاها الفرد من الأسرة خاصة الوالدين</a:t>
            </a:r>
            <a:r>
              <a:rPr lang="fr-FR" sz="3600" dirty="0" smtClean="0">
                <a:solidFill>
                  <a:schemeClr val="dk1"/>
                </a:solidFill>
                <a:latin typeface="+mn-lt"/>
                <a:cs typeface="+mn-cs"/>
              </a:rPr>
              <a:t> </a:t>
            </a:r>
            <a:r>
              <a:rPr lang="ar-DZ" sz="3600" dirty="0" smtClean="0">
                <a:solidFill>
                  <a:schemeClr val="dk1"/>
                </a:solidFill>
                <a:latin typeface="+mn-lt"/>
                <a:cs typeface="+mn-cs"/>
              </a:rPr>
              <a:t>المحيطين </a:t>
            </a:r>
            <a:r>
              <a:rPr lang="ar-DZ" sz="3600" dirty="0" err="1" smtClean="0">
                <a:solidFill>
                  <a:schemeClr val="dk1"/>
                </a:solidFill>
                <a:latin typeface="+mn-lt"/>
                <a:cs typeface="+mn-cs"/>
              </a:rPr>
              <a:t>به</a:t>
            </a:r>
            <a:r>
              <a:rPr lang="ar-DZ" sz="3600" dirty="0" smtClean="0">
                <a:solidFill>
                  <a:schemeClr val="dk1"/>
                </a:solidFill>
                <a:latin typeface="+mn-lt"/>
                <a:cs typeface="+mn-cs"/>
              </a:rPr>
              <a:t> من أجل بناء شخصية نامية متوافقة جسميا ونفسيا </a:t>
            </a:r>
            <a:r>
              <a:rPr lang="ar-DZ" sz="3600" dirty="0" smtClean="0">
                <a:solidFill>
                  <a:schemeClr val="dk1"/>
                </a:solidFill>
                <a:latin typeface="+mn-lt"/>
                <a:cs typeface="+mn-cs"/>
              </a:rPr>
              <a:t>واجتماعيا </a:t>
            </a:r>
            <a:r>
              <a:rPr lang="ar-DZ" sz="3600" dirty="0" smtClean="0">
                <a:solidFill>
                  <a:schemeClr val="dk1"/>
                </a:solidFill>
                <a:latin typeface="+mn-lt"/>
                <a:cs typeface="+mn-cs"/>
              </a:rPr>
              <a:t>وعملية</a:t>
            </a:r>
            <a:r>
              <a:rPr lang="fr-FR" sz="3600" dirty="0" smtClean="0">
                <a:solidFill>
                  <a:schemeClr val="dk1"/>
                </a:solidFill>
                <a:latin typeface="+mn-lt"/>
                <a:cs typeface="+mn-cs"/>
              </a:rPr>
              <a:t> </a:t>
            </a:r>
            <a:r>
              <a:rPr lang="ar-DZ" sz="3600" dirty="0" smtClean="0">
                <a:solidFill>
                  <a:schemeClr val="dk1"/>
                </a:solidFill>
                <a:latin typeface="+mn-lt"/>
                <a:cs typeface="+mn-cs"/>
              </a:rPr>
              <a:t>التنشئة الاجتماعية تتم من خلال وسائط متعددة وتعد الأسرة من أهم هذه الوسائط</a:t>
            </a:r>
            <a:r>
              <a:rPr lang="fr-FR" sz="3600" dirty="0" smtClean="0">
                <a:solidFill>
                  <a:schemeClr val="dk1"/>
                </a:solidFill>
                <a:latin typeface="+mn-lt"/>
                <a:cs typeface="+mn-cs"/>
              </a:rPr>
              <a:t> </a:t>
            </a:r>
            <a:r>
              <a:rPr lang="ar-DZ" sz="3600" dirty="0" smtClean="0">
                <a:solidFill>
                  <a:schemeClr val="dk1"/>
                </a:solidFill>
                <a:latin typeface="+mn-lt"/>
                <a:cs typeface="+mn-cs"/>
              </a:rPr>
              <a:t>ويجمع العديد من العلماء والباحثين في ميادين العلوم الاجتماعية  على اختلاف</a:t>
            </a:r>
            <a:r>
              <a:rPr lang="fr-FR" sz="3600" dirty="0" smtClean="0">
                <a:solidFill>
                  <a:schemeClr val="dk1"/>
                </a:solidFill>
                <a:latin typeface="+mn-lt"/>
                <a:cs typeface="+mn-cs"/>
              </a:rPr>
              <a:t> </a:t>
            </a:r>
            <a:r>
              <a:rPr lang="ar-DZ" sz="3600" dirty="0" smtClean="0">
                <a:solidFill>
                  <a:schemeClr val="dk1"/>
                </a:solidFill>
                <a:latin typeface="+mn-lt"/>
                <a:cs typeface="+mn-cs"/>
              </a:rPr>
              <a:t>انتماءاتهم النظرية على اعتبار الأسرة من أهم عوامل التنشئة والتطبيع</a:t>
            </a:r>
            <a:r>
              <a:rPr lang="fr-FR" sz="3600" dirty="0" smtClean="0">
                <a:solidFill>
                  <a:schemeClr val="dk1"/>
                </a:solidFill>
                <a:latin typeface="+mn-lt"/>
                <a:cs typeface="+mn-cs"/>
              </a:rPr>
              <a:t> </a:t>
            </a:r>
            <a:r>
              <a:rPr lang="ar-DZ" sz="3600" dirty="0" smtClean="0">
                <a:solidFill>
                  <a:schemeClr val="dk1"/>
                </a:solidFill>
                <a:latin typeface="+mn-lt"/>
                <a:cs typeface="+mn-cs"/>
              </a:rPr>
              <a:t>الاجتماعي </a:t>
            </a:r>
            <a:r>
              <a:rPr lang="ar-DZ" sz="3600" dirty="0" smtClean="0">
                <a:solidFill>
                  <a:schemeClr val="dk1"/>
                </a:solidFill>
                <a:latin typeface="+mn-lt"/>
                <a:cs typeface="+mn-cs"/>
              </a:rPr>
              <a:t>كما أنها تعتبر الإطار الذي يحدث فيه التفاعل بين الأبوين ولا شك </a:t>
            </a:r>
            <a:r>
              <a:rPr lang="fr-FR" sz="3600" dirty="0" smtClean="0">
                <a:solidFill>
                  <a:schemeClr val="dk1"/>
                </a:solidFill>
                <a:latin typeface="+mn-lt"/>
                <a:cs typeface="+mn-cs"/>
              </a:rPr>
              <a:t> </a:t>
            </a:r>
            <a:r>
              <a:rPr lang="ar-DZ" sz="3600" dirty="0" smtClean="0">
                <a:solidFill>
                  <a:schemeClr val="dk1"/>
                </a:solidFill>
                <a:latin typeface="+mn-lt"/>
                <a:cs typeface="+mn-cs"/>
              </a:rPr>
              <a:t>صدام أو خلاف يقع بينها يدركه المراهق ويشعر </a:t>
            </a:r>
            <a:r>
              <a:rPr lang="ar-DZ" sz="3600" dirty="0" err="1" smtClean="0">
                <a:solidFill>
                  <a:schemeClr val="dk1"/>
                </a:solidFill>
                <a:latin typeface="+mn-lt"/>
                <a:cs typeface="+mn-cs"/>
              </a:rPr>
              <a:t>به</a:t>
            </a:r>
            <a:r>
              <a:rPr lang="ar-DZ" sz="3600" dirty="0" smtClean="0">
                <a:solidFill>
                  <a:schemeClr val="dk1"/>
                </a:solidFill>
                <a:latin typeface="+mn-lt"/>
                <a:cs typeface="+mn-cs"/>
              </a:rPr>
              <a:t> حتى وإن وقع هذا الخلاف في</a:t>
            </a:r>
            <a:r>
              <a:rPr lang="fr-FR" sz="3600" dirty="0" smtClean="0">
                <a:solidFill>
                  <a:schemeClr val="dk1"/>
                </a:solidFill>
                <a:latin typeface="+mn-lt"/>
                <a:cs typeface="+mn-cs"/>
              </a:rPr>
              <a:t> </a:t>
            </a:r>
            <a:r>
              <a:rPr lang="ar-DZ" sz="3600" dirty="0" smtClean="0">
                <a:solidFill>
                  <a:schemeClr val="dk1"/>
                </a:solidFill>
                <a:latin typeface="+mn-lt"/>
                <a:cs typeface="+mn-cs"/>
              </a:rPr>
              <a:t>غيبته </a:t>
            </a:r>
            <a:r>
              <a:rPr lang="ar-DZ" sz="3600" dirty="0" smtClean="0">
                <a:solidFill>
                  <a:schemeClr val="dk1"/>
                </a:solidFill>
                <a:latin typeface="+mn-lt"/>
                <a:cs typeface="+mn-cs"/>
              </a:rPr>
              <a:t>فيؤثر </a:t>
            </a:r>
            <a:r>
              <a:rPr lang="ar-DZ" sz="3600" dirty="0" smtClean="0">
                <a:solidFill>
                  <a:schemeClr val="dk1"/>
                </a:solidFill>
                <a:latin typeface="+mn-lt"/>
                <a:cs typeface="+mn-cs"/>
              </a:rPr>
              <a:t>على دراسته ’ فالمراهق هو الأكثر تأثيرا في الأسرة  ,وتنشئة الآباء لأبناهم</a:t>
            </a:r>
            <a:r>
              <a:rPr lang="fr-FR" sz="3600" dirty="0" smtClean="0">
                <a:solidFill>
                  <a:schemeClr val="dk1"/>
                </a:solidFill>
                <a:latin typeface="+mn-lt"/>
                <a:cs typeface="+mn-cs"/>
              </a:rPr>
              <a:t> </a:t>
            </a:r>
            <a:r>
              <a:rPr lang="ar-DZ" sz="3600" dirty="0" smtClean="0">
                <a:solidFill>
                  <a:schemeClr val="dk1"/>
                </a:solidFill>
                <a:latin typeface="+mn-lt"/>
                <a:cs typeface="+mn-cs"/>
              </a:rPr>
              <a:t>تتأثر بالطريقة </a:t>
            </a:r>
            <a:r>
              <a:rPr lang="ar-DZ" sz="3600" dirty="0" err="1" smtClean="0">
                <a:solidFill>
                  <a:schemeClr val="dk1"/>
                </a:solidFill>
                <a:latin typeface="+mn-lt"/>
                <a:cs typeface="+mn-cs"/>
              </a:rPr>
              <a:t>التى</a:t>
            </a:r>
            <a:r>
              <a:rPr lang="ar-DZ" sz="3600" dirty="0" smtClean="0">
                <a:solidFill>
                  <a:schemeClr val="dk1"/>
                </a:solidFill>
                <a:latin typeface="+mn-lt"/>
                <a:cs typeface="+mn-cs"/>
              </a:rPr>
              <a:t> عومل </a:t>
            </a:r>
            <a:r>
              <a:rPr lang="ar-DZ" sz="3600" dirty="0" err="1" smtClean="0">
                <a:solidFill>
                  <a:schemeClr val="dk1"/>
                </a:solidFill>
                <a:latin typeface="+mn-lt"/>
                <a:cs typeface="+mn-cs"/>
              </a:rPr>
              <a:t>بها</a:t>
            </a:r>
            <a:r>
              <a:rPr lang="ar-DZ" sz="3600" dirty="0" smtClean="0">
                <a:solidFill>
                  <a:schemeClr val="dk1"/>
                </a:solidFill>
                <a:latin typeface="+mn-lt"/>
                <a:cs typeface="+mn-cs"/>
              </a:rPr>
              <a:t> الولدان من قبل في</a:t>
            </a:r>
            <a:r>
              <a:rPr lang="fr-FR" sz="3600" dirty="0" smtClean="0">
                <a:solidFill>
                  <a:schemeClr val="dk1"/>
                </a:solidFill>
                <a:latin typeface="+mn-lt"/>
                <a:cs typeface="+mn-cs"/>
              </a:rPr>
              <a:t> </a:t>
            </a:r>
            <a:r>
              <a:rPr lang="ar-DZ" sz="3600" dirty="0" smtClean="0">
                <a:solidFill>
                  <a:schemeClr val="dk1"/>
                </a:solidFill>
                <a:latin typeface="+mn-lt"/>
                <a:cs typeface="+mn-cs"/>
              </a:rPr>
              <a:t>طفولتهم وهذا راجع إلى أساليب</a:t>
            </a:r>
            <a:r>
              <a:rPr lang="fr-FR" sz="3600" dirty="0" smtClean="0">
                <a:solidFill>
                  <a:schemeClr val="dk1"/>
                </a:solidFill>
                <a:latin typeface="+mn-lt"/>
                <a:cs typeface="+mn-cs"/>
              </a:rPr>
              <a:t> </a:t>
            </a:r>
            <a:r>
              <a:rPr lang="ar-DZ" sz="3600" dirty="0" smtClean="0">
                <a:solidFill>
                  <a:schemeClr val="dk1"/>
                </a:solidFill>
                <a:latin typeface="+mn-lt"/>
                <a:cs typeface="+mn-cs"/>
              </a:rPr>
              <a:t>معينة .ومن هنا نطرح التساؤل التالي :ماهو دور أساليب للتنشئة الأسرية في</a:t>
            </a:r>
            <a:r>
              <a:rPr lang="fr-FR" sz="3600" dirty="0" smtClean="0">
                <a:solidFill>
                  <a:schemeClr val="dk1"/>
                </a:solidFill>
                <a:latin typeface="+mn-lt"/>
                <a:cs typeface="+mn-cs"/>
              </a:rPr>
              <a:t> </a:t>
            </a:r>
            <a:r>
              <a:rPr lang="ar-DZ" sz="3600" smtClean="0">
                <a:solidFill>
                  <a:schemeClr val="dk1"/>
                </a:solidFill>
                <a:latin typeface="+mn-lt"/>
                <a:cs typeface="+mn-cs"/>
              </a:rPr>
              <a:t>توجيه </a:t>
            </a:r>
            <a:r>
              <a:rPr lang="ar-DZ" sz="3600" smtClean="0">
                <a:solidFill>
                  <a:schemeClr val="dk1"/>
                </a:solidFill>
                <a:latin typeface="+mn-lt"/>
                <a:cs typeface="+mn-cs"/>
              </a:rPr>
              <a:t>الابن </a:t>
            </a:r>
            <a:r>
              <a:rPr lang="ar-DZ" sz="3600" dirty="0" smtClean="0">
                <a:solidFill>
                  <a:schemeClr val="dk1"/>
                </a:solidFill>
                <a:latin typeface="+mn-lt"/>
                <a:cs typeface="+mn-cs"/>
              </a:rPr>
              <a:t>المراهق نحو الدراسة؟</a:t>
            </a:r>
            <a:endParaRPr lang="fr-FR" sz="3600" dirty="0" smtClean="0">
              <a:solidFill>
                <a:schemeClr val="dk1"/>
              </a:solidFill>
              <a:latin typeface="+mn-lt"/>
              <a:cs typeface="+mn-cs"/>
            </a:endParaRPr>
          </a:p>
        </p:txBody>
      </p:sp>
      <p:sp>
        <p:nvSpPr>
          <p:cNvPr id="22" name="Rectangle 18"/>
          <p:cNvSpPr>
            <a:spLocks noChangeArrowheads="1"/>
          </p:cNvSpPr>
          <p:nvPr/>
        </p:nvSpPr>
        <p:spPr bwMode="auto">
          <a:xfrm>
            <a:off x="19433308" y="20959767"/>
            <a:ext cx="9370292" cy="8572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23" name="Text Box 23"/>
          <p:cNvSpPr txBox="1"/>
          <p:nvPr/>
        </p:nvSpPr>
        <p:spPr>
          <a:xfrm>
            <a:off x="21953588" y="21048484"/>
            <a:ext cx="5429249" cy="720077"/>
          </a:xfrm>
          <a:prstGeom prst="rect">
            <a:avLst/>
          </a:prstGeom>
          <a:solidFill>
            <a:schemeClr val="accent1">
              <a:lumMod val="20000"/>
              <a:lumOff val="80000"/>
            </a:schemeClr>
          </a:solidFill>
          <a:ln>
            <a:noFill/>
          </a:ln>
          <a:effectLst>
            <a:outerShdw dist="27944" dir="5400000" algn="tl">
              <a:srgbClr val="000000">
                <a:alpha val="32000"/>
              </a:srgbClr>
            </a:outerShdw>
          </a:effectLst>
        </p:spPr>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8000" b="1" kern="0" dirty="0" smtClean="0">
                <a:solidFill>
                  <a:srgbClr val="000000"/>
                </a:solidFill>
                <a:latin typeface="Arial"/>
                <a:cs typeface="+mn-cs"/>
              </a:rPr>
              <a:t>الفرضيات </a:t>
            </a:r>
            <a:endParaRPr lang="ar-DZ" sz="8000" b="1" kern="0" dirty="0">
              <a:solidFill>
                <a:srgbClr val="000000"/>
              </a:solidFill>
              <a:latin typeface="Arial"/>
              <a:cs typeface="+mn-cs"/>
            </a:endParaRPr>
          </a:p>
        </p:txBody>
      </p:sp>
      <p:sp>
        <p:nvSpPr>
          <p:cNvPr id="24" name="ZoneTexte 23"/>
          <p:cNvSpPr txBox="1"/>
          <p:nvPr/>
        </p:nvSpPr>
        <p:spPr>
          <a:xfrm>
            <a:off x="6757934" y="21817014"/>
            <a:ext cx="21359962" cy="2585323"/>
          </a:xfrm>
          <a:prstGeom prst="rect">
            <a:avLst/>
          </a:prstGeom>
          <a:noFill/>
        </p:spPr>
        <p:txBody>
          <a:bodyPr wrap="square" rtlCol="0">
            <a:spAutoFit/>
          </a:bodyPr>
          <a:lstStyle/>
          <a:p>
            <a:pPr algn="just" rtl="1">
              <a:lnSpc>
                <a:spcPct val="150000"/>
              </a:lnSpc>
              <a:buNone/>
            </a:pPr>
            <a:r>
              <a:rPr lang="ar-DZ" sz="3600" dirty="0" smtClean="0">
                <a:solidFill>
                  <a:schemeClr val="dk1"/>
                </a:solidFill>
                <a:latin typeface="+mn-lt"/>
                <a:cs typeface="+mn-cs"/>
              </a:rPr>
              <a:t>- يؤدي الأسلوب الديمقراطي توجيه </a:t>
            </a:r>
            <a:r>
              <a:rPr lang="ar-DZ" sz="3600" dirty="0" err="1" smtClean="0">
                <a:solidFill>
                  <a:schemeClr val="dk1"/>
                </a:solidFill>
                <a:latin typeface="+mn-lt"/>
                <a:cs typeface="+mn-cs"/>
              </a:rPr>
              <a:t>للإبن</a:t>
            </a:r>
            <a:r>
              <a:rPr lang="ar-DZ" sz="3600" dirty="0" smtClean="0">
                <a:solidFill>
                  <a:schemeClr val="dk1"/>
                </a:solidFill>
                <a:latin typeface="+mn-lt"/>
                <a:cs typeface="+mn-cs"/>
              </a:rPr>
              <a:t> المراهق نحو الدراسة.</a:t>
            </a:r>
            <a:endParaRPr lang="fr-FR" sz="3600" dirty="0" smtClean="0">
              <a:solidFill>
                <a:schemeClr val="dk1"/>
              </a:solidFill>
              <a:latin typeface="+mn-lt"/>
              <a:cs typeface="+mn-cs"/>
            </a:endParaRPr>
          </a:p>
          <a:p>
            <a:pPr algn="just" rtl="1">
              <a:lnSpc>
                <a:spcPct val="150000"/>
              </a:lnSpc>
              <a:buNone/>
            </a:pPr>
            <a:r>
              <a:rPr lang="ar-DZ" sz="3600" dirty="0" smtClean="0">
                <a:solidFill>
                  <a:schemeClr val="dk1"/>
                </a:solidFill>
                <a:latin typeface="+mn-lt"/>
                <a:cs typeface="+mn-cs"/>
              </a:rPr>
              <a:t>- يعمل الأسلوب </a:t>
            </a:r>
            <a:r>
              <a:rPr lang="ar-DZ" sz="3600" dirty="0" err="1" smtClean="0">
                <a:solidFill>
                  <a:schemeClr val="dk1"/>
                </a:solidFill>
                <a:latin typeface="+mn-lt"/>
                <a:cs typeface="+mn-cs"/>
              </a:rPr>
              <a:t>التسطي</a:t>
            </a:r>
            <a:r>
              <a:rPr lang="ar-DZ" sz="3600" dirty="0" smtClean="0">
                <a:solidFill>
                  <a:schemeClr val="dk1"/>
                </a:solidFill>
                <a:latin typeface="+mn-lt"/>
                <a:cs typeface="+mn-cs"/>
              </a:rPr>
              <a:t> من طرف الوالدين على توجبه </a:t>
            </a:r>
            <a:r>
              <a:rPr lang="ar-DZ" sz="3600" dirty="0" err="1" smtClean="0">
                <a:solidFill>
                  <a:schemeClr val="dk1"/>
                </a:solidFill>
                <a:latin typeface="+mn-lt"/>
                <a:cs typeface="+mn-cs"/>
              </a:rPr>
              <a:t>الإبن</a:t>
            </a:r>
            <a:r>
              <a:rPr lang="ar-DZ" sz="3600" dirty="0" smtClean="0">
                <a:solidFill>
                  <a:schemeClr val="dk1"/>
                </a:solidFill>
                <a:latin typeface="+mn-lt"/>
                <a:cs typeface="+mn-cs"/>
              </a:rPr>
              <a:t> المراهق نحو الدراسة.</a:t>
            </a:r>
            <a:endParaRPr lang="fr-FR" sz="3600" dirty="0" smtClean="0">
              <a:solidFill>
                <a:schemeClr val="dk1"/>
              </a:solidFill>
              <a:latin typeface="+mn-lt"/>
              <a:cs typeface="+mn-cs"/>
            </a:endParaRPr>
          </a:p>
          <a:p>
            <a:pPr algn="just" rtl="1">
              <a:lnSpc>
                <a:spcPct val="150000"/>
              </a:lnSpc>
              <a:buNone/>
            </a:pPr>
            <a:r>
              <a:rPr lang="ar-DZ" sz="3600" dirty="0" smtClean="0">
                <a:solidFill>
                  <a:schemeClr val="dk1"/>
                </a:solidFill>
                <a:latin typeface="+mn-lt"/>
                <a:cs typeface="+mn-cs"/>
              </a:rPr>
              <a:t>- لوجود </a:t>
            </a:r>
            <a:r>
              <a:rPr lang="ar-DZ" sz="3600" smtClean="0">
                <a:solidFill>
                  <a:schemeClr val="dk1"/>
                </a:solidFill>
                <a:latin typeface="+mn-lt"/>
                <a:cs typeface="+mn-cs"/>
              </a:rPr>
              <a:t>الأسلوب السواء دور </a:t>
            </a:r>
            <a:r>
              <a:rPr lang="ar-DZ" sz="3600" dirty="0" smtClean="0">
                <a:solidFill>
                  <a:schemeClr val="dk1"/>
                </a:solidFill>
                <a:latin typeface="+mn-lt"/>
                <a:cs typeface="+mn-cs"/>
              </a:rPr>
              <a:t>في توجيه </a:t>
            </a:r>
            <a:r>
              <a:rPr lang="ar-DZ" sz="3600" dirty="0" err="1" smtClean="0">
                <a:solidFill>
                  <a:schemeClr val="dk1"/>
                </a:solidFill>
                <a:latin typeface="+mn-lt"/>
                <a:cs typeface="+mn-cs"/>
              </a:rPr>
              <a:t>الإبن</a:t>
            </a:r>
            <a:r>
              <a:rPr lang="ar-DZ" sz="3600" dirty="0" smtClean="0">
                <a:solidFill>
                  <a:schemeClr val="dk1"/>
                </a:solidFill>
                <a:latin typeface="+mn-lt"/>
                <a:cs typeface="+mn-cs"/>
              </a:rPr>
              <a:t> المراهق نحو الدراسة.</a:t>
            </a:r>
            <a:endParaRPr lang="fr-FR" sz="3600" dirty="0" smtClean="0">
              <a:solidFill>
                <a:schemeClr val="dk1"/>
              </a:solidFill>
              <a:latin typeface="+mn-lt"/>
              <a:cs typeface="+mn-cs"/>
            </a:endParaRPr>
          </a:p>
        </p:txBody>
      </p:sp>
      <p:sp>
        <p:nvSpPr>
          <p:cNvPr id="26" name="ZoneTexte 25"/>
          <p:cNvSpPr txBox="1"/>
          <p:nvPr/>
        </p:nvSpPr>
        <p:spPr>
          <a:xfrm>
            <a:off x="5400612" y="25317476"/>
            <a:ext cx="22879208" cy="2585323"/>
          </a:xfrm>
          <a:prstGeom prst="rect">
            <a:avLst/>
          </a:prstGeom>
          <a:noFill/>
        </p:spPr>
        <p:txBody>
          <a:bodyPr wrap="square" rtlCol="0">
            <a:spAutoFit/>
          </a:bodyPr>
          <a:lstStyle/>
          <a:p>
            <a:pPr algn="r" rtl="1">
              <a:lnSpc>
                <a:spcPct val="150000"/>
              </a:lnSpc>
              <a:buFont typeface="Wingdings" pitchFamily="2" charset="2"/>
              <a:buChar char="Ø"/>
            </a:pPr>
            <a:r>
              <a:rPr lang="ar-DZ" sz="3600" dirty="0" smtClean="0">
                <a:solidFill>
                  <a:schemeClr val="dk1"/>
                </a:solidFill>
                <a:latin typeface="+mn-lt"/>
                <a:cs typeface="+mn-cs"/>
              </a:rPr>
              <a:t>الكشف عن </a:t>
            </a:r>
            <a:r>
              <a:rPr lang="ar-DZ" sz="3600" dirty="0" err="1" smtClean="0">
                <a:solidFill>
                  <a:schemeClr val="dk1"/>
                </a:solidFill>
                <a:latin typeface="+mn-lt"/>
                <a:cs typeface="+mn-cs"/>
              </a:rPr>
              <a:t>سلوكات</a:t>
            </a:r>
            <a:r>
              <a:rPr lang="ar-DZ" sz="3600" dirty="0" smtClean="0">
                <a:solidFill>
                  <a:schemeClr val="dk1"/>
                </a:solidFill>
                <a:latin typeface="+mn-lt"/>
                <a:cs typeface="+mn-cs"/>
              </a:rPr>
              <a:t> الأبناء المراهقين </a:t>
            </a:r>
            <a:r>
              <a:rPr lang="ar-DZ" sz="3600" dirty="0" err="1" smtClean="0">
                <a:solidFill>
                  <a:schemeClr val="dk1"/>
                </a:solidFill>
                <a:latin typeface="+mn-lt"/>
                <a:cs typeface="+mn-cs"/>
              </a:rPr>
              <a:t>و</a:t>
            </a:r>
            <a:r>
              <a:rPr lang="ar-DZ" sz="3600" dirty="0" smtClean="0">
                <a:solidFill>
                  <a:schemeClr val="dk1"/>
                </a:solidFill>
                <a:latin typeface="+mn-lt"/>
                <a:cs typeface="+mn-cs"/>
              </a:rPr>
              <a:t> كيفية توجيهها .</a:t>
            </a:r>
          </a:p>
          <a:p>
            <a:pPr algn="r" rtl="1">
              <a:lnSpc>
                <a:spcPct val="150000"/>
              </a:lnSpc>
              <a:buFont typeface="Wingdings" pitchFamily="2" charset="2"/>
              <a:buChar char="Ø"/>
            </a:pPr>
            <a:r>
              <a:rPr lang="ar-DZ" sz="3600" dirty="0" smtClean="0">
                <a:solidFill>
                  <a:schemeClr val="dk1"/>
                </a:solidFill>
                <a:latin typeface="+mn-lt"/>
                <a:cs typeface="+mn-cs"/>
              </a:rPr>
              <a:t>محاولة معرفة وعي الآباء بمدى تأثير أساليب التنشئة الأسرية في توجيه أبنائهم المراهقين نحو الدراسة .</a:t>
            </a:r>
          </a:p>
          <a:p>
            <a:pPr algn="r" rtl="1">
              <a:lnSpc>
                <a:spcPct val="150000"/>
              </a:lnSpc>
              <a:buFont typeface="Wingdings" pitchFamily="2" charset="2"/>
              <a:buChar char="Ø"/>
            </a:pPr>
            <a:r>
              <a:rPr lang="ar-DZ" sz="3600" dirty="0" smtClean="0">
                <a:solidFill>
                  <a:schemeClr val="dk1"/>
                </a:solidFill>
                <a:latin typeface="+mn-lt"/>
                <a:cs typeface="+mn-cs"/>
              </a:rPr>
              <a:t>إجراء دراسة ميدانية على المراهقين وربطها بكيفية توجيه الأولياء نحو الدراسة باستخدام أساليب التنشئة الأسرية .</a:t>
            </a:r>
            <a:endParaRPr lang="fr-FR" sz="3600" dirty="0" smtClean="0">
              <a:solidFill>
                <a:schemeClr val="dk1"/>
              </a:solidFill>
              <a:latin typeface="+mn-lt"/>
              <a:cs typeface="+mn-cs"/>
            </a:endParaRPr>
          </a:p>
        </p:txBody>
      </p:sp>
      <p:sp>
        <p:nvSpPr>
          <p:cNvPr id="27" name="Rectangle 18"/>
          <p:cNvSpPr>
            <a:spLocks noChangeArrowheads="1"/>
          </p:cNvSpPr>
          <p:nvPr/>
        </p:nvSpPr>
        <p:spPr bwMode="auto">
          <a:xfrm>
            <a:off x="14116048" y="27881264"/>
            <a:ext cx="14687552" cy="1150988"/>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0" name="Text Box 23"/>
          <p:cNvSpPr txBox="1"/>
          <p:nvPr/>
        </p:nvSpPr>
        <p:spPr>
          <a:xfrm>
            <a:off x="18402328" y="28025280"/>
            <a:ext cx="7625605" cy="935533"/>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8000" b="1" kern="0" dirty="0" smtClean="0">
                <a:solidFill>
                  <a:srgbClr val="000000"/>
                </a:solidFill>
                <a:latin typeface="Arial" pitchFamily="34"/>
                <a:cs typeface="+mn-cs"/>
              </a:rPr>
              <a:t>منهج الدراسة</a:t>
            </a:r>
            <a:endParaRPr lang="fr-FR" sz="8000" b="1" kern="0" dirty="0">
              <a:solidFill>
                <a:srgbClr val="000000"/>
              </a:solidFill>
              <a:latin typeface="Arial" pitchFamily="34"/>
              <a:cs typeface="+mn-cs"/>
            </a:endParaRPr>
          </a:p>
        </p:txBody>
      </p:sp>
      <p:sp>
        <p:nvSpPr>
          <p:cNvPr id="32" name="ZoneTexte 31"/>
          <p:cNvSpPr txBox="1"/>
          <p:nvPr/>
        </p:nvSpPr>
        <p:spPr>
          <a:xfrm>
            <a:off x="5329174" y="28849562"/>
            <a:ext cx="22879208" cy="2585323"/>
          </a:xfrm>
          <a:prstGeom prst="rect">
            <a:avLst/>
          </a:prstGeom>
          <a:noFill/>
        </p:spPr>
        <p:txBody>
          <a:bodyPr wrap="square" rtlCol="0">
            <a:spAutoFit/>
          </a:bodyPr>
          <a:lstStyle/>
          <a:p>
            <a:pPr algn="r" rtl="1">
              <a:lnSpc>
                <a:spcPct val="150000"/>
              </a:lnSpc>
            </a:pPr>
            <a:r>
              <a:rPr lang="ar-DZ" sz="3600" b="1" dirty="0" smtClean="0"/>
              <a:t>المنهج </a:t>
            </a:r>
            <a:r>
              <a:rPr lang="ar-DZ" sz="3600" dirty="0" smtClean="0">
                <a:solidFill>
                  <a:schemeClr val="dk1"/>
                </a:solidFill>
                <a:latin typeface="+mn-lt"/>
                <a:cs typeface="+mn-cs"/>
              </a:rPr>
              <a:t>ا</a:t>
            </a:r>
            <a:r>
              <a:rPr lang="ar-DZ" sz="3600" b="1" dirty="0" smtClean="0">
                <a:solidFill>
                  <a:schemeClr val="dk1"/>
                </a:solidFill>
                <a:latin typeface="+mn-lt"/>
                <a:cs typeface="+mn-cs"/>
              </a:rPr>
              <a:t>لوصفي:</a:t>
            </a:r>
            <a:r>
              <a:rPr lang="ar-DZ" sz="3600" dirty="0" smtClean="0">
                <a:solidFill>
                  <a:schemeClr val="dk1"/>
                </a:solidFill>
                <a:latin typeface="+mn-lt"/>
                <a:cs typeface="+mn-cs"/>
              </a:rPr>
              <a:t>هو دراسة وإيضاح خصائص الظاهرة أو حالة معينة كما هي كائنة في الواقع واعتمدنا المنهج الوصفي لمعرفة كيفية تطبيقه حول أساليب التنشئة الأسرية ودورها في توجيه </a:t>
            </a:r>
            <a:r>
              <a:rPr lang="ar-DZ" sz="3600" dirty="0" err="1" smtClean="0">
                <a:solidFill>
                  <a:schemeClr val="dk1"/>
                </a:solidFill>
                <a:latin typeface="+mn-lt"/>
                <a:cs typeface="+mn-cs"/>
              </a:rPr>
              <a:t>الإبن</a:t>
            </a:r>
            <a:r>
              <a:rPr lang="ar-DZ" sz="3600" dirty="0" smtClean="0">
                <a:solidFill>
                  <a:schemeClr val="dk1"/>
                </a:solidFill>
                <a:latin typeface="+mn-lt"/>
                <a:cs typeface="+mn-cs"/>
              </a:rPr>
              <a:t> المراهق نحو الدراسة ,كون هذه الظاهرة </a:t>
            </a:r>
            <a:r>
              <a:rPr lang="ar-DZ" sz="3600" dirty="0" err="1" smtClean="0">
                <a:solidFill>
                  <a:schemeClr val="dk1"/>
                </a:solidFill>
                <a:latin typeface="+mn-lt"/>
                <a:cs typeface="+mn-cs"/>
              </a:rPr>
              <a:t>الإجتماعية</a:t>
            </a:r>
            <a:r>
              <a:rPr lang="ar-DZ" sz="3600" dirty="0" smtClean="0">
                <a:solidFill>
                  <a:schemeClr val="dk1"/>
                </a:solidFill>
                <a:latin typeface="+mn-lt"/>
                <a:cs typeface="+mn-cs"/>
              </a:rPr>
              <a:t> معقدة وليست سهلة ويتحكم </a:t>
            </a:r>
            <a:r>
              <a:rPr lang="ar-DZ" sz="3600" dirty="0" err="1" smtClean="0">
                <a:solidFill>
                  <a:schemeClr val="dk1"/>
                </a:solidFill>
                <a:latin typeface="+mn-lt"/>
                <a:cs typeface="+mn-cs"/>
              </a:rPr>
              <a:t>بهاعدد</a:t>
            </a:r>
            <a:r>
              <a:rPr lang="ar-DZ" sz="3600" dirty="0" smtClean="0">
                <a:solidFill>
                  <a:schemeClr val="dk1"/>
                </a:solidFill>
                <a:latin typeface="+mn-lt"/>
                <a:cs typeface="+mn-cs"/>
              </a:rPr>
              <a:t> من المتغيرات المتشابكة خاصة توجيه المراهق نحو الدراسة </a:t>
            </a:r>
            <a:endParaRPr lang="fr-FR" sz="3600" dirty="0" smtClean="0">
              <a:solidFill>
                <a:schemeClr val="dk1"/>
              </a:solidFill>
              <a:latin typeface="+mn-lt"/>
              <a:cs typeface="+mn-cs"/>
            </a:endParaRPr>
          </a:p>
        </p:txBody>
      </p:sp>
      <p:sp>
        <p:nvSpPr>
          <p:cNvPr id="33" name="Rectangle 18"/>
          <p:cNvSpPr>
            <a:spLocks noChangeArrowheads="1"/>
          </p:cNvSpPr>
          <p:nvPr/>
        </p:nvSpPr>
        <p:spPr bwMode="auto">
          <a:xfrm>
            <a:off x="17116444" y="31310288"/>
            <a:ext cx="11687156" cy="1008112"/>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5" name="Text Box 23"/>
          <p:cNvSpPr txBox="1"/>
          <p:nvPr/>
        </p:nvSpPr>
        <p:spPr>
          <a:xfrm>
            <a:off x="18973832" y="31454304"/>
            <a:ext cx="7054101" cy="792658"/>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8000" b="1" kern="0" dirty="0" smtClean="0">
                <a:solidFill>
                  <a:srgbClr val="000000"/>
                </a:solidFill>
                <a:latin typeface="Arial" pitchFamily="34"/>
                <a:cs typeface="+mn-cs"/>
              </a:rPr>
              <a:t>أدوات البحث</a:t>
            </a:r>
            <a:endParaRPr lang="fr-FR" sz="8000" b="1" kern="0" dirty="0">
              <a:solidFill>
                <a:srgbClr val="000000"/>
              </a:solidFill>
              <a:latin typeface="Arial" pitchFamily="34"/>
              <a:cs typeface="+mn-cs"/>
            </a:endParaRPr>
          </a:p>
        </p:txBody>
      </p:sp>
      <p:sp>
        <p:nvSpPr>
          <p:cNvPr id="36" name="ZoneTexte 35"/>
          <p:cNvSpPr txBox="1"/>
          <p:nvPr/>
        </p:nvSpPr>
        <p:spPr>
          <a:xfrm>
            <a:off x="5810192" y="32135710"/>
            <a:ext cx="22879208" cy="1754326"/>
          </a:xfrm>
          <a:prstGeom prst="rect">
            <a:avLst/>
          </a:prstGeom>
          <a:noFill/>
        </p:spPr>
        <p:txBody>
          <a:bodyPr wrap="square" rtlCol="0">
            <a:spAutoFit/>
          </a:bodyPr>
          <a:lstStyle/>
          <a:p>
            <a:pPr marL="342900" lvl="1" indent="-342900" algn="just" rtl="1">
              <a:buNone/>
            </a:pPr>
            <a:r>
              <a:rPr lang="ar-DZ" sz="3600" dirty="0" smtClean="0"/>
              <a:t>   1 - الاستبيان:هو جمع المعلومات من المبحوثين عن طريق أسئلة مكتوبة</a:t>
            </a:r>
          </a:p>
          <a:p>
            <a:pPr marL="342900" lvl="1" indent="-342900" algn="just" rtl="1">
              <a:buNone/>
            </a:pPr>
            <a:r>
              <a:rPr lang="ar-DZ" sz="3600" dirty="0" smtClean="0"/>
              <a:t>   2 - المقابلة: هي </a:t>
            </a:r>
            <a:r>
              <a:rPr lang="ar-DZ" sz="3600" dirty="0" err="1" smtClean="0"/>
              <a:t>محاثة</a:t>
            </a:r>
            <a:r>
              <a:rPr lang="ar-DZ" sz="3600" dirty="0" smtClean="0"/>
              <a:t> شفوية يقدمها الباحث بين شخص </a:t>
            </a:r>
            <a:r>
              <a:rPr lang="ar-DZ" sz="3600" dirty="0" err="1" smtClean="0"/>
              <a:t>أوعدة</a:t>
            </a:r>
            <a:r>
              <a:rPr lang="ar-DZ" sz="3600" dirty="0" smtClean="0"/>
              <a:t> </a:t>
            </a:r>
            <a:r>
              <a:rPr lang="ar-DZ" sz="3600" dirty="0" err="1" smtClean="0"/>
              <a:t>اشخاص</a:t>
            </a:r>
            <a:r>
              <a:rPr lang="ar-DZ" sz="3600" dirty="0" smtClean="0"/>
              <a:t> بهدف الدراسة   </a:t>
            </a:r>
          </a:p>
          <a:p>
            <a:pPr marL="342900" lvl="1" indent="-342900" algn="just" rtl="1">
              <a:buNone/>
            </a:pPr>
            <a:r>
              <a:rPr lang="ar-DZ" sz="3600" dirty="0" smtClean="0"/>
              <a:t>   3- الملاحظة: هي عملية مراقبة أو مشاهدة لسلوك الظواهر </a:t>
            </a:r>
            <a:r>
              <a:rPr lang="ar-DZ" sz="3600" dirty="0" err="1" smtClean="0"/>
              <a:t>و</a:t>
            </a:r>
            <a:r>
              <a:rPr lang="ar-DZ" sz="3600" dirty="0" smtClean="0"/>
              <a:t> المشكلات والأحداث </a:t>
            </a:r>
          </a:p>
        </p:txBody>
      </p:sp>
      <p:sp>
        <p:nvSpPr>
          <p:cNvPr id="37" name="Rectangle 18"/>
          <p:cNvSpPr>
            <a:spLocks noChangeArrowheads="1"/>
          </p:cNvSpPr>
          <p:nvPr/>
        </p:nvSpPr>
        <p:spPr bwMode="auto">
          <a:xfrm>
            <a:off x="13258792" y="33890036"/>
            <a:ext cx="15544808" cy="1071570"/>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9" name="Text Box 23"/>
          <p:cNvSpPr txBox="1"/>
          <p:nvPr/>
        </p:nvSpPr>
        <p:spPr>
          <a:xfrm>
            <a:off x="14830428" y="33961474"/>
            <a:ext cx="12287336" cy="1143008"/>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8000" b="1" kern="0" dirty="0" smtClean="0">
                <a:solidFill>
                  <a:srgbClr val="000000"/>
                </a:solidFill>
                <a:latin typeface="Arial" pitchFamily="34"/>
                <a:cs typeface="+mn-cs"/>
              </a:rPr>
              <a:t>مجتمع البحث وعينة البحث</a:t>
            </a:r>
            <a:endParaRPr lang="fr-FR" sz="8000" b="1" kern="0" dirty="0">
              <a:solidFill>
                <a:srgbClr val="000000"/>
              </a:solidFill>
              <a:latin typeface="Arial" pitchFamily="34"/>
              <a:cs typeface="+mn-cs"/>
            </a:endParaRPr>
          </a:p>
        </p:txBody>
      </p:sp>
      <p:sp>
        <p:nvSpPr>
          <p:cNvPr id="40" name="ZoneTexte 39"/>
          <p:cNvSpPr txBox="1"/>
          <p:nvPr/>
        </p:nvSpPr>
        <p:spPr>
          <a:xfrm>
            <a:off x="5543488" y="34772295"/>
            <a:ext cx="22879208" cy="4975657"/>
          </a:xfrm>
          <a:prstGeom prst="rect">
            <a:avLst/>
          </a:prstGeom>
          <a:noFill/>
        </p:spPr>
        <p:txBody>
          <a:bodyPr wrap="square" rtlCol="0">
            <a:spAutoFit/>
          </a:bodyPr>
          <a:lstStyle/>
          <a:p>
            <a:pPr marL="342900" lvl="1" indent="-342900" algn="just" rtl="1">
              <a:lnSpc>
                <a:spcPct val="150000"/>
              </a:lnSpc>
            </a:pPr>
            <a:r>
              <a:rPr lang="ar-DZ" sz="3600" b="1" dirty="0" smtClean="0"/>
              <a:t> العينة الطبقية :</a:t>
            </a:r>
            <a:r>
              <a:rPr lang="ar-DZ" sz="3600" dirty="0" smtClean="0"/>
              <a:t>هي التي يتم فيها تقسيم المجتمع إلى طبقات معينة بموجب مواصفات معروفة تؤخذ وحدات من كل طبقة للحصول على عينة مؤلفة من مجموع هذه الأجزاء وهذه العينة تمثل المجتمع بجميع طوائفه وطبقاته.</a:t>
            </a:r>
            <a:endParaRPr lang="fr-FR" sz="3600" dirty="0" smtClean="0"/>
          </a:p>
          <a:p>
            <a:pPr marL="342900" lvl="1" indent="-342900" algn="just" rtl="1">
              <a:lnSpc>
                <a:spcPct val="150000"/>
              </a:lnSpc>
              <a:buNone/>
            </a:pPr>
            <a:r>
              <a:rPr lang="ar-DZ" sz="3600" dirty="0" err="1" smtClean="0"/>
              <a:t>وإستخدمنا</a:t>
            </a:r>
            <a:r>
              <a:rPr lang="ar-DZ" sz="3600" dirty="0" smtClean="0"/>
              <a:t> العينة الطبقية للكشف عن أساليب التنشئة الأسرية ودورها في توجيه </a:t>
            </a:r>
            <a:r>
              <a:rPr lang="ar-DZ" sz="3600" dirty="0" err="1" smtClean="0"/>
              <a:t>الإبن</a:t>
            </a:r>
            <a:r>
              <a:rPr lang="ar-DZ" sz="3600" dirty="0" smtClean="0"/>
              <a:t> المراهق نحو الدراسة ,ولأنها تعنى بأهداف البحث </a:t>
            </a:r>
            <a:r>
              <a:rPr lang="ar-DZ" sz="3600" dirty="0" err="1" smtClean="0"/>
              <a:t>بإعتبار</a:t>
            </a:r>
            <a:r>
              <a:rPr lang="ar-DZ" sz="3600" dirty="0" smtClean="0"/>
              <a:t> العينة تمثل التلاميذ من طور المتوسط</a:t>
            </a:r>
          </a:p>
          <a:p>
            <a:pPr marL="342900" lvl="1" indent="-342900" algn="just" rtl="1">
              <a:lnSpc>
                <a:spcPct val="150000"/>
              </a:lnSpc>
              <a:buNone/>
            </a:pPr>
            <a:r>
              <a:rPr lang="ar-DZ" sz="3600" b="1" dirty="0" smtClean="0"/>
              <a:t>مجتمع البحث: الدراسة:</a:t>
            </a:r>
            <a:r>
              <a:rPr lang="ar-DZ" sz="3600" dirty="0" smtClean="0"/>
              <a:t>فمجتمع بحثنا </a:t>
            </a:r>
            <a:r>
              <a:rPr lang="ar-DZ" sz="3600" dirty="0" err="1" smtClean="0"/>
              <a:t>هومجموعة</a:t>
            </a:r>
            <a:r>
              <a:rPr lang="ar-DZ" sz="3600" dirty="0" smtClean="0"/>
              <a:t> التلاميذ السنة الثالثة والرابعة من طور المتوسط الذين يكونون موضوع مشكلة البحث بمنطقة </a:t>
            </a:r>
            <a:r>
              <a:rPr lang="ar-DZ" sz="3600" dirty="0" err="1" smtClean="0"/>
              <a:t>تقرت</a:t>
            </a:r>
            <a:r>
              <a:rPr lang="ar-DZ" sz="3600" dirty="0" smtClean="0"/>
              <a:t> ببلدية الزاوية </a:t>
            </a:r>
            <a:r>
              <a:rPr lang="ar-DZ" sz="3600" dirty="0" err="1" smtClean="0"/>
              <a:t>العابدية</a:t>
            </a:r>
            <a:r>
              <a:rPr lang="ar-DZ" sz="3600" dirty="0" smtClean="0"/>
              <a:t> </a:t>
            </a:r>
            <a:endParaRPr lang="ar-DZ" sz="3600" b="1" dirty="0" smtClean="0"/>
          </a:p>
        </p:txBody>
      </p:sp>
      <p:sp>
        <p:nvSpPr>
          <p:cNvPr id="41" name="ZoneTexte 40"/>
          <p:cNvSpPr txBox="1"/>
          <p:nvPr/>
        </p:nvSpPr>
        <p:spPr>
          <a:xfrm>
            <a:off x="5924392" y="41033836"/>
            <a:ext cx="22879208" cy="1754326"/>
          </a:xfrm>
          <a:prstGeom prst="rect">
            <a:avLst/>
          </a:prstGeom>
          <a:noFill/>
        </p:spPr>
        <p:txBody>
          <a:bodyPr wrap="square" rtlCol="0">
            <a:spAutoFit/>
          </a:bodyPr>
          <a:lstStyle/>
          <a:p>
            <a:pPr marL="342900" lvl="1" indent="-342900" algn="just" rtl="1"/>
            <a:r>
              <a:rPr lang="ar-DZ" sz="3600" b="1" dirty="0" smtClean="0"/>
              <a:t> </a:t>
            </a:r>
            <a:r>
              <a:rPr lang="ar-DZ" sz="3600" dirty="0" smtClean="0"/>
              <a:t>بعد دراستنا لهذا الفصل المنهجي توصلنا إلى الإلمام </a:t>
            </a:r>
            <a:r>
              <a:rPr lang="ar-DZ" sz="3600" dirty="0" err="1" smtClean="0"/>
              <a:t>بجوانبالموضوع</a:t>
            </a:r>
            <a:r>
              <a:rPr lang="ar-DZ" sz="3600" dirty="0" smtClean="0"/>
              <a:t> إلماما أوليا يعرض الوصول </a:t>
            </a:r>
            <a:r>
              <a:rPr lang="ar-DZ" sz="3600" dirty="0" err="1" smtClean="0"/>
              <a:t>و</a:t>
            </a:r>
            <a:r>
              <a:rPr lang="ar-DZ" sz="3600" dirty="0" smtClean="0"/>
              <a:t> الربط بين العناصر المقدمة من </a:t>
            </a:r>
            <a:r>
              <a:rPr lang="ar-DZ" sz="3600" dirty="0" err="1" smtClean="0"/>
              <a:t>أجلإبراز</a:t>
            </a:r>
            <a:r>
              <a:rPr lang="ar-DZ" sz="3600" dirty="0" smtClean="0"/>
              <a:t> مدى أهمية موضوع بحثنا.</a:t>
            </a:r>
            <a:endParaRPr lang="fr-FR" sz="3600" dirty="0" smtClean="0"/>
          </a:p>
          <a:p>
            <a:pPr marL="342900" lvl="1" indent="-342900" algn="just" rtl="1">
              <a:buNone/>
            </a:pPr>
            <a:endParaRPr lang="fr-FR" sz="3600" dirty="0" smtClean="0"/>
          </a:p>
        </p:txBody>
      </p:sp>
      <p:pic>
        <p:nvPicPr>
          <p:cNvPr id="1026" name="Picture 2" descr="D:\أيام الماستر\images.jpg"/>
          <p:cNvPicPr>
            <a:picLocks noChangeAspect="1" noChangeArrowheads="1"/>
          </p:cNvPicPr>
          <p:nvPr/>
        </p:nvPicPr>
        <p:blipFill>
          <a:blip r:embed="rId5"/>
          <a:srcRect/>
          <a:stretch>
            <a:fillRect/>
          </a:stretch>
        </p:blipFill>
        <p:spPr bwMode="auto">
          <a:xfrm>
            <a:off x="661712" y="7315100"/>
            <a:ext cx="4453148" cy="3552255"/>
          </a:xfrm>
          <a:prstGeom prst="rect">
            <a:avLst/>
          </a:prstGeom>
          <a:noFill/>
        </p:spPr>
      </p:pic>
      <p:pic>
        <p:nvPicPr>
          <p:cNvPr id="1027" name="Picture 3" descr="D:\أيام الماستر\imagesل.jpg"/>
          <p:cNvPicPr>
            <a:picLocks noChangeAspect="1" noChangeArrowheads="1"/>
          </p:cNvPicPr>
          <p:nvPr/>
        </p:nvPicPr>
        <p:blipFill>
          <a:blip r:embed="rId6"/>
          <a:srcRect/>
          <a:stretch>
            <a:fillRect/>
          </a:stretch>
        </p:blipFill>
        <p:spPr bwMode="auto">
          <a:xfrm>
            <a:off x="1542960" y="12887264"/>
            <a:ext cx="4929222" cy="5357850"/>
          </a:xfrm>
          <a:prstGeom prst="rect">
            <a:avLst/>
          </a:prstGeom>
          <a:noFill/>
        </p:spPr>
      </p:pic>
      <p:pic>
        <p:nvPicPr>
          <p:cNvPr id="1028" name="Picture 4" descr="D:\أيام الماستر\index.jpg"/>
          <p:cNvPicPr>
            <a:picLocks noChangeAspect="1" noChangeArrowheads="1"/>
          </p:cNvPicPr>
          <p:nvPr/>
        </p:nvPicPr>
        <p:blipFill>
          <a:blip r:embed="rId7"/>
          <a:srcRect/>
          <a:stretch>
            <a:fillRect/>
          </a:stretch>
        </p:blipFill>
        <p:spPr bwMode="auto">
          <a:xfrm rot="20265281">
            <a:off x="1392450" y="22778506"/>
            <a:ext cx="6049344" cy="5102144"/>
          </a:xfrm>
          <a:prstGeom prst="rect">
            <a:avLst/>
          </a:prstGeom>
          <a:noFill/>
        </p:spPr>
      </p:pic>
      <p:pic>
        <p:nvPicPr>
          <p:cNvPr id="1029" name="Picture 5" descr="D:\أيام الماستر\imagesيب.jpg"/>
          <p:cNvPicPr>
            <a:picLocks noChangeAspect="1" noChangeArrowheads="1"/>
          </p:cNvPicPr>
          <p:nvPr/>
        </p:nvPicPr>
        <p:blipFill>
          <a:blip r:embed="rId8"/>
          <a:srcRect/>
          <a:stretch>
            <a:fillRect/>
          </a:stretch>
        </p:blipFill>
        <p:spPr bwMode="auto">
          <a:xfrm>
            <a:off x="971456" y="33104218"/>
            <a:ext cx="4205297" cy="6929486"/>
          </a:xfrm>
          <a:prstGeom prst="rect">
            <a:avLst/>
          </a:prstGeom>
          <a:noFill/>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415</TotalTime>
  <Words>589</Words>
  <Application>Microsoft Office PowerPoint</Application>
  <PresentationFormat>Personnalisé</PresentationFormat>
  <Paragraphs>30</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Promenade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user</cp:lastModifiedBy>
  <cp:revision>57</cp:revision>
  <dcterms:created xsi:type="dcterms:W3CDTF">2014-04-16T09:22:23Z</dcterms:created>
  <dcterms:modified xsi:type="dcterms:W3CDTF">2015-02-25T06:31:07Z</dcterms:modified>
</cp:coreProperties>
</file>