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305" r:id="rId3"/>
    <p:sldId id="306" r:id="rId4"/>
    <p:sldId id="307" r:id="rId5"/>
    <p:sldId id="308" r:id="rId6"/>
    <p:sldId id="309" r:id="rId7"/>
    <p:sldId id="310" r:id="rId8"/>
    <p:sldId id="311" r:id="rId9"/>
    <p:sldId id="312" r:id="rId10"/>
    <p:sldId id="313"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57" r:id="rId34"/>
    <p:sldId id="258" r:id="rId35"/>
    <p:sldId id="261" r:id="rId36"/>
    <p:sldId id="259" r:id="rId37"/>
    <p:sldId id="260"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 id="299" r:id="rId54"/>
    <p:sldId id="300" r:id="rId55"/>
    <p:sldId id="301" r:id="rId56"/>
    <p:sldId id="302" r:id="rId57"/>
    <p:sldId id="303" r:id="rId58"/>
    <p:sldId id="304" r:id="rId59"/>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2" d="100"/>
          <a:sy n="72" d="100"/>
        </p:scale>
        <p:origin x="-110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bg>
      <p:bgRef idx="1002">
        <a:schemeClr val="bg2"/>
      </p:bgRef>
    </p:bg>
    <p:spTree>
      <p:nvGrpSpPr>
        <p:cNvPr id="1" name=""/>
        <p:cNvGrpSpPr/>
        <p:nvPr/>
      </p:nvGrpSpPr>
      <p:grpSpPr>
        <a:xfrm>
          <a:off x="0" y="0"/>
          <a:ext cx="0" cy="0"/>
          <a:chOff x="0" y="0"/>
          <a:chExt cx="0" cy="0"/>
        </a:xfrm>
      </p:grpSpPr>
      <p:sp>
        <p:nvSpPr>
          <p:cNvPr id="9" name="عنوان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ar-SA" smtClean="0"/>
              <a:t>انقر لتحرير نمط العنوان الرئيسي</a:t>
            </a:r>
            <a:endParaRPr kumimoji="0" lang="en-US"/>
          </a:p>
        </p:txBody>
      </p:sp>
      <p:sp>
        <p:nvSpPr>
          <p:cNvPr id="17" name="عنوان فرعي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ar-SA" smtClean="0"/>
              <a:t>انقر لتحرير نمط العنوان الثانوي الرئيسي</a:t>
            </a:r>
            <a:endParaRPr kumimoji="0" lang="en-US"/>
          </a:p>
        </p:txBody>
      </p:sp>
      <p:sp>
        <p:nvSpPr>
          <p:cNvPr id="30" name="عنصر نائب للتاريخ 29"/>
          <p:cNvSpPr>
            <a:spLocks noGrp="1"/>
          </p:cNvSpPr>
          <p:nvPr>
            <p:ph type="dt" sz="half" idx="10"/>
          </p:nvPr>
        </p:nvSpPr>
        <p:spPr/>
        <p:txBody>
          <a:bodyPr/>
          <a:lstStyle/>
          <a:p>
            <a:fld id="{47F2A8B9-59EF-4C24-B58D-12007F1E129F}" type="datetimeFigureOut">
              <a:rPr lang="fr-FR" smtClean="0"/>
              <a:pPr/>
              <a:t>21/02/2015</a:t>
            </a:fld>
            <a:endParaRPr lang="fr-FR"/>
          </a:p>
        </p:txBody>
      </p:sp>
      <p:sp>
        <p:nvSpPr>
          <p:cNvPr id="19" name="عنصر نائب للتذييل 18"/>
          <p:cNvSpPr>
            <a:spLocks noGrp="1"/>
          </p:cNvSpPr>
          <p:nvPr>
            <p:ph type="ftr" sz="quarter" idx="11"/>
          </p:nvPr>
        </p:nvSpPr>
        <p:spPr/>
        <p:txBody>
          <a:bodyPr/>
          <a:lstStyle/>
          <a:p>
            <a:endParaRPr lang="fr-FR"/>
          </a:p>
        </p:txBody>
      </p:sp>
      <p:sp>
        <p:nvSpPr>
          <p:cNvPr id="27" name="عنصر نائب لرقم الشريحة 26"/>
          <p:cNvSpPr>
            <a:spLocks noGrp="1"/>
          </p:cNvSpPr>
          <p:nvPr>
            <p:ph type="sldNum" sz="quarter" idx="12"/>
          </p:nvPr>
        </p:nvSpPr>
        <p:spPr/>
        <p:txBody>
          <a:bodyPr/>
          <a:lstStyle/>
          <a:p>
            <a:fld id="{ABCC75FD-38E3-4157-B53D-5EAD779C8F19}" type="slidenum">
              <a:rPr lang="fr-FR" smtClean="0"/>
              <a:pPr/>
              <a:t>‹#›</a:t>
            </a:fld>
            <a:endParaRPr lang="fr-F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47F2A8B9-59EF-4C24-B58D-12007F1E129F}" type="datetimeFigureOut">
              <a:rPr lang="fr-FR" smtClean="0"/>
              <a:pPr/>
              <a:t>21/02/2015</a:t>
            </a:fld>
            <a:endParaRPr lang="fr-FR"/>
          </a:p>
        </p:txBody>
      </p:sp>
      <p:sp>
        <p:nvSpPr>
          <p:cNvPr id="5" name="عنصر نائب للتذييل 4"/>
          <p:cNvSpPr>
            <a:spLocks noGrp="1"/>
          </p:cNvSpPr>
          <p:nvPr>
            <p:ph type="ftr" sz="quarter" idx="11"/>
          </p:nvPr>
        </p:nvSpPr>
        <p:spPr/>
        <p:txBody>
          <a:bodyPr/>
          <a:lstStyle/>
          <a:p>
            <a:endParaRPr lang="fr-FR"/>
          </a:p>
        </p:txBody>
      </p:sp>
      <p:sp>
        <p:nvSpPr>
          <p:cNvPr id="6" name="عنصر نائب لرقم الشريحة 5"/>
          <p:cNvSpPr>
            <a:spLocks noGrp="1"/>
          </p:cNvSpPr>
          <p:nvPr>
            <p:ph type="sldNum" sz="quarter" idx="12"/>
          </p:nvPr>
        </p:nvSpPr>
        <p:spPr/>
        <p:txBody>
          <a:bodyPr/>
          <a:lstStyle/>
          <a:p>
            <a:fld id="{ABCC75FD-38E3-4157-B53D-5EAD779C8F19}" type="slidenum">
              <a:rPr lang="fr-FR" smtClean="0"/>
              <a:pPr/>
              <a:t>‹#›</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914401"/>
            <a:ext cx="2057400" cy="5211763"/>
          </a:xfrm>
        </p:spPr>
        <p:txBody>
          <a:bodyPr vert="eaVer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457200" y="914401"/>
            <a:ext cx="6019800" cy="5211763"/>
          </a:xfrm>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47F2A8B9-59EF-4C24-B58D-12007F1E129F}" type="datetimeFigureOut">
              <a:rPr lang="fr-FR" smtClean="0"/>
              <a:pPr/>
              <a:t>21/02/2015</a:t>
            </a:fld>
            <a:endParaRPr lang="fr-FR"/>
          </a:p>
        </p:txBody>
      </p:sp>
      <p:sp>
        <p:nvSpPr>
          <p:cNvPr id="5" name="عنصر نائب للتذييل 4"/>
          <p:cNvSpPr>
            <a:spLocks noGrp="1"/>
          </p:cNvSpPr>
          <p:nvPr>
            <p:ph type="ftr" sz="quarter" idx="11"/>
          </p:nvPr>
        </p:nvSpPr>
        <p:spPr/>
        <p:txBody>
          <a:bodyPr/>
          <a:lstStyle/>
          <a:p>
            <a:endParaRPr lang="fr-FR"/>
          </a:p>
        </p:txBody>
      </p:sp>
      <p:sp>
        <p:nvSpPr>
          <p:cNvPr id="6" name="عنصر نائب لرقم الشريحة 5"/>
          <p:cNvSpPr>
            <a:spLocks noGrp="1"/>
          </p:cNvSpPr>
          <p:nvPr>
            <p:ph type="sldNum" sz="quarter" idx="12"/>
          </p:nvPr>
        </p:nvSpPr>
        <p:spPr/>
        <p:txBody>
          <a:bodyPr/>
          <a:lstStyle/>
          <a:p>
            <a:fld id="{ABCC75FD-38E3-4157-B53D-5EAD779C8F19}" type="slidenum">
              <a:rPr lang="fr-FR" smtClean="0"/>
              <a:pPr/>
              <a:t>‹#›</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محتوى 2"/>
          <p:cNvSpPr>
            <a:spLocks noGrp="1"/>
          </p:cNvSpPr>
          <p:nvPr>
            <p:ph idx="1"/>
          </p:nvPr>
        </p:nvSpPr>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47F2A8B9-59EF-4C24-B58D-12007F1E129F}" type="datetimeFigureOut">
              <a:rPr lang="fr-FR" smtClean="0"/>
              <a:pPr/>
              <a:t>21/02/2015</a:t>
            </a:fld>
            <a:endParaRPr lang="fr-FR"/>
          </a:p>
        </p:txBody>
      </p:sp>
      <p:sp>
        <p:nvSpPr>
          <p:cNvPr id="5" name="عنصر نائب للتذييل 4"/>
          <p:cNvSpPr>
            <a:spLocks noGrp="1"/>
          </p:cNvSpPr>
          <p:nvPr>
            <p:ph type="ftr" sz="quarter" idx="11"/>
          </p:nvPr>
        </p:nvSpPr>
        <p:spPr/>
        <p:txBody>
          <a:bodyPr/>
          <a:lstStyle/>
          <a:p>
            <a:endParaRPr lang="fr-FR"/>
          </a:p>
        </p:txBody>
      </p:sp>
      <p:sp>
        <p:nvSpPr>
          <p:cNvPr id="6" name="عنصر نائب لرقم الشريحة 5"/>
          <p:cNvSpPr>
            <a:spLocks noGrp="1"/>
          </p:cNvSpPr>
          <p:nvPr>
            <p:ph type="sldNum" sz="quarter" idx="12"/>
          </p:nvPr>
        </p:nvSpPr>
        <p:spPr/>
        <p:txBody>
          <a:bodyPr/>
          <a:lstStyle/>
          <a:p>
            <a:fld id="{ABCC75FD-38E3-4157-B53D-5EAD779C8F19}" type="slidenum">
              <a:rPr lang="fr-FR" smtClean="0"/>
              <a:pPr/>
              <a:t>‹#›</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bg>
      <p:bgRef idx="1002">
        <a:schemeClr val="bg2"/>
      </p:bgRef>
    </p:bg>
    <p:spTree>
      <p:nvGrpSpPr>
        <p:cNvPr id="1" name=""/>
        <p:cNvGrpSpPr/>
        <p:nvPr/>
      </p:nvGrpSpPr>
      <p:grpSpPr>
        <a:xfrm>
          <a:off x="0" y="0"/>
          <a:ext cx="0" cy="0"/>
          <a:chOff x="0" y="0"/>
          <a:chExt cx="0" cy="0"/>
        </a:xfrm>
      </p:grpSpPr>
      <p:sp>
        <p:nvSpPr>
          <p:cNvPr id="2" name="عنوان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47F2A8B9-59EF-4C24-B58D-12007F1E129F}" type="datetimeFigureOut">
              <a:rPr lang="fr-FR" smtClean="0"/>
              <a:pPr/>
              <a:t>21/02/2015</a:t>
            </a:fld>
            <a:endParaRPr lang="fr-FR"/>
          </a:p>
        </p:txBody>
      </p:sp>
      <p:sp>
        <p:nvSpPr>
          <p:cNvPr id="5" name="عنصر نائب للتذييل 4"/>
          <p:cNvSpPr>
            <a:spLocks noGrp="1"/>
          </p:cNvSpPr>
          <p:nvPr>
            <p:ph type="ftr" sz="quarter" idx="11"/>
          </p:nvPr>
        </p:nvSpPr>
        <p:spPr/>
        <p:txBody>
          <a:bodyPr/>
          <a:lstStyle/>
          <a:p>
            <a:endParaRPr lang="fr-FR"/>
          </a:p>
        </p:txBody>
      </p:sp>
      <p:sp>
        <p:nvSpPr>
          <p:cNvPr id="6" name="عنصر نائب لرقم الشريحة 5"/>
          <p:cNvSpPr>
            <a:spLocks noGrp="1"/>
          </p:cNvSpPr>
          <p:nvPr>
            <p:ph type="sldNum" sz="quarter" idx="12"/>
          </p:nvPr>
        </p:nvSpPr>
        <p:spPr/>
        <p:txBody>
          <a:bodyPr/>
          <a:lstStyle/>
          <a:p>
            <a:fld id="{ABCC75FD-38E3-4157-B53D-5EAD779C8F19}" type="slidenum">
              <a:rPr lang="fr-FR" smtClean="0"/>
              <a:pPr/>
              <a:t>‹#›</a:t>
            </a:fld>
            <a:endParaRPr lang="fr-F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229600" cy="1143000"/>
          </a:xfrm>
        </p:spPr>
        <p:txBody>
          <a:bodyPr/>
          <a:lstStyle/>
          <a:p>
            <a:r>
              <a:rPr kumimoji="0" lang="ar-SA" smtClean="0"/>
              <a:t>انقر لتحرير نمط العنوان الرئيسي</a:t>
            </a:r>
            <a:endParaRPr kumimoji="0" lang="en-US"/>
          </a:p>
        </p:txBody>
      </p:sp>
      <p:sp>
        <p:nvSpPr>
          <p:cNvPr id="3" name="عنصر نائب للمحتوى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محتوى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p>
            <a:fld id="{47F2A8B9-59EF-4C24-B58D-12007F1E129F}" type="datetimeFigureOut">
              <a:rPr lang="fr-FR" smtClean="0"/>
              <a:pPr/>
              <a:t>21/02/2015</a:t>
            </a:fld>
            <a:endParaRPr lang="fr-FR"/>
          </a:p>
        </p:txBody>
      </p:sp>
      <p:sp>
        <p:nvSpPr>
          <p:cNvPr id="6" name="عنصر نائب للتذييل 5"/>
          <p:cNvSpPr>
            <a:spLocks noGrp="1"/>
          </p:cNvSpPr>
          <p:nvPr>
            <p:ph type="ftr" sz="quarter" idx="11"/>
          </p:nvPr>
        </p:nvSpPr>
        <p:spPr/>
        <p:txBody>
          <a:bodyPr/>
          <a:lstStyle/>
          <a:p>
            <a:endParaRPr lang="fr-FR"/>
          </a:p>
        </p:txBody>
      </p:sp>
      <p:sp>
        <p:nvSpPr>
          <p:cNvPr id="7" name="عنصر نائب لرقم الشريحة 6"/>
          <p:cNvSpPr>
            <a:spLocks noGrp="1"/>
          </p:cNvSpPr>
          <p:nvPr>
            <p:ph type="sldNum" sz="quarter" idx="12"/>
          </p:nvPr>
        </p:nvSpPr>
        <p:spPr/>
        <p:txBody>
          <a:bodyPr/>
          <a:lstStyle/>
          <a:p>
            <a:fld id="{ABCC75FD-38E3-4157-B53D-5EAD779C8F19}" type="slidenum">
              <a:rPr lang="fr-FR" smtClean="0"/>
              <a:pPr/>
              <a:t>‹#›</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229600" cy="1143000"/>
          </a:xfrm>
        </p:spPr>
        <p:txBody>
          <a:bodyPr tIns="45720" anchor="b"/>
          <a:lstStyle>
            <a:lvl1pPr>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4" name="عنصر نائب للنص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5" name="عنصر نائب للمحتوى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6" name="عنصر نائب للمحتوى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7" name="عنصر نائب للتاريخ 6"/>
          <p:cNvSpPr>
            <a:spLocks noGrp="1"/>
          </p:cNvSpPr>
          <p:nvPr>
            <p:ph type="dt" sz="half" idx="10"/>
          </p:nvPr>
        </p:nvSpPr>
        <p:spPr/>
        <p:txBody>
          <a:bodyPr/>
          <a:lstStyle/>
          <a:p>
            <a:fld id="{47F2A8B9-59EF-4C24-B58D-12007F1E129F}" type="datetimeFigureOut">
              <a:rPr lang="fr-FR" smtClean="0"/>
              <a:pPr/>
              <a:t>21/02/2015</a:t>
            </a:fld>
            <a:endParaRPr lang="fr-FR"/>
          </a:p>
        </p:txBody>
      </p:sp>
      <p:sp>
        <p:nvSpPr>
          <p:cNvPr id="8" name="عنصر نائب للتذييل 7"/>
          <p:cNvSpPr>
            <a:spLocks noGrp="1"/>
          </p:cNvSpPr>
          <p:nvPr>
            <p:ph type="ftr" sz="quarter" idx="11"/>
          </p:nvPr>
        </p:nvSpPr>
        <p:spPr/>
        <p:txBody>
          <a:bodyPr/>
          <a:lstStyle/>
          <a:p>
            <a:endParaRPr lang="fr-FR"/>
          </a:p>
        </p:txBody>
      </p:sp>
      <p:sp>
        <p:nvSpPr>
          <p:cNvPr id="9" name="عنصر نائب لرقم الشريحة 8"/>
          <p:cNvSpPr>
            <a:spLocks noGrp="1"/>
          </p:cNvSpPr>
          <p:nvPr>
            <p:ph type="sldNum" sz="quarter" idx="12"/>
          </p:nvPr>
        </p:nvSpPr>
        <p:spPr/>
        <p:txBody>
          <a:bodyPr/>
          <a:lstStyle/>
          <a:p>
            <a:fld id="{ABCC75FD-38E3-4157-B53D-5EAD779C8F19}" type="slidenum">
              <a:rPr lang="fr-FR" smtClean="0"/>
              <a:pPr/>
              <a:t>‹#›</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ar-SA" smtClean="0"/>
              <a:t>انقر لتحرير نمط العنوان الرئيسي</a:t>
            </a:r>
            <a:endParaRPr kumimoji="0" lang="en-US"/>
          </a:p>
        </p:txBody>
      </p:sp>
      <p:sp>
        <p:nvSpPr>
          <p:cNvPr id="3" name="عنصر نائب للتاريخ 2"/>
          <p:cNvSpPr>
            <a:spLocks noGrp="1"/>
          </p:cNvSpPr>
          <p:nvPr>
            <p:ph type="dt" sz="half" idx="10"/>
          </p:nvPr>
        </p:nvSpPr>
        <p:spPr/>
        <p:txBody>
          <a:bodyPr/>
          <a:lstStyle/>
          <a:p>
            <a:fld id="{47F2A8B9-59EF-4C24-B58D-12007F1E129F}" type="datetimeFigureOut">
              <a:rPr lang="fr-FR" smtClean="0"/>
              <a:pPr/>
              <a:t>21/02/2015</a:t>
            </a:fld>
            <a:endParaRPr lang="fr-FR"/>
          </a:p>
        </p:txBody>
      </p:sp>
      <p:sp>
        <p:nvSpPr>
          <p:cNvPr id="4" name="عنصر نائب للتذييل 3"/>
          <p:cNvSpPr>
            <a:spLocks noGrp="1"/>
          </p:cNvSpPr>
          <p:nvPr>
            <p:ph type="ftr" sz="quarter" idx="11"/>
          </p:nvPr>
        </p:nvSpPr>
        <p:spPr/>
        <p:txBody>
          <a:bodyPr/>
          <a:lstStyle/>
          <a:p>
            <a:endParaRPr lang="fr-FR"/>
          </a:p>
        </p:txBody>
      </p:sp>
      <p:sp>
        <p:nvSpPr>
          <p:cNvPr id="5" name="عنصر نائب لرقم الشريحة 4"/>
          <p:cNvSpPr>
            <a:spLocks noGrp="1"/>
          </p:cNvSpPr>
          <p:nvPr>
            <p:ph type="sldNum" sz="quarter" idx="12"/>
          </p:nvPr>
        </p:nvSpPr>
        <p:spPr/>
        <p:txBody>
          <a:bodyPr/>
          <a:lstStyle/>
          <a:p>
            <a:fld id="{ABCC75FD-38E3-4157-B53D-5EAD779C8F19}" type="slidenum">
              <a:rPr lang="fr-FR" smtClean="0"/>
              <a:pPr/>
              <a:t>‹#›</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47F2A8B9-59EF-4C24-B58D-12007F1E129F}" type="datetimeFigureOut">
              <a:rPr lang="fr-FR" smtClean="0"/>
              <a:pPr/>
              <a:t>21/02/2015</a:t>
            </a:fld>
            <a:endParaRPr lang="fr-FR"/>
          </a:p>
        </p:txBody>
      </p:sp>
      <p:sp>
        <p:nvSpPr>
          <p:cNvPr id="3" name="عنصر نائب للتذييل 2"/>
          <p:cNvSpPr>
            <a:spLocks noGrp="1"/>
          </p:cNvSpPr>
          <p:nvPr>
            <p:ph type="ftr" sz="quarter" idx="11"/>
          </p:nvPr>
        </p:nvSpPr>
        <p:spPr/>
        <p:txBody>
          <a:bodyPr/>
          <a:lstStyle/>
          <a:p>
            <a:endParaRPr lang="fr-FR"/>
          </a:p>
        </p:txBody>
      </p:sp>
      <p:sp>
        <p:nvSpPr>
          <p:cNvPr id="4" name="عنصر نائب لرقم الشريحة 3"/>
          <p:cNvSpPr>
            <a:spLocks noGrp="1"/>
          </p:cNvSpPr>
          <p:nvPr>
            <p:ph type="sldNum" sz="quarter" idx="12"/>
          </p:nvPr>
        </p:nvSpPr>
        <p:spPr/>
        <p:txBody>
          <a:bodyPr/>
          <a:lstStyle/>
          <a:p>
            <a:fld id="{ABCC75FD-38E3-4157-B53D-5EAD779C8F19}" type="slidenum">
              <a:rPr lang="fr-FR" smtClean="0"/>
              <a:pPr/>
              <a:t>‹#›</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ar-SA" smtClean="0"/>
              <a:t>انقر لتحرير أنماط النص الرئيسي</a:t>
            </a:r>
          </a:p>
        </p:txBody>
      </p:sp>
      <p:sp>
        <p:nvSpPr>
          <p:cNvPr id="4" name="عنصر نائب للمحتوى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p>
            <a:fld id="{47F2A8B9-59EF-4C24-B58D-12007F1E129F}" type="datetimeFigureOut">
              <a:rPr lang="fr-FR" smtClean="0"/>
              <a:pPr/>
              <a:t>21/02/2015</a:t>
            </a:fld>
            <a:endParaRPr lang="fr-FR"/>
          </a:p>
        </p:txBody>
      </p:sp>
      <p:sp>
        <p:nvSpPr>
          <p:cNvPr id="6" name="عنصر نائب للتذييل 5"/>
          <p:cNvSpPr>
            <a:spLocks noGrp="1"/>
          </p:cNvSpPr>
          <p:nvPr>
            <p:ph type="ftr" sz="quarter" idx="11"/>
          </p:nvPr>
        </p:nvSpPr>
        <p:spPr/>
        <p:txBody>
          <a:bodyPr/>
          <a:lstStyle/>
          <a:p>
            <a:endParaRPr lang="fr-FR"/>
          </a:p>
        </p:txBody>
      </p:sp>
      <p:sp>
        <p:nvSpPr>
          <p:cNvPr id="7" name="عنصر نائب لرقم الشريحة 6"/>
          <p:cNvSpPr>
            <a:spLocks noGrp="1"/>
          </p:cNvSpPr>
          <p:nvPr>
            <p:ph type="sldNum" sz="quarter" idx="12"/>
          </p:nvPr>
        </p:nvSpPr>
        <p:spPr/>
        <p:txBody>
          <a:bodyPr/>
          <a:lstStyle/>
          <a:p>
            <a:fld id="{ABCC75FD-38E3-4157-B53D-5EAD779C8F19}" type="slidenum">
              <a:rPr lang="fr-FR" smtClean="0"/>
              <a:pPr/>
              <a:t>‹#›</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sp>
        <p:nvSpPr>
          <p:cNvPr id="9" name="مستطيل ذو زاوية واحدة مخدوشة ودائرية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مثلث قائم الزاوية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عنوان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ar-SA" smtClean="0"/>
              <a:t>انقر لتحرير نمط العنوان الرئيسي</a:t>
            </a:r>
            <a:endParaRPr kumimoji="0" lang="en-US"/>
          </a:p>
        </p:txBody>
      </p:sp>
      <p:sp>
        <p:nvSpPr>
          <p:cNvPr id="4" name="عنصر نائب للنص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47F2A8B9-59EF-4C24-B58D-12007F1E129F}" type="datetimeFigureOut">
              <a:rPr lang="fr-FR" smtClean="0"/>
              <a:pPr/>
              <a:t>21/02/2015</a:t>
            </a:fld>
            <a:endParaRPr lang="fr-FR"/>
          </a:p>
        </p:txBody>
      </p:sp>
      <p:sp>
        <p:nvSpPr>
          <p:cNvPr id="6" name="عنصر نائب للتذييل 5"/>
          <p:cNvSpPr>
            <a:spLocks noGrp="1"/>
          </p:cNvSpPr>
          <p:nvPr>
            <p:ph type="ftr" sz="quarter" idx="11"/>
          </p:nvPr>
        </p:nvSpPr>
        <p:spPr/>
        <p:txBody>
          <a:bodyPr/>
          <a:lstStyle/>
          <a:p>
            <a:endParaRPr lang="fr-FR"/>
          </a:p>
        </p:txBody>
      </p:sp>
      <p:sp>
        <p:nvSpPr>
          <p:cNvPr id="7" name="عنصر نائب لرقم الشريحة 6"/>
          <p:cNvSpPr>
            <a:spLocks noGrp="1"/>
          </p:cNvSpPr>
          <p:nvPr>
            <p:ph type="sldNum" sz="quarter" idx="12"/>
          </p:nvPr>
        </p:nvSpPr>
        <p:spPr>
          <a:xfrm>
            <a:off x="8077200" y="6356350"/>
            <a:ext cx="609600" cy="365125"/>
          </a:xfrm>
        </p:spPr>
        <p:txBody>
          <a:bodyPr/>
          <a:lstStyle/>
          <a:p>
            <a:fld id="{ABCC75FD-38E3-4157-B53D-5EAD779C8F19}" type="slidenum">
              <a:rPr lang="fr-FR" smtClean="0"/>
              <a:pPr/>
              <a:t>‹#›</a:t>
            </a:fld>
            <a:endParaRPr lang="fr-FR"/>
          </a:p>
        </p:txBody>
      </p:sp>
      <p:sp>
        <p:nvSpPr>
          <p:cNvPr id="3" name="عنصر نائب للصورة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ar-SA" smtClean="0"/>
              <a:t>انقر فوق الرمز لإضافة صورة</a:t>
            </a:r>
            <a:endParaRPr kumimoji="0" lang="en-US" dirty="0"/>
          </a:p>
        </p:txBody>
      </p:sp>
      <p:sp>
        <p:nvSpPr>
          <p:cNvPr id="10" name="شكل حر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شكل حر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شكل حر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شكل حر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عنصر نائب للعنوان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ar-SA" smtClean="0"/>
              <a:t>انقر لتحرير نمط العنوان الرئيسي</a:t>
            </a:r>
            <a:endParaRPr kumimoji="0" lang="en-US"/>
          </a:p>
        </p:txBody>
      </p:sp>
      <p:sp>
        <p:nvSpPr>
          <p:cNvPr id="30" name="عنصر نائب للنص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10" name="عنصر نائب للتاريخ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7F2A8B9-59EF-4C24-B58D-12007F1E129F}" type="datetimeFigureOut">
              <a:rPr lang="fr-FR" smtClean="0"/>
              <a:pPr/>
              <a:t>21/02/2015</a:t>
            </a:fld>
            <a:endParaRPr lang="fr-FR"/>
          </a:p>
        </p:txBody>
      </p:sp>
      <p:sp>
        <p:nvSpPr>
          <p:cNvPr id="22" name="عنصر نائب للتذييل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fr-FR"/>
          </a:p>
        </p:txBody>
      </p:sp>
      <p:sp>
        <p:nvSpPr>
          <p:cNvPr id="18" name="عنصر نائب لرقم الشريحة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ABCC75FD-38E3-4157-B53D-5EAD779C8F19}" type="slidenum">
              <a:rPr lang="fr-FR" smtClean="0"/>
              <a:pPr/>
              <a:t>‹#›</a:t>
            </a:fld>
            <a:endParaRPr lang="fr-FR"/>
          </a:p>
        </p:txBody>
      </p:sp>
      <p:grpSp>
        <p:nvGrpSpPr>
          <p:cNvPr id="2" name="مجموعة 1"/>
          <p:cNvGrpSpPr/>
          <p:nvPr/>
        </p:nvGrpSpPr>
        <p:grpSpPr>
          <a:xfrm>
            <a:off x="-19017" y="202408"/>
            <a:ext cx="9180548" cy="649224"/>
            <a:chOff x="-19045" y="216550"/>
            <a:chExt cx="9180548" cy="649224"/>
          </a:xfrm>
        </p:grpSpPr>
        <p:sp>
          <p:nvSpPr>
            <p:cNvPr id="12" name="شكل حر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شكل حر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r>
              <a:rPr lang="ar-DZ" dirty="0" smtClean="0"/>
              <a:t>التمثلات الاجتماعية للطفل من خلال حصة التربية الفنية</a:t>
            </a:r>
            <a:endParaRPr lang="fr-FR" dirty="0"/>
          </a:p>
        </p:txBody>
      </p:sp>
      <p:sp>
        <p:nvSpPr>
          <p:cNvPr id="3" name="عنوان فرعي 2"/>
          <p:cNvSpPr>
            <a:spLocks noGrp="1"/>
          </p:cNvSpPr>
          <p:nvPr>
            <p:ph type="subTitle" idx="1"/>
          </p:nvPr>
        </p:nvSpPr>
        <p:spPr>
          <a:xfrm>
            <a:off x="714348" y="785794"/>
            <a:ext cx="7715304" cy="2428892"/>
          </a:xfrm>
        </p:spPr>
        <p:txBody>
          <a:bodyPr/>
          <a:lstStyle/>
          <a:p>
            <a:endParaRPr lang="fr-F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a:p>
        </p:txBody>
      </p:sp>
      <p:sp>
        <p:nvSpPr>
          <p:cNvPr id="3" name="عنصر نائب للمحتوى 2"/>
          <p:cNvSpPr>
            <a:spLocks noGrp="1"/>
          </p:cNvSpPr>
          <p:nvPr>
            <p:ph idx="1"/>
          </p:nvPr>
        </p:nvSpPr>
        <p:spPr/>
        <p:txBody>
          <a:bodyPr>
            <a:normAutofit fontScale="92500"/>
          </a:bodyPr>
          <a:lstStyle/>
          <a:p>
            <a:pPr algn="r" rtl="1"/>
            <a:r>
              <a:rPr lang="ar-DZ" dirty="0" smtClean="0"/>
              <a:t>و31منهم لديهم صعوبات في التعلم,و61من </a:t>
            </a:r>
            <a:r>
              <a:rPr lang="ar-DZ" dirty="0" err="1" smtClean="0"/>
              <a:t>المظطربين</a:t>
            </a:r>
            <a:r>
              <a:rPr lang="ar-DZ" dirty="0" smtClean="0"/>
              <a:t> انفعاليا ,و34طفلا عاديا ,وقد دلت النتائج على </a:t>
            </a:r>
            <a:r>
              <a:rPr lang="ar-DZ" dirty="0" err="1" smtClean="0"/>
              <a:t>ان</a:t>
            </a:r>
            <a:r>
              <a:rPr lang="ar-DZ" dirty="0" smtClean="0"/>
              <a:t> 56/من المصابين بالاكتئاب قد حصلوا على خيالات سلبية قوية </a:t>
            </a:r>
            <a:r>
              <a:rPr lang="ar-DZ" dirty="0" err="1" smtClean="0"/>
              <a:t>وبيست</a:t>
            </a:r>
            <a:r>
              <a:rPr lang="ar-DZ" dirty="0" smtClean="0"/>
              <a:t> اكبر من مثيلاتها من العاديين </a:t>
            </a:r>
            <a:r>
              <a:rPr lang="ar-DZ" dirty="0" err="1" smtClean="0"/>
              <a:t>والمظطربين</a:t>
            </a:r>
            <a:r>
              <a:rPr lang="ar-DZ" dirty="0" smtClean="0"/>
              <a:t> انفعاليا.</a:t>
            </a:r>
            <a:endParaRPr lang="fr-FR" dirty="0" smtClean="0"/>
          </a:p>
          <a:p>
            <a:pPr algn="r" rtl="1"/>
            <a:r>
              <a:rPr lang="ar-DZ" dirty="0" smtClean="0"/>
              <a:t>2)</a:t>
            </a:r>
            <a:r>
              <a:rPr lang="ar-DZ" b="1" dirty="0" smtClean="0"/>
              <a:t>دراسة جاني ترومبلاي2000</a:t>
            </a:r>
            <a:endParaRPr lang="fr-FR" dirty="0" smtClean="0"/>
          </a:p>
          <a:p>
            <a:pPr algn="r" rtl="1"/>
            <a:r>
              <a:rPr lang="ar-DZ" dirty="0" smtClean="0"/>
              <a:t>الدراسة تحت عنوان تحليل رسومات </a:t>
            </a:r>
            <a:r>
              <a:rPr lang="ar-DZ" dirty="0" err="1" smtClean="0"/>
              <a:t>الاطفال</a:t>
            </a:r>
            <a:r>
              <a:rPr lang="ar-DZ" dirty="0" smtClean="0"/>
              <a:t> </a:t>
            </a:r>
            <a:r>
              <a:rPr lang="ar-DZ" dirty="0" err="1" smtClean="0"/>
              <a:t>المودوعين</a:t>
            </a:r>
            <a:r>
              <a:rPr lang="ar-DZ" dirty="0" smtClean="0"/>
              <a:t> في دور الرعاية وعلاقاتهم </a:t>
            </a:r>
            <a:r>
              <a:rPr lang="ar-DZ" dirty="0" err="1" smtClean="0"/>
              <a:t>باسرهم</a:t>
            </a:r>
            <a:r>
              <a:rPr lang="ar-DZ" dirty="0" smtClean="0"/>
              <a:t> </a:t>
            </a:r>
            <a:r>
              <a:rPr lang="ar-DZ" dirty="0" err="1" smtClean="0"/>
              <a:t>المنشا</a:t>
            </a:r>
            <a:r>
              <a:rPr lang="ar-DZ" dirty="0" smtClean="0"/>
              <a:t>,واتبع الباحث المنهج الوصفي ,وتكونت العينة من 9فتيات و6اولاد تتراوح تتراوح </a:t>
            </a:r>
            <a:r>
              <a:rPr lang="ar-DZ" dirty="0" err="1" smtClean="0"/>
              <a:t>اعمارهم</a:t>
            </a:r>
            <a:r>
              <a:rPr lang="ar-DZ" dirty="0" smtClean="0"/>
              <a:t> بين 4سنوات و7اشهر و8سنوات و11شهرا ,من ثلاثة عشر </a:t>
            </a:r>
            <a:r>
              <a:rPr lang="ar-DZ" dirty="0" err="1" smtClean="0"/>
              <a:t>اسرة</a:t>
            </a:r>
            <a:r>
              <a:rPr lang="ar-DZ" dirty="0" smtClean="0"/>
              <a:t> مختلفة ,</a:t>
            </a:r>
            <a:r>
              <a:rPr lang="ar-DZ" dirty="0" err="1" smtClean="0"/>
              <a:t>واشارت</a:t>
            </a:r>
            <a:r>
              <a:rPr lang="ar-DZ" dirty="0" smtClean="0"/>
              <a:t> النتائج </a:t>
            </a:r>
            <a:r>
              <a:rPr lang="ar-DZ" dirty="0" err="1" smtClean="0"/>
              <a:t>الى</a:t>
            </a:r>
            <a:r>
              <a:rPr lang="ar-DZ" dirty="0" smtClean="0"/>
              <a:t> انه هناك علاقة بين رسومات </a:t>
            </a:r>
            <a:r>
              <a:rPr lang="ar-DZ" dirty="0" err="1" smtClean="0"/>
              <a:t>الاطفال</a:t>
            </a:r>
            <a:r>
              <a:rPr lang="ar-DZ" dirty="0" smtClean="0"/>
              <a:t> وقصص حياتهم ,وان الرسم مصدر غني جدا من المعلومات حول تجارب </a:t>
            </a:r>
            <a:r>
              <a:rPr lang="ar-DZ" dirty="0" err="1" smtClean="0"/>
              <a:t>الاطفال</a:t>
            </a:r>
            <a:r>
              <a:rPr lang="ar-DZ" dirty="0" smtClean="0"/>
              <a:t> ,بحيث </a:t>
            </a:r>
            <a:r>
              <a:rPr lang="ar-DZ" dirty="0" err="1" smtClean="0"/>
              <a:t>ابرزت</a:t>
            </a:r>
            <a:r>
              <a:rPr lang="ar-DZ" dirty="0" smtClean="0"/>
              <a:t> رسوماتهم تعلقهم </a:t>
            </a:r>
            <a:r>
              <a:rPr lang="ar-DZ" dirty="0" err="1" smtClean="0"/>
              <a:t>باسرهم</a:t>
            </a:r>
            <a:r>
              <a:rPr lang="ar-DZ" dirty="0" smtClean="0"/>
              <a:t> </a:t>
            </a:r>
            <a:r>
              <a:rPr lang="ar-DZ" dirty="0" err="1" smtClean="0"/>
              <a:t>الاصلية</a:t>
            </a:r>
            <a:r>
              <a:rPr lang="ar-DZ" dirty="0" smtClean="0"/>
              <a:t> .</a:t>
            </a:r>
            <a:endParaRPr lang="fr-FR" dirty="0" smtClean="0"/>
          </a:p>
          <a:p>
            <a:pPr rtl="1"/>
            <a:r>
              <a:rPr lang="fr-FR" dirty="0" smtClean="0"/>
              <a:t> </a:t>
            </a:r>
          </a:p>
          <a:p>
            <a:pPr algn="r" rtl="1"/>
            <a:endParaRPr lang="fr-F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rtl="1"/>
            <a:r>
              <a:rPr lang="ar-DZ" dirty="0" err="1" smtClean="0"/>
              <a:t>الاشكالية</a:t>
            </a:r>
            <a:endParaRPr lang="fr-FR" dirty="0"/>
          </a:p>
        </p:txBody>
      </p:sp>
      <p:sp>
        <p:nvSpPr>
          <p:cNvPr id="3" name="عنصر نائب للمحتوى 2"/>
          <p:cNvSpPr>
            <a:spLocks noGrp="1"/>
          </p:cNvSpPr>
          <p:nvPr>
            <p:ph idx="1"/>
          </p:nvPr>
        </p:nvSpPr>
        <p:spPr/>
        <p:txBody>
          <a:bodyPr>
            <a:normAutofit fontScale="92500" lnSpcReduction="10000"/>
          </a:bodyPr>
          <a:lstStyle/>
          <a:p>
            <a:pPr algn="r" rtl="1"/>
            <a:r>
              <a:rPr lang="ar-DZ" dirty="0" smtClean="0"/>
              <a:t>عرفت رسومات الأطفال لفترة طويلة الإهمال والتجاهل وسوء الفهم,فقد رآها البعض </a:t>
            </a:r>
            <a:r>
              <a:rPr lang="ar-DZ" dirty="0" err="1" smtClean="0"/>
              <a:t>انها</a:t>
            </a:r>
            <a:r>
              <a:rPr lang="ar-DZ" dirty="0" smtClean="0"/>
              <a:t>  </a:t>
            </a:r>
            <a:r>
              <a:rPr lang="ar-DZ" dirty="0" err="1" smtClean="0"/>
              <a:t>شخبطة</a:t>
            </a:r>
            <a:r>
              <a:rPr lang="ar-DZ" dirty="0" smtClean="0"/>
              <a:t> لا معنى لها, ورآها الأخر تشويها للواقع دون إدراك القيمة الحقيقية لها,ولكن مع بداية القرن العشرين </a:t>
            </a:r>
            <a:r>
              <a:rPr lang="ar-DZ" dirty="0" err="1" smtClean="0"/>
              <a:t>اخدت</a:t>
            </a:r>
            <a:r>
              <a:rPr lang="ar-DZ" dirty="0" smtClean="0"/>
              <a:t> البحوث في هذا المجال ,وحظيت هذه الرسوم بذلك  أهمية بالغة بوصفها مادة تتسم بالثراء يمكن الخروج منها بالعديد من الدلالات في مجال تفاعلاتهم ,وأيضا للأهمية الفنية والتربوية والجمالية والإبعاد </a:t>
            </a:r>
            <a:r>
              <a:rPr lang="ar-DZ" dirty="0" err="1" smtClean="0"/>
              <a:t>السيسيولوجية</a:t>
            </a:r>
            <a:r>
              <a:rPr lang="ar-DZ" dirty="0" smtClean="0"/>
              <a:t> لها</a:t>
            </a:r>
            <a:endParaRPr lang="fr-FR" dirty="0" smtClean="0"/>
          </a:p>
          <a:p>
            <a:pPr algn="r" rtl="1"/>
            <a:r>
              <a:rPr lang="ar-DZ" dirty="0" smtClean="0"/>
              <a:t>عرفت رسومات الأطفال لفترة طويلة الإهمال والتجاهل وسوء الفهم,فقد رآها البعض </a:t>
            </a:r>
            <a:r>
              <a:rPr lang="ar-DZ" dirty="0" err="1" smtClean="0"/>
              <a:t>انها</a:t>
            </a:r>
            <a:r>
              <a:rPr lang="ar-DZ" dirty="0" smtClean="0"/>
              <a:t>  </a:t>
            </a:r>
            <a:r>
              <a:rPr lang="ar-DZ" dirty="0" err="1" smtClean="0"/>
              <a:t>شخبطة</a:t>
            </a:r>
            <a:r>
              <a:rPr lang="ar-DZ" dirty="0" smtClean="0"/>
              <a:t> لا معنى لها, ورآها الأخر تشويها للواقع دون إدراك القيمة الحقيقية لها,ولكن مع بداية القرن العشرين </a:t>
            </a:r>
            <a:r>
              <a:rPr lang="ar-DZ" dirty="0" err="1" smtClean="0"/>
              <a:t>اخدت</a:t>
            </a:r>
            <a:r>
              <a:rPr lang="ar-DZ" dirty="0" smtClean="0"/>
              <a:t> البحوث في هذا المجال ,وحظيت هذه الرسوم بذلك  أهمية بالغة بوصفها مادة تتسم بالثراء يمكن الخروج منها بالعديد من الدلالات في مجال تفاعلاتهم ,وأيضا للأهمية الفنية والتربوية والجمالية والإبعاد </a:t>
            </a:r>
            <a:r>
              <a:rPr lang="ar-DZ" dirty="0" err="1" smtClean="0"/>
              <a:t>السيسيولوجية</a:t>
            </a:r>
            <a:r>
              <a:rPr lang="ar-DZ" dirty="0" smtClean="0"/>
              <a:t> لها</a:t>
            </a:r>
            <a:endParaRPr lang="fr-FR" dirty="0" smtClean="0"/>
          </a:p>
          <a:p>
            <a:pPr algn="r" rtl="1"/>
            <a:endParaRPr lang="fr-F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a:p>
        </p:txBody>
      </p:sp>
      <p:sp>
        <p:nvSpPr>
          <p:cNvPr id="3" name="عنصر نائب للمحتوى 2"/>
          <p:cNvSpPr>
            <a:spLocks noGrp="1"/>
          </p:cNvSpPr>
          <p:nvPr>
            <p:ph idx="1"/>
          </p:nvPr>
        </p:nvSpPr>
        <p:spPr/>
        <p:txBody>
          <a:bodyPr>
            <a:normAutofit fontScale="92500" lnSpcReduction="10000"/>
          </a:bodyPr>
          <a:lstStyle/>
          <a:p>
            <a:pPr algn="r" rtl="1"/>
            <a:r>
              <a:rPr lang="ar-DZ" dirty="0" smtClean="0"/>
              <a:t>فرسومات الأطفال نوع من الترجمة الرمزية للخبرة ,كما أنها لغة مرئية يمكن من خلالها تسجيل </a:t>
            </a:r>
            <a:r>
              <a:rPr lang="ar-DZ" dirty="0" err="1" smtClean="0"/>
              <a:t>مالديهم</a:t>
            </a:r>
            <a:r>
              <a:rPr lang="ar-DZ" dirty="0" smtClean="0"/>
              <a:t> من خبرات عن عالم قد لا يستطيعون التعبير عنه بالكلمات , ولعل </a:t>
            </a:r>
            <a:r>
              <a:rPr lang="ar-DZ" dirty="0" err="1" smtClean="0"/>
              <a:t>مايدفعهم</a:t>
            </a:r>
            <a:r>
              <a:rPr lang="ar-DZ" dirty="0" smtClean="0"/>
              <a:t> للكشف عن تمثلانهم  باستخدامهم للغة الشكلية البصرية كوسيط لنقل أفكارهم وتمثيل خبراتهم وخيالاتهم وتصوراتهم قصور لغتهم اللفظية وعدم كفايتها ,فهذه الرموز البصرية قد تكون وسيلة لتمييز المدركات والدلالة عليها ,وتكوين المفاهيم المركبة والمحملة </a:t>
            </a:r>
            <a:r>
              <a:rPr lang="ar-DZ" dirty="0" err="1" smtClean="0"/>
              <a:t>و</a:t>
            </a:r>
            <a:r>
              <a:rPr lang="ar-DZ" dirty="0" smtClean="0"/>
              <a:t> المشبعة بالمعاني والتأويلات</a:t>
            </a:r>
            <a:r>
              <a:rPr lang="ar-DZ" u="sng" dirty="0" smtClean="0"/>
              <a:t>,</a:t>
            </a:r>
            <a:r>
              <a:rPr lang="ar-DZ" dirty="0" smtClean="0"/>
              <a:t>باعتبار إن الرسوم والرموز والإشكال البصرية  ابلغ  في نقل الأفكار </a:t>
            </a:r>
            <a:r>
              <a:rPr lang="ar-DZ" dirty="0" err="1" smtClean="0"/>
              <a:t>و</a:t>
            </a:r>
            <a:r>
              <a:rPr lang="ar-DZ" dirty="0" smtClean="0"/>
              <a:t> التصورات من اللغة اللفظية من حيث الدلالة </a:t>
            </a:r>
            <a:r>
              <a:rPr lang="ar-DZ" dirty="0" err="1" smtClean="0"/>
              <a:t>و</a:t>
            </a:r>
            <a:r>
              <a:rPr lang="ar-DZ" dirty="0" smtClean="0"/>
              <a:t> المعنى وتوصيلها للآخرين فهي بذلك تعد أسلوبا بديلا للغة والحوار , إذ لديها القدرة على تحويل </a:t>
            </a:r>
            <a:r>
              <a:rPr lang="ar-DZ" dirty="0" err="1" smtClean="0"/>
              <a:t>الافكاروالمشاعر</a:t>
            </a:r>
            <a:r>
              <a:rPr lang="ar-DZ" dirty="0" smtClean="0"/>
              <a:t> والعواطف والمواقف </a:t>
            </a:r>
            <a:r>
              <a:rPr lang="ar-DZ" dirty="0" err="1" smtClean="0"/>
              <a:t>والميولات</a:t>
            </a:r>
            <a:r>
              <a:rPr lang="ar-DZ" dirty="0" smtClean="0"/>
              <a:t> والسلوكيات إلى رموز بصرية  ,بالقدر الذي يمكن فيه تحويل الرموز البصرية إلى أفكار وكلمات ,فهي بذلك تعد وسيلة جيدة لكشف تمثلانهم الاجتماعية وصراعاتهم النفسية .. </a:t>
            </a:r>
            <a:endParaRPr lang="fr-FR" dirty="0" smtClean="0"/>
          </a:p>
          <a:p>
            <a:pPr algn="r" rtl="1"/>
            <a:endParaRPr lang="fr-F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rtl="1"/>
            <a:endParaRPr lang="fr-FR" dirty="0"/>
          </a:p>
        </p:txBody>
      </p:sp>
      <p:sp>
        <p:nvSpPr>
          <p:cNvPr id="3" name="عنصر نائب للمحتوى 2"/>
          <p:cNvSpPr>
            <a:spLocks noGrp="1"/>
          </p:cNvSpPr>
          <p:nvPr>
            <p:ph idx="1"/>
          </p:nvPr>
        </p:nvSpPr>
        <p:spPr/>
        <p:txBody>
          <a:bodyPr>
            <a:normAutofit fontScale="92500"/>
          </a:bodyPr>
          <a:lstStyle/>
          <a:p>
            <a:pPr algn="r" rtl="1"/>
            <a:r>
              <a:rPr lang="ar-DZ" dirty="0" smtClean="0"/>
              <a:t>وباعتبار أن موضوع العمل الفني هو </a:t>
            </a:r>
            <a:r>
              <a:rPr lang="ar-DZ" dirty="0" err="1" smtClean="0"/>
              <a:t>هابتوس</a:t>
            </a:r>
            <a:r>
              <a:rPr lang="ar-DZ" dirty="0" smtClean="0"/>
              <a:t> متصل بإنتاج </a:t>
            </a:r>
            <a:r>
              <a:rPr lang="ar-DZ" dirty="0" err="1" smtClean="0"/>
              <a:t>واعادةالانتاج</a:t>
            </a:r>
            <a:r>
              <a:rPr lang="ar-DZ" dirty="0" smtClean="0"/>
              <a:t> المتعلق بالفضاء الاجتماعي الذي ينتمي إليه الإفراد,كما يرتبط أيضا بالمحددات الاجتماعية التي تظهر في هذا العمل الفني ,فأنهم بذلك يعبرون  عن اتجاهاتهم الاجتماعية إزاء الأشخاص والأشياء والموضوعات الأخرى من بيئتهم  التي يعيشون فيها, وتفاعلهم مع عناصر ثقافتهم,لان البيئة الثقافية تفرض على إدراك الأطفال وخيالهم وتصوراتهم عناصر وإشكال ورموز وموضوعات معينة ترتبط بالمواقف والقيم والرموز ,</a:t>
            </a:r>
            <a:r>
              <a:rPr lang="ar-DZ" dirty="0" err="1" smtClean="0"/>
              <a:t>او</a:t>
            </a:r>
            <a:r>
              <a:rPr lang="ar-DZ" dirty="0" smtClean="0"/>
              <a:t> قد ترتبط بالتراث والمناسبات والعادات الاجتماعية ,</a:t>
            </a:r>
            <a:r>
              <a:rPr lang="ar-DZ" dirty="0" err="1" smtClean="0"/>
              <a:t>او</a:t>
            </a:r>
            <a:r>
              <a:rPr lang="ar-DZ" dirty="0" smtClean="0"/>
              <a:t> بناشطات الحياة اليومية.</a:t>
            </a:r>
          </a:p>
          <a:p>
            <a:pPr algn="r" rtl="1"/>
            <a:r>
              <a:rPr lang="ar-DZ" dirty="0" smtClean="0"/>
              <a:t>فالطفل قد ينشط الرأسمال الثقافي عبر مجموعة من </a:t>
            </a:r>
            <a:r>
              <a:rPr lang="ar-DZ" dirty="0" err="1" smtClean="0"/>
              <a:t>الهابتوس</a:t>
            </a:r>
            <a:r>
              <a:rPr lang="ar-DZ" dirty="0" smtClean="0"/>
              <a:t> من خلال ممارساته الرمزية باعتبار </a:t>
            </a:r>
            <a:r>
              <a:rPr lang="ar-DZ" dirty="0" err="1" smtClean="0"/>
              <a:t>ان</a:t>
            </a:r>
            <a:r>
              <a:rPr lang="ar-DZ" dirty="0" smtClean="0"/>
              <a:t> الخيارات الجمالية ليست مجرد خيارات شخصية ,بل تقوم على الانتماء الاجتماعي وبناه العقلية ,وسياقات التلقي لديه.</a:t>
            </a:r>
            <a:endParaRPr lang="fr-FR" dirty="0" smtClean="0"/>
          </a:p>
          <a:p>
            <a:pPr algn="r" rtl="1"/>
            <a:endParaRPr lang="fr-F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a:p>
        </p:txBody>
      </p:sp>
      <p:sp>
        <p:nvSpPr>
          <p:cNvPr id="3" name="عنصر نائب للمحتوى 2"/>
          <p:cNvSpPr>
            <a:spLocks noGrp="1"/>
          </p:cNvSpPr>
          <p:nvPr>
            <p:ph idx="1"/>
          </p:nvPr>
        </p:nvSpPr>
        <p:spPr/>
        <p:txBody>
          <a:bodyPr>
            <a:normAutofit fontScale="92500" lnSpcReduction="10000"/>
          </a:bodyPr>
          <a:lstStyle/>
          <a:p>
            <a:pPr algn="r" rtl="1"/>
            <a:r>
              <a:rPr lang="ar-DZ" dirty="0" smtClean="0"/>
              <a:t>فهو بذلك قد يترجم تصوراته عن </a:t>
            </a:r>
            <a:r>
              <a:rPr lang="ar-DZ" dirty="0" err="1" smtClean="0"/>
              <a:t>اللامساواة</a:t>
            </a:r>
            <a:r>
              <a:rPr lang="ar-DZ" dirty="0" smtClean="0"/>
              <a:t> والسيطرة وكل إشكال العنف الرمزي الممثلة في وسطه الاجتماعي بواسطة تلك الرموز البصرية,فتكون </a:t>
            </a:r>
            <a:r>
              <a:rPr lang="ar-DZ" dirty="0" err="1" smtClean="0"/>
              <a:t>بذلرسائل</a:t>
            </a:r>
            <a:r>
              <a:rPr lang="ar-DZ" dirty="0" smtClean="0"/>
              <a:t> موجهة منه إلى والديه </a:t>
            </a:r>
            <a:r>
              <a:rPr lang="ar-DZ" dirty="0" err="1" smtClean="0"/>
              <a:t>و</a:t>
            </a:r>
            <a:r>
              <a:rPr lang="ar-DZ" dirty="0" smtClean="0"/>
              <a:t> زملائه ومدرسيه والى كل من يحيطون </a:t>
            </a:r>
            <a:r>
              <a:rPr lang="ar-DZ" dirty="0" err="1" smtClean="0"/>
              <a:t>به</a:t>
            </a:r>
            <a:r>
              <a:rPr lang="ar-DZ" dirty="0" smtClean="0"/>
              <a:t> </a:t>
            </a:r>
            <a:r>
              <a:rPr lang="fr-FR" dirty="0" smtClean="0"/>
              <a:t>. </a:t>
            </a:r>
            <a:r>
              <a:rPr lang="ar-DZ" dirty="0" smtClean="0"/>
              <a:t>فهو بذلك يعكس مكنوناته الداخلية على الشيء الخارجي.</a:t>
            </a:r>
            <a:endParaRPr lang="fr-FR" dirty="0" smtClean="0"/>
          </a:p>
          <a:p>
            <a:pPr algn="r" rtl="1"/>
            <a:r>
              <a:rPr lang="ar-DZ" dirty="0" smtClean="0"/>
              <a:t>وقد استخدمت الجوانب التعبيرية والتفاعلية في رسوم الأطفال للكشف عن بعض تمثلانهم الاجتماعية ,فقد أشار بال.(</a:t>
            </a:r>
            <a:r>
              <a:rPr lang="fr-FR" dirty="0" smtClean="0"/>
              <a:t>belle</a:t>
            </a:r>
            <a:r>
              <a:rPr lang="ar-DZ" dirty="0" smtClean="0"/>
              <a:t>)إلى إن معظم الدارسين لفن الطفل يعتقدون </a:t>
            </a:r>
            <a:r>
              <a:rPr lang="ar-DZ" dirty="0" err="1" smtClean="0"/>
              <a:t>ان</a:t>
            </a:r>
            <a:r>
              <a:rPr lang="ar-DZ" dirty="0" smtClean="0"/>
              <a:t> الطفل يرسم </a:t>
            </a:r>
            <a:r>
              <a:rPr lang="ar-DZ" dirty="0" err="1" smtClean="0"/>
              <a:t>مايشعربه</a:t>
            </a:r>
            <a:r>
              <a:rPr lang="ar-DZ" dirty="0" smtClean="0"/>
              <a:t> أكثر مما يراه أو يعرف انه حقيقي ,فهو في رسمه يسجل </a:t>
            </a:r>
            <a:r>
              <a:rPr lang="ar-DZ" dirty="0" err="1" smtClean="0"/>
              <a:t>مايعرفه</a:t>
            </a:r>
            <a:r>
              <a:rPr lang="ar-DZ" dirty="0" smtClean="0"/>
              <a:t> عن الأشياء لا ما يراه حتى في حالة وجودها إمامه ,كما إن الرسوم تستمد من مصدر غير بصري ,</a:t>
            </a:r>
            <a:r>
              <a:rPr lang="ar-DZ" dirty="0" err="1" smtClean="0"/>
              <a:t>اي</a:t>
            </a:r>
            <a:r>
              <a:rPr lang="ar-DZ" dirty="0" smtClean="0"/>
              <a:t> من مفاهيم مجردة غير مدركة حسيا (عقلية)فرسوم الأطفال بمثابة رموز تعبر عما انطبع في أذهانهم من مفاهيم الأشياء ,وتلك الرسوم وسيلة للتعبير عن تلك المفاهيم ,حيث </a:t>
            </a:r>
            <a:r>
              <a:rPr lang="ar-DZ" dirty="0" err="1" smtClean="0"/>
              <a:t>ان</a:t>
            </a:r>
            <a:r>
              <a:rPr lang="ar-DZ" dirty="0" smtClean="0"/>
              <a:t> ما يعرفه عن شيء هو مفهومه عنه.</a:t>
            </a:r>
            <a:endParaRPr lang="fr-FR" dirty="0" smtClean="0"/>
          </a:p>
          <a:p>
            <a:pPr algn="r" rtl="1"/>
            <a:endParaRPr lang="ar-DZ" dirty="0" smtClean="0"/>
          </a:p>
          <a:p>
            <a:pPr algn="r" rtl="1"/>
            <a:endParaRPr lang="fr-F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a:p>
        </p:txBody>
      </p:sp>
      <p:sp>
        <p:nvSpPr>
          <p:cNvPr id="3" name="عنصر نائب للمحتوى 2"/>
          <p:cNvSpPr>
            <a:spLocks noGrp="1"/>
          </p:cNvSpPr>
          <p:nvPr>
            <p:ph idx="1"/>
          </p:nvPr>
        </p:nvSpPr>
        <p:spPr/>
        <p:txBody>
          <a:bodyPr>
            <a:normAutofit fontScale="92500" lnSpcReduction="20000"/>
          </a:bodyPr>
          <a:lstStyle/>
          <a:p>
            <a:pPr algn="r" rtl="1"/>
            <a:r>
              <a:rPr lang="ar-DZ" dirty="0" smtClean="0"/>
              <a:t>إما </a:t>
            </a:r>
            <a:r>
              <a:rPr lang="ar-DZ" dirty="0" err="1" smtClean="0"/>
              <a:t>هامر</a:t>
            </a:r>
            <a:r>
              <a:rPr lang="ar-DZ" dirty="0" smtClean="0"/>
              <a:t> </a:t>
            </a:r>
            <a:r>
              <a:rPr lang="fr-FR" dirty="0" err="1" smtClean="0"/>
              <a:t>hammer</a:t>
            </a:r>
            <a:r>
              <a:rPr lang="ar-DZ" dirty="0" smtClean="0"/>
              <a:t> فيرى إن الرسم الذي يقوم </a:t>
            </a:r>
            <a:r>
              <a:rPr lang="ar-DZ" dirty="0" err="1" smtClean="0"/>
              <a:t>به</a:t>
            </a:r>
            <a:r>
              <a:rPr lang="ar-DZ" dirty="0" smtClean="0"/>
              <a:t> الطفل إنما هو تعبير عن عالمه الداخلي وسماته واتجاهاته وخصائصه وقوة وضعف شخصيته</a:t>
            </a:r>
            <a:endParaRPr lang="fr-FR" dirty="0" smtClean="0"/>
          </a:p>
          <a:p>
            <a:pPr algn="r" rtl="1"/>
            <a:r>
              <a:rPr lang="ar-DZ" dirty="0" smtClean="0"/>
              <a:t>كما يتناول بعض الباحثين رسوم الأطفال من </a:t>
            </a:r>
            <a:r>
              <a:rPr lang="ar-DZ" dirty="0" err="1" smtClean="0"/>
              <a:t>منظورالتحليل</a:t>
            </a:r>
            <a:r>
              <a:rPr lang="ar-DZ" dirty="0" smtClean="0"/>
              <a:t> النفسي على أساس </a:t>
            </a:r>
            <a:r>
              <a:rPr lang="ar-DZ" dirty="0" err="1" smtClean="0"/>
              <a:t>ان</a:t>
            </a:r>
            <a:r>
              <a:rPr lang="ar-DZ" dirty="0" smtClean="0"/>
              <a:t> هذه الرسوم ليست محض نشاط عقلي يعكس عوامل معرفية معقدة وإنما هي محكومة بعوامل أخرى وجدانية مرتبطة بمزاج الطفل وشخصيته وصراعاته ومشاعره ورغباته الدفينة ,</a:t>
            </a:r>
            <a:r>
              <a:rPr lang="ar-DZ" dirty="0" err="1" smtClean="0"/>
              <a:t>وغرائزية</a:t>
            </a:r>
            <a:r>
              <a:rPr lang="ar-DZ" dirty="0" smtClean="0"/>
              <a:t> واحتياجاته إذ تعمل هذه المتغيرات كمنبهات لا شعورية بالنسبة للطفل ,فتؤثر على سلوكه وتطبع شخصيته ومن تم تنعكس على رسومه.</a:t>
            </a:r>
            <a:endParaRPr lang="fr-FR" dirty="0" smtClean="0"/>
          </a:p>
          <a:p>
            <a:pPr algn="r" rtl="1"/>
            <a:r>
              <a:rPr lang="ar-DZ" dirty="0" smtClean="0"/>
              <a:t>إما </a:t>
            </a:r>
            <a:r>
              <a:rPr lang="ar-DZ" dirty="0" err="1" smtClean="0"/>
              <a:t>هامر</a:t>
            </a:r>
            <a:r>
              <a:rPr lang="ar-DZ" dirty="0" smtClean="0"/>
              <a:t> </a:t>
            </a:r>
            <a:r>
              <a:rPr lang="fr-FR" dirty="0" err="1" smtClean="0"/>
              <a:t>hammer</a:t>
            </a:r>
            <a:r>
              <a:rPr lang="ar-DZ" dirty="0" smtClean="0"/>
              <a:t> فيرى إن الرسم الذي يقوم </a:t>
            </a:r>
            <a:r>
              <a:rPr lang="ar-DZ" dirty="0" err="1" smtClean="0"/>
              <a:t>به</a:t>
            </a:r>
            <a:r>
              <a:rPr lang="ar-DZ" dirty="0" smtClean="0"/>
              <a:t> الطفل إنما هو تعبير عن عالمه الداخلي وسماته واتجاهاته وخصائصه وقوة وضعف شخصيته</a:t>
            </a:r>
            <a:endParaRPr lang="fr-FR" dirty="0" smtClean="0"/>
          </a:p>
          <a:p>
            <a:pPr algn="r" rtl="1"/>
            <a:r>
              <a:rPr lang="ar-DZ" dirty="0" smtClean="0"/>
              <a:t>كما يتناول بعض الباحثين رسوم الأطفال من </a:t>
            </a:r>
            <a:r>
              <a:rPr lang="ar-DZ" dirty="0" err="1" smtClean="0"/>
              <a:t>منظورالتحليل</a:t>
            </a:r>
            <a:r>
              <a:rPr lang="ar-DZ" dirty="0" smtClean="0"/>
              <a:t> النفسي على أساس </a:t>
            </a:r>
            <a:r>
              <a:rPr lang="ar-DZ" dirty="0" err="1" smtClean="0"/>
              <a:t>ان</a:t>
            </a:r>
            <a:r>
              <a:rPr lang="ar-DZ" dirty="0" smtClean="0"/>
              <a:t> هذه الرسوم ليست محض نشاط عقلي يعكس عوامل معرفية إنما هي محكومة بعوامل أخرى وجدانية مرتبطة بمزاج الطفل وشخصيته وصراعاته ومشاعره.</a:t>
            </a:r>
            <a:endParaRPr lang="fr-FR" dirty="0" smtClean="0"/>
          </a:p>
          <a:p>
            <a:pPr algn="r" rtl="1"/>
            <a:endParaRPr lang="fr-F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a:p>
        </p:txBody>
      </p:sp>
      <p:sp>
        <p:nvSpPr>
          <p:cNvPr id="3" name="عنصر نائب للمحتوى 2"/>
          <p:cNvSpPr>
            <a:spLocks noGrp="1"/>
          </p:cNvSpPr>
          <p:nvPr>
            <p:ph idx="1"/>
          </p:nvPr>
        </p:nvSpPr>
        <p:spPr/>
        <p:txBody>
          <a:bodyPr>
            <a:normAutofit fontScale="92500"/>
          </a:bodyPr>
          <a:lstStyle/>
          <a:p>
            <a:pPr algn="r" rtl="1"/>
            <a:r>
              <a:rPr lang="ar-DZ" dirty="0" err="1" smtClean="0"/>
              <a:t>وغرائزية</a:t>
            </a:r>
            <a:r>
              <a:rPr lang="ar-DZ" dirty="0" smtClean="0"/>
              <a:t> واحتياجاته إذ تعمل هذه المتغيرات كمنبهات لا شعورية بالنسبة للطفل ,فتؤثر على سلوكه وتطبع شخصيته ومن تم تنعكس على رسومه.</a:t>
            </a:r>
            <a:endParaRPr lang="fr-FR" dirty="0" smtClean="0"/>
          </a:p>
          <a:p>
            <a:pPr algn="r" rtl="1"/>
            <a:r>
              <a:rPr lang="ar-DZ" dirty="0" smtClean="0"/>
              <a:t>كما خلص عادل </a:t>
            </a:r>
            <a:r>
              <a:rPr lang="ar-DZ" dirty="0" err="1" smtClean="0"/>
              <a:t>خضرالى</a:t>
            </a:r>
            <a:r>
              <a:rPr lang="ar-DZ" dirty="0" smtClean="0"/>
              <a:t> أن الطفل يرسم ما يثير انفعاله وذلك باعتبار إن الطفل يرسم من بين ما يراه ما يعرفه ,ومن بين ما يعرفه </a:t>
            </a:r>
            <a:r>
              <a:rPr lang="ar-DZ" dirty="0" err="1" smtClean="0"/>
              <a:t>مايهتم</a:t>
            </a:r>
            <a:r>
              <a:rPr lang="ar-DZ" dirty="0" smtClean="0"/>
              <a:t> </a:t>
            </a:r>
            <a:r>
              <a:rPr lang="ar-DZ" dirty="0" err="1" smtClean="0"/>
              <a:t>به</a:t>
            </a:r>
            <a:r>
              <a:rPr lang="ar-DZ" dirty="0" smtClean="0"/>
              <a:t> </a:t>
            </a:r>
            <a:r>
              <a:rPr lang="ar-DZ" dirty="0" err="1" smtClean="0"/>
              <a:t>ومايعبرعن</a:t>
            </a:r>
            <a:r>
              <a:rPr lang="ar-DZ" dirty="0" smtClean="0"/>
              <a:t> أحاسيسه وما يتفاعل معه بدرجة اكبر,وهذا يعني </a:t>
            </a:r>
            <a:r>
              <a:rPr lang="ar-DZ" dirty="0" err="1" smtClean="0"/>
              <a:t>ان</a:t>
            </a:r>
            <a:r>
              <a:rPr lang="ar-DZ" dirty="0" smtClean="0"/>
              <a:t> الطفل يرى أشياء كثيرة ويعرف منها الكثير غير انه </a:t>
            </a:r>
            <a:r>
              <a:rPr lang="ar-DZ" dirty="0" err="1" smtClean="0"/>
              <a:t>لايرسم</a:t>
            </a:r>
            <a:r>
              <a:rPr lang="ar-DZ" dirty="0" smtClean="0"/>
              <a:t> كل ما يعرفه ,أو كل </a:t>
            </a:r>
            <a:r>
              <a:rPr lang="ar-DZ" dirty="0" err="1" smtClean="0"/>
              <a:t>مايراه</a:t>
            </a:r>
            <a:r>
              <a:rPr lang="ar-DZ" dirty="0" smtClean="0"/>
              <a:t> ,ولكنه يرسم إشكالا معينة انفعل </a:t>
            </a:r>
            <a:r>
              <a:rPr lang="ar-DZ" dirty="0" err="1" smtClean="0"/>
              <a:t>بها</a:t>
            </a:r>
            <a:r>
              <a:rPr lang="ar-DZ" dirty="0" smtClean="0"/>
              <a:t> أكثر من غيرها وذلك تعبيرا عن حبه لها </a:t>
            </a:r>
            <a:r>
              <a:rPr lang="ar-DZ" dirty="0" err="1" smtClean="0"/>
              <a:t>او</a:t>
            </a:r>
            <a:r>
              <a:rPr lang="ar-DZ" dirty="0" smtClean="0"/>
              <a:t> العكس ,فهو بذلك يرسم تفاصيل معينة داخل كل شيء في حين يحذف أخرى.</a:t>
            </a:r>
            <a:endParaRPr lang="fr-FR" dirty="0" smtClean="0"/>
          </a:p>
          <a:p>
            <a:pPr algn="r" rtl="1"/>
            <a:r>
              <a:rPr lang="ar-DZ" dirty="0" smtClean="0"/>
              <a:t>وتعتبر حصة التربية الفنية من الحصص التي </a:t>
            </a:r>
            <a:r>
              <a:rPr lang="ar-DZ" dirty="0" err="1" smtClean="0"/>
              <a:t>اخدت</a:t>
            </a:r>
            <a:r>
              <a:rPr lang="ar-DZ" dirty="0" smtClean="0"/>
              <a:t> الطابع الرسمي في البرامج الدراسية المدرجة كغيرها من المواد في المنهاج الدراسي للمرحلة الابتدائية</a:t>
            </a:r>
            <a:endParaRPr lang="fr-F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a:p>
        </p:txBody>
      </p:sp>
      <p:sp>
        <p:nvSpPr>
          <p:cNvPr id="3" name="عنصر نائب للمحتوى 2"/>
          <p:cNvSpPr>
            <a:spLocks noGrp="1"/>
          </p:cNvSpPr>
          <p:nvPr>
            <p:ph idx="1"/>
          </p:nvPr>
        </p:nvSpPr>
        <p:spPr/>
        <p:txBody>
          <a:bodyPr>
            <a:normAutofit fontScale="92500" lnSpcReduction="10000"/>
          </a:bodyPr>
          <a:lstStyle/>
          <a:p>
            <a:pPr algn="r" rtl="1"/>
            <a:r>
              <a:rPr lang="ar-DZ" dirty="0" smtClean="0"/>
              <a:t>فهي من الحصص </a:t>
            </a:r>
            <a:r>
              <a:rPr lang="ar-DZ" dirty="0" err="1" smtClean="0"/>
              <a:t>البيداغوجية</a:t>
            </a:r>
            <a:r>
              <a:rPr lang="ar-DZ" dirty="0" smtClean="0"/>
              <a:t> التي يعتبرها الطفل متنفسا وترويحا  له, لأنه  يحقق من خلالها ولو جزءا ضئيلا من حاجته النفسية للعب, فهي شكل من إشكال التعبير عن الذات من جهة ,ومن جهة أخرى عملية </a:t>
            </a:r>
            <a:r>
              <a:rPr lang="ar-DZ" dirty="0" err="1" smtClean="0"/>
              <a:t>اسقاطية</a:t>
            </a:r>
            <a:r>
              <a:rPr lang="ar-DZ" dirty="0" smtClean="0"/>
              <a:t> لتملانه للقيم والمعايير الاجتماعية وأنماط التفاعل </a:t>
            </a:r>
            <a:r>
              <a:rPr lang="ar-DZ" dirty="0" err="1" smtClean="0"/>
              <a:t>الرمزه</a:t>
            </a:r>
            <a:r>
              <a:rPr lang="ar-DZ" dirty="0" smtClean="0"/>
              <a:t> الاجتماعية بصفة عامة ولبيئته الأسرية بصفة خاصة,وعلاقاته ,علاوة على ذلك فهي  تكسبه تكوينا قصد تطوير قدراته التي لم يكن لنماذج التدريس الأخرى تحقيقها ,وهي الإبداع والتخيل ,وكذلك حب الاطلاع والاستقلالية والملاحظة ,و القابلية في تكوين إحكام والتعبير </a:t>
            </a:r>
            <a:r>
              <a:rPr lang="ar-DZ" dirty="0" err="1" smtClean="0"/>
              <a:t>عنهاازاء</a:t>
            </a:r>
            <a:r>
              <a:rPr lang="ar-DZ" dirty="0" smtClean="0"/>
              <a:t> الفاعلين حوله ,ودلك باستعمال وسائل بسيطة كالأقلام والألوان والأوراق.</a:t>
            </a:r>
          </a:p>
          <a:p>
            <a:pPr algn="r" rtl="1"/>
            <a:r>
              <a:rPr lang="ar-DZ" dirty="0" smtClean="0"/>
              <a:t>فهي من الحصص </a:t>
            </a:r>
            <a:r>
              <a:rPr lang="ar-DZ" dirty="0" err="1" smtClean="0"/>
              <a:t>البيداغوجية</a:t>
            </a:r>
            <a:r>
              <a:rPr lang="ar-DZ" dirty="0" smtClean="0"/>
              <a:t> التي يعتبرها الطفل متنفسا وترويحا  له, لأنه  يحقق من خلالها ولو جزءا ضئيلا من حاجته النفسية </a:t>
            </a:r>
            <a:r>
              <a:rPr lang="ar-DZ" dirty="0" err="1" smtClean="0"/>
              <a:t>للعبفهي</a:t>
            </a:r>
            <a:r>
              <a:rPr lang="ar-DZ" dirty="0" smtClean="0"/>
              <a:t> شكل من إشكال التعبير عن الذات من جهة ومن جهة أخرى عملية </a:t>
            </a:r>
            <a:r>
              <a:rPr lang="ar-DZ" dirty="0" err="1" smtClean="0"/>
              <a:t>اسقاطية</a:t>
            </a:r>
            <a:r>
              <a:rPr lang="ar-DZ" dirty="0" smtClean="0"/>
              <a:t> لتملانه للقيم والمعايير</a:t>
            </a:r>
            <a:endParaRPr lang="fr-FR" dirty="0" smtClean="0"/>
          </a:p>
          <a:p>
            <a:pPr algn="r" rtl="1"/>
            <a:endParaRPr lang="fr-F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a:p>
        </p:txBody>
      </p:sp>
      <p:sp>
        <p:nvSpPr>
          <p:cNvPr id="3" name="عنصر نائب للمحتوى 2"/>
          <p:cNvSpPr>
            <a:spLocks noGrp="1"/>
          </p:cNvSpPr>
          <p:nvPr>
            <p:ph idx="1"/>
          </p:nvPr>
        </p:nvSpPr>
        <p:spPr/>
        <p:txBody>
          <a:bodyPr>
            <a:normAutofit fontScale="92500"/>
          </a:bodyPr>
          <a:lstStyle/>
          <a:p>
            <a:pPr algn="r" rtl="1"/>
            <a:r>
              <a:rPr lang="ar-DZ" dirty="0" smtClean="0"/>
              <a:t> الاجتماعية وأنماط التفاعل الرمزي المحددة لخصوصيات بيئته الاجتماعية بصفة عامة ولبيئته الأسرية بصفة خاصة,وعلاقاته ,علاوة على ذلك فهي  تكسبه تكوينا قصد تطوير قدراته التي لم يكن لنماذج التدريس الأخرى تحقيقها ,وهي الإبداع والتخيل ,وكذلك حب الاطلاع والاستقلالية والملاحظة ,و القابلية في تكوين إحكام والتعبير </a:t>
            </a:r>
            <a:r>
              <a:rPr lang="ar-DZ" dirty="0" err="1" smtClean="0"/>
              <a:t>عنهاازاء</a:t>
            </a:r>
            <a:r>
              <a:rPr lang="ar-DZ" dirty="0" smtClean="0"/>
              <a:t> الفاعلين حوله ,ودلك باستعمال وسائل بسيطة كالأقلام والألوان والأوراق,</a:t>
            </a:r>
            <a:endParaRPr lang="fr-FR" dirty="0" smtClean="0"/>
          </a:p>
          <a:p>
            <a:pPr algn="r" rtl="1"/>
            <a:r>
              <a:rPr lang="ar-DZ" dirty="0" smtClean="0"/>
              <a:t>التي يستمدون فيها من أفراد عائلته  أنماط التفاعل مع الآخرين والقيم والمعايير والقدوة ,فيبرز من خلال رسوماته مفاهيمه عن ذاته وإفراد أسرته (والديه وإخوته)واتجاهاته وتصوراته نحوهم ,فهو بدلك قد  يبرز علاقات التسلط والهيمنة والديمقراطية التي قد </a:t>
            </a:r>
            <a:r>
              <a:rPr lang="ar-DZ" dirty="0" err="1" smtClean="0"/>
              <a:t>تعتبرمن</a:t>
            </a:r>
            <a:r>
              <a:rPr lang="ar-DZ" dirty="0" smtClean="0"/>
              <a:t> اشد العلاقات  تعقيدا في عالمه المصغر  ,والتي يختزلها  بدوره بأسلوبه  في رسوماته من خلال  تصوراته  الفردية.</a:t>
            </a:r>
            <a:endParaRPr lang="fr-FR" dirty="0" smtClean="0"/>
          </a:p>
          <a:p>
            <a:pPr algn="r" rtl="1"/>
            <a:endParaRPr lang="fr-F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a:p>
        </p:txBody>
      </p:sp>
      <p:sp>
        <p:nvSpPr>
          <p:cNvPr id="3" name="عنصر نائب للمحتوى 2"/>
          <p:cNvSpPr>
            <a:spLocks noGrp="1"/>
          </p:cNvSpPr>
          <p:nvPr>
            <p:ph idx="1"/>
          </p:nvPr>
        </p:nvSpPr>
        <p:spPr/>
        <p:txBody>
          <a:bodyPr>
            <a:normAutofit fontScale="92500" lnSpcReduction="20000"/>
          </a:bodyPr>
          <a:lstStyle/>
          <a:p>
            <a:pPr algn="r" rtl="1"/>
            <a:r>
              <a:rPr lang="ar-DZ" dirty="0" smtClean="0"/>
              <a:t>وتشتمل هذه الدراسة إسقاط لتصورات الأطفال نحو جماعتهم الأسرية ,فرسوماتهم الناتجة تساعد إلقاء الضوء على </a:t>
            </a:r>
            <a:r>
              <a:rPr lang="ar-DZ" dirty="0" err="1" smtClean="0"/>
              <a:t>ادراكاتهم</a:t>
            </a:r>
            <a:r>
              <a:rPr lang="ar-DZ" dirty="0" smtClean="0"/>
              <a:t> لجماعتهم الأسرية ومفاهيمهم عن أنفسهم وأعضاء أسرهم في السياق العائلي ,واتجاهاتهم نحو كل منهم ,وطبيعة العلاقات السائدة في محيط أسرهم حسب إدراكهم ,والتي يعبرون عنها من خلال المبالغة والحذف أو الإهمال في رسم الشخصيات ,والإحجام النسبية للوالدين والإخوة والأخوات ,وأوضاعهم في حيز الورقة ,وعلاقاتهم المكانية التي تعكس تقاربهم وتماسكهم أو انعزالهم وتباعدهم,وذلك من خلال اختبار رسم العائلة ,والذي اقترح فكرته </a:t>
            </a:r>
            <a:r>
              <a:rPr lang="ar-DZ" dirty="0" err="1" smtClean="0"/>
              <a:t>هالس</a:t>
            </a:r>
            <a:r>
              <a:rPr lang="fr-FR" dirty="0" smtClean="0"/>
              <a:t> </a:t>
            </a:r>
            <a:r>
              <a:rPr lang="fr-FR" dirty="0" err="1" smtClean="0"/>
              <a:t>hulse</a:t>
            </a:r>
            <a:r>
              <a:rPr lang="fr-FR" dirty="0" smtClean="0"/>
              <a:t>)</a:t>
            </a:r>
            <a:r>
              <a:rPr lang="ar-DZ" dirty="0" smtClean="0"/>
              <a:t>)عام 1951,وطوره </a:t>
            </a:r>
            <a:r>
              <a:rPr lang="ar-DZ" dirty="0" err="1" smtClean="0"/>
              <a:t>بيرنزكوفمان</a:t>
            </a:r>
            <a:r>
              <a:rPr lang="ar-DZ" dirty="0" smtClean="0"/>
              <a:t> من خلال اختبار رسم أسرة نشطة عام  1970وفيها يطلب من الطفل رسم صورة أسرته بما فيهم الطفل ذاته ,ومن هذه الزاوية فان الاختبار يتيح فرصة التعبير أوسع عن كيفية رؤيته لنفسه في الوضع الأسري ,وفهم لشكل الحياة الأسرية ,وطرق المعاملة السائدة فيها ,والأدوار الموكلة لأعضاء الأسرة ,وإظهار الاتجاهات التي يتبناها والمشاعر المكنونة بداخله,إضافة تحديد جوانب الاختلال الموجودة في وظائف النظام الأسري</a:t>
            </a:r>
            <a:endParaRPr lang="fr-FR" dirty="0" smtClean="0"/>
          </a:p>
          <a:p>
            <a:pPr algn="r" rtl="1"/>
            <a:endParaRPr lang="fr-F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rtl="1"/>
            <a:r>
              <a:rPr lang="ar-DZ" dirty="0" err="1" smtClean="0"/>
              <a:t>اسباب</a:t>
            </a:r>
            <a:r>
              <a:rPr lang="ar-DZ" dirty="0" smtClean="0"/>
              <a:t> اختيار الموضوع</a:t>
            </a:r>
            <a:endParaRPr lang="fr-FR" dirty="0"/>
          </a:p>
        </p:txBody>
      </p:sp>
      <p:sp>
        <p:nvSpPr>
          <p:cNvPr id="3" name="عنصر نائب للمحتوى 2"/>
          <p:cNvSpPr>
            <a:spLocks noGrp="1"/>
          </p:cNvSpPr>
          <p:nvPr>
            <p:ph idx="1"/>
          </p:nvPr>
        </p:nvSpPr>
        <p:spPr/>
        <p:txBody>
          <a:bodyPr>
            <a:normAutofit fontScale="92500" lnSpcReduction="20000"/>
          </a:bodyPr>
          <a:lstStyle/>
          <a:p>
            <a:pPr algn="r" rtl="1">
              <a:buNone/>
            </a:pPr>
            <a:endParaRPr lang="fr-FR" dirty="0" smtClean="0"/>
          </a:p>
          <a:p>
            <a:pPr algn="r" rtl="1"/>
            <a:r>
              <a:rPr lang="ar-DZ" dirty="0" smtClean="0"/>
              <a:t>إن الدراسة العلمية لأي موضوع في إي مجال إلا وكان وراءه دوافع  تجعل الباحث مستعدا للقيام بهذه الدراسة.</a:t>
            </a:r>
            <a:endParaRPr lang="fr-FR" dirty="0" smtClean="0"/>
          </a:p>
          <a:p>
            <a:pPr algn="r" rtl="1"/>
            <a:r>
              <a:rPr lang="ar-DZ" dirty="0" smtClean="0"/>
              <a:t>وقبل الوصول إلى حل المشكلة هنالك أسباب تتدخل بشكل مباشر في اختيار الموضوع منها أسباب ذاتية وأخرى موضوعية</a:t>
            </a:r>
            <a:endParaRPr lang="fr-FR" dirty="0" smtClean="0"/>
          </a:p>
          <a:p>
            <a:pPr algn="r" rtl="1"/>
            <a:r>
              <a:rPr lang="ar-DZ" dirty="0" smtClean="0"/>
              <a:t>1-أ)</a:t>
            </a:r>
            <a:r>
              <a:rPr lang="ar-DZ" b="1" dirty="0" smtClean="0"/>
              <a:t>أسباب ذاتية:</a:t>
            </a:r>
            <a:endParaRPr lang="fr-FR" dirty="0" smtClean="0"/>
          </a:p>
          <a:p>
            <a:pPr algn="r" rtl="1"/>
            <a:r>
              <a:rPr lang="ar-DZ" dirty="0" smtClean="0"/>
              <a:t>-كون الباحثة معلمة مدرسة ابتدائية ومدركة </a:t>
            </a:r>
            <a:r>
              <a:rPr lang="ar-DZ" dirty="0" err="1" smtClean="0"/>
              <a:t>لاهمية</a:t>
            </a:r>
            <a:r>
              <a:rPr lang="ar-DZ" dirty="0" smtClean="0"/>
              <a:t> مادة الرسم</a:t>
            </a:r>
            <a:endParaRPr lang="fr-FR" dirty="0" smtClean="0"/>
          </a:p>
          <a:p>
            <a:pPr algn="r" rtl="1"/>
            <a:r>
              <a:rPr lang="ar-DZ" dirty="0" smtClean="0"/>
              <a:t>-استنقاص واحتقار المجتمع </a:t>
            </a:r>
            <a:r>
              <a:rPr lang="ar-DZ" dirty="0" err="1" smtClean="0"/>
              <a:t>لاهمية</a:t>
            </a:r>
            <a:r>
              <a:rPr lang="ar-DZ" dirty="0" smtClean="0"/>
              <a:t> الرسم</a:t>
            </a:r>
            <a:endParaRPr lang="fr-FR" dirty="0" smtClean="0"/>
          </a:p>
          <a:p>
            <a:pPr algn="r" rtl="1"/>
            <a:r>
              <a:rPr lang="ar-DZ" dirty="0" smtClean="0"/>
              <a:t>-كون هدا الموضوع قليل التطرق</a:t>
            </a:r>
            <a:endParaRPr lang="fr-FR" dirty="0" smtClean="0"/>
          </a:p>
          <a:p>
            <a:pPr algn="r" rtl="1"/>
            <a:r>
              <a:rPr lang="ar-DZ" dirty="0" smtClean="0"/>
              <a:t>1-ب)</a:t>
            </a:r>
            <a:r>
              <a:rPr lang="ar-DZ" b="1" dirty="0" err="1" smtClean="0"/>
              <a:t>اسباب</a:t>
            </a:r>
            <a:r>
              <a:rPr lang="ar-DZ" b="1" dirty="0" smtClean="0"/>
              <a:t> موضوعية:</a:t>
            </a:r>
            <a:endParaRPr lang="fr-FR" dirty="0" smtClean="0"/>
          </a:p>
          <a:p>
            <a:pPr algn="r" rtl="1"/>
            <a:r>
              <a:rPr lang="ar-DZ" dirty="0" smtClean="0"/>
              <a:t>-حساسية الفئات العمرية لتلاميذ الطور الابتدائي</a:t>
            </a:r>
            <a:endParaRPr lang="fr-FR" dirty="0" smtClean="0"/>
          </a:p>
          <a:p>
            <a:pPr algn="r" rtl="1"/>
            <a:r>
              <a:rPr lang="ar-DZ" dirty="0" smtClean="0"/>
              <a:t>-استهانة معلمي المرحلة الابتدائية </a:t>
            </a:r>
            <a:r>
              <a:rPr lang="ar-DZ" dirty="0" err="1" smtClean="0"/>
              <a:t>باهمية</a:t>
            </a:r>
            <a:r>
              <a:rPr lang="ar-DZ" dirty="0" smtClean="0"/>
              <a:t> مادة الرسم</a:t>
            </a:r>
            <a:endParaRPr lang="fr-FR" dirty="0" smtClean="0"/>
          </a:p>
          <a:p>
            <a:pPr algn="r" rtl="1"/>
            <a:endParaRPr lang="fr-F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dirty="0"/>
          </a:p>
        </p:txBody>
      </p:sp>
      <p:sp>
        <p:nvSpPr>
          <p:cNvPr id="3" name="عنصر نائب للمحتوى 2"/>
          <p:cNvSpPr>
            <a:spLocks noGrp="1"/>
          </p:cNvSpPr>
          <p:nvPr>
            <p:ph idx="1"/>
          </p:nvPr>
        </p:nvSpPr>
        <p:spPr/>
        <p:txBody>
          <a:bodyPr>
            <a:normAutofit fontScale="92500"/>
          </a:bodyPr>
          <a:lstStyle/>
          <a:p>
            <a:pPr algn="r" rtl="1"/>
            <a:r>
              <a:rPr lang="ar-DZ" dirty="0" smtClean="0"/>
              <a:t>وبناء على هذه المعطيات ستتناول الباحثة بالدراسة والتحليل هذا الموضوع انطلاقا من التساؤل الرئيسي التالي:</a:t>
            </a:r>
            <a:endParaRPr lang="fr-FR" dirty="0" smtClean="0"/>
          </a:p>
          <a:p>
            <a:pPr algn="r" rtl="1"/>
            <a:r>
              <a:rPr lang="ar-DZ" dirty="0" smtClean="0"/>
              <a:t>-ماهي التمثلات الاجتماعية للطفل من خلال حصة التربية الفنية نحوا سرته؟ </a:t>
            </a:r>
            <a:endParaRPr lang="fr-FR" dirty="0" smtClean="0"/>
          </a:p>
          <a:p>
            <a:pPr algn="r" rtl="1"/>
            <a:r>
              <a:rPr lang="ar-DZ" dirty="0" smtClean="0"/>
              <a:t>وتندرج أسفله الأسئلة التالية:</a:t>
            </a:r>
            <a:endParaRPr lang="fr-FR" dirty="0" smtClean="0"/>
          </a:p>
          <a:p>
            <a:pPr algn="r" rtl="1"/>
            <a:r>
              <a:rPr lang="ar-DZ" dirty="0" smtClean="0"/>
              <a:t>1-</a:t>
            </a:r>
            <a:r>
              <a:rPr lang="ar-DZ" dirty="0" err="1" smtClean="0"/>
              <a:t>ماهي</a:t>
            </a:r>
            <a:r>
              <a:rPr lang="ar-DZ" dirty="0" smtClean="0"/>
              <a:t> تمثلانه نحو ذاته؟</a:t>
            </a:r>
            <a:endParaRPr lang="fr-FR" dirty="0" smtClean="0"/>
          </a:p>
          <a:p>
            <a:pPr algn="r" rtl="1"/>
            <a:r>
              <a:rPr lang="ar-DZ" dirty="0" smtClean="0"/>
              <a:t>2-</a:t>
            </a:r>
            <a:r>
              <a:rPr lang="ar-DZ" dirty="0" err="1" smtClean="0"/>
              <a:t>ماهي</a:t>
            </a:r>
            <a:r>
              <a:rPr lang="ar-DZ" dirty="0" smtClean="0"/>
              <a:t> التمثلات الاجتماعية للطفل اتجاه أمه؟</a:t>
            </a:r>
            <a:endParaRPr lang="fr-FR" dirty="0" smtClean="0"/>
          </a:p>
          <a:p>
            <a:pPr algn="r" rtl="1"/>
            <a:r>
              <a:rPr lang="ar-DZ" dirty="0" smtClean="0"/>
              <a:t>3-</a:t>
            </a:r>
            <a:r>
              <a:rPr lang="ar-DZ" dirty="0" err="1" smtClean="0"/>
              <a:t>ماهي</a:t>
            </a:r>
            <a:r>
              <a:rPr lang="ar-DZ" dirty="0" smtClean="0"/>
              <a:t> تمثلانه الاجتماعية اتجاه أبيه؟</a:t>
            </a:r>
            <a:endParaRPr lang="fr-FR" dirty="0" smtClean="0"/>
          </a:p>
          <a:p>
            <a:pPr algn="r" rtl="1"/>
            <a:r>
              <a:rPr lang="ar-DZ" dirty="0" smtClean="0"/>
              <a:t>4-</a:t>
            </a:r>
            <a:r>
              <a:rPr lang="ar-DZ" dirty="0" err="1" smtClean="0"/>
              <a:t>ماهي</a:t>
            </a:r>
            <a:r>
              <a:rPr lang="ar-DZ" dirty="0" smtClean="0"/>
              <a:t> </a:t>
            </a:r>
            <a:r>
              <a:rPr lang="ar-DZ" dirty="0" err="1" smtClean="0"/>
              <a:t>تمثلاتهالاجتماعية</a:t>
            </a:r>
            <a:r>
              <a:rPr lang="ar-DZ" dirty="0" smtClean="0"/>
              <a:t> اتجاه إخوته؟</a:t>
            </a:r>
            <a:endParaRPr lang="fr-FR" dirty="0" smtClean="0"/>
          </a:p>
          <a:p>
            <a:pPr rtl="1"/>
            <a:r>
              <a:rPr lang="fr-FR" dirty="0" smtClean="0"/>
              <a:t> </a:t>
            </a:r>
          </a:p>
          <a:p>
            <a:pPr rtl="1"/>
            <a:r>
              <a:rPr lang="fr-FR" dirty="0" smtClean="0"/>
              <a:t> </a:t>
            </a:r>
          </a:p>
          <a:p>
            <a:pPr algn="r" rtl="1"/>
            <a:endParaRPr lang="fr-F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rtl="1"/>
            <a:r>
              <a:rPr lang="ar-DZ" dirty="0" smtClean="0"/>
              <a:t>مفاهيم الدراسة </a:t>
            </a:r>
            <a:endParaRPr lang="fr-FR" dirty="0"/>
          </a:p>
        </p:txBody>
      </p:sp>
      <p:sp>
        <p:nvSpPr>
          <p:cNvPr id="3" name="عنصر نائب للمحتوى 2"/>
          <p:cNvSpPr>
            <a:spLocks noGrp="1"/>
          </p:cNvSpPr>
          <p:nvPr>
            <p:ph idx="1"/>
          </p:nvPr>
        </p:nvSpPr>
        <p:spPr/>
        <p:txBody>
          <a:bodyPr>
            <a:normAutofit fontScale="92500" lnSpcReduction="10000"/>
          </a:bodyPr>
          <a:lstStyle/>
          <a:p>
            <a:pPr algn="r" rtl="1"/>
            <a:r>
              <a:rPr lang="ar-SA" dirty="0" smtClean="0"/>
              <a:t>)</a:t>
            </a:r>
            <a:r>
              <a:rPr lang="ar-SA" b="1" dirty="0" smtClean="0"/>
              <a:t>التمثلات الاجتماعية:</a:t>
            </a:r>
            <a:endParaRPr lang="fr-FR" dirty="0" smtClean="0"/>
          </a:p>
          <a:p>
            <a:pPr algn="r" rtl="1"/>
            <a:r>
              <a:rPr lang="ar-SA" dirty="0" smtClean="0"/>
              <a:t>1_</a:t>
            </a:r>
            <a:r>
              <a:rPr lang="ar-SA" b="1" dirty="0" smtClean="0"/>
              <a:t>1لغة</a:t>
            </a:r>
            <a:r>
              <a:rPr lang="ar-SA" dirty="0" smtClean="0"/>
              <a:t>:التمثل في اللغة هو التشبيه بصورة </a:t>
            </a:r>
            <a:r>
              <a:rPr lang="ar-SA" dirty="0" err="1" smtClean="0"/>
              <a:t>او</a:t>
            </a:r>
            <a:r>
              <a:rPr lang="ar-SA" dirty="0" smtClean="0"/>
              <a:t> بكتابة </a:t>
            </a:r>
            <a:r>
              <a:rPr lang="ar-SA" dirty="0" err="1" smtClean="0"/>
              <a:t>او</a:t>
            </a:r>
            <a:r>
              <a:rPr lang="ar-SA" dirty="0" smtClean="0"/>
              <a:t> بغيرهما.</a:t>
            </a:r>
            <a:r>
              <a:rPr lang="fr-FR" dirty="0" smtClean="0"/>
              <a:t>1</a:t>
            </a:r>
          </a:p>
          <a:p>
            <a:pPr algn="r" rtl="1"/>
            <a:r>
              <a:rPr lang="ar-SA" b="1" dirty="0" smtClean="0"/>
              <a:t>2اصطلاحا</a:t>
            </a:r>
            <a:r>
              <a:rPr lang="ar-SA" dirty="0" smtClean="0"/>
              <a:t>:يقابل مصطلح"التمثل"في اللغة الفرنسية الكلمة</a:t>
            </a:r>
            <a:r>
              <a:rPr lang="fr-FR" dirty="0" smtClean="0"/>
              <a:t>REPRESENTATION</a:t>
            </a:r>
            <a:r>
              <a:rPr lang="ar-SA" dirty="0" smtClean="0"/>
              <a:t>وهي </a:t>
            </a:r>
            <a:r>
              <a:rPr lang="ar-SA" dirty="0" err="1" smtClean="0"/>
              <a:t>ماخودة</a:t>
            </a:r>
            <a:r>
              <a:rPr lang="ar-SA" dirty="0" smtClean="0"/>
              <a:t> من الفعل </a:t>
            </a:r>
            <a:r>
              <a:rPr lang="fr-FR" dirty="0" smtClean="0"/>
              <a:t>REPRESENTER</a:t>
            </a:r>
            <a:r>
              <a:rPr lang="ar-SA" dirty="0" smtClean="0"/>
              <a:t>ويعني استحضار </a:t>
            </a:r>
            <a:r>
              <a:rPr lang="ar-SA" dirty="0" err="1" smtClean="0"/>
              <a:t>او</a:t>
            </a:r>
            <a:r>
              <a:rPr lang="ar-SA" dirty="0" smtClean="0"/>
              <a:t> جعل الشيء حاضرا </a:t>
            </a:r>
            <a:r>
              <a:rPr lang="fr-FR" dirty="0" smtClean="0"/>
              <a:t>RENDRE PRESENT</a:t>
            </a:r>
            <a:r>
              <a:rPr lang="ar-SA" dirty="0" smtClean="0"/>
              <a:t>5</a:t>
            </a:r>
            <a:r>
              <a:rPr lang="fr-FR" dirty="0" smtClean="0"/>
              <a:t>(</a:t>
            </a:r>
          </a:p>
          <a:p>
            <a:pPr algn="r"/>
            <a:r>
              <a:rPr lang="ar-SA" dirty="0" smtClean="0"/>
              <a:t>وقد كان عالم الاجتماع الفرنسي "</a:t>
            </a:r>
            <a:r>
              <a:rPr lang="ar-SA" b="1" dirty="0" err="1" smtClean="0"/>
              <a:t>اميل</a:t>
            </a:r>
            <a:r>
              <a:rPr lang="ar-SA" b="1" dirty="0" smtClean="0"/>
              <a:t> </a:t>
            </a:r>
            <a:r>
              <a:rPr lang="ar-SA" b="1" dirty="0" err="1" smtClean="0"/>
              <a:t>دوركايم</a:t>
            </a:r>
            <a:r>
              <a:rPr lang="ar-SA" b="1" dirty="0" smtClean="0"/>
              <a:t>"</a:t>
            </a:r>
            <a:r>
              <a:rPr lang="ar-SA" dirty="0" err="1" smtClean="0"/>
              <a:t>اول</a:t>
            </a:r>
            <a:r>
              <a:rPr lang="ar-SA" dirty="0" smtClean="0"/>
              <a:t> من تحدث عن مفهوم التمثلات الاجتماعية من خلال طرحه لمفهوم التصورات الفردية في مقابل التصورات الجماعية </a:t>
            </a:r>
            <a:r>
              <a:rPr lang="fr-FR" dirty="0" err="1" smtClean="0"/>
              <a:t>Representation</a:t>
            </a:r>
            <a:r>
              <a:rPr lang="fr-FR" dirty="0" smtClean="0"/>
              <a:t> individuelle</a:t>
            </a:r>
            <a:r>
              <a:rPr lang="ar-SA" dirty="0" smtClean="0"/>
              <a:t>,حيث اعتبر التصورات الفردية هي داخلية </a:t>
            </a:r>
            <a:r>
              <a:rPr lang="ar-SA" dirty="0" err="1" smtClean="0"/>
              <a:t>تسيرمن</a:t>
            </a:r>
            <a:r>
              <a:rPr lang="ar-SA" dirty="0" smtClean="0"/>
              <a:t> طرف دماغ الفرد,</a:t>
            </a:r>
            <a:r>
              <a:rPr lang="ar-SA" dirty="0" err="1" smtClean="0"/>
              <a:t>اما</a:t>
            </a:r>
            <a:r>
              <a:rPr lang="ar-SA" dirty="0" smtClean="0"/>
              <a:t> التصورات </a:t>
            </a:r>
            <a:endParaRPr lang="ar-DZ" dirty="0" smtClean="0"/>
          </a:p>
          <a:p>
            <a:pPr algn="r">
              <a:buNone/>
            </a:pPr>
            <a:r>
              <a:rPr lang="ar-SA" dirty="0" smtClean="0"/>
              <a:t>الجماعية </a:t>
            </a:r>
            <a:r>
              <a:rPr lang="ar-SA" dirty="0" smtClean="0"/>
              <a:t>فهي خارجية وتشارك في الوعي الجماعي وهي عامة</a:t>
            </a:r>
            <a:endParaRPr lang="fr-F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a:p>
        </p:txBody>
      </p:sp>
      <p:sp>
        <p:nvSpPr>
          <p:cNvPr id="3" name="عنصر نائب للمحتوى 2"/>
          <p:cNvSpPr>
            <a:spLocks noGrp="1"/>
          </p:cNvSpPr>
          <p:nvPr>
            <p:ph idx="1"/>
          </p:nvPr>
        </p:nvSpPr>
        <p:spPr/>
        <p:txBody>
          <a:bodyPr>
            <a:normAutofit fontScale="92500"/>
          </a:bodyPr>
          <a:lstStyle/>
          <a:p>
            <a:pPr algn="r" rtl="1"/>
            <a:r>
              <a:rPr lang="ar-SA" dirty="0" smtClean="0"/>
              <a:t>ومن </a:t>
            </a:r>
            <a:r>
              <a:rPr lang="ar-SA" dirty="0" err="1" smtClean="0"/>
              <a:t>التعاريف</a:t>
            </a:r>
            <a:r>
              <a:rPr lang="ar-SA" dirty="0" smtClean="0"/>
              <a:t> المقدمة حول التمثل </a:t>
            </a:r>
            <a:r>
              <a:rPr lang="ar-SA" dirty="0" err="1" smtClean="0"/>
              <a:t>او</a:t>
            </a:r>
            <a:r>
              <a:rPr lang="ar-SA" dirty="0" smtClean="0"/>
              <a:t> التصور الاجتماعي </a:t>
            </a:r>
            <a:r>
              <a:rPr lang="ar-SA" dirty="0" err="1" smtClean="0"/>
              <a:t>مايلي</a:t>
            </a:r>
            <a:r>
              <a:rPr lang="ar-SA" dirty="0" smtClean="0"/>
              <a:t>:</a:t>
            </a:r>
            <a:endParaRPr lang="fr-FR" dirty="0" smtClean="0"/>
          </a:p>
          <a:p>
            <a:pPr algn="r" rtl="1"/>
            <a:r>
              <a:rPr lang="ar-SA" b="1" dirty="0" err="1" smtClean="0"/>
              <a:t>دواز</a:t>
            </a:r>
            <a:r>
              <a:rPr lang="ar-SA" b="1" dirty="0" smtClean="0"/>
              <a:t> </a:t>
            </a:r>
            <a:r>
              <a:rPr lang="fr-FR" dirty="0" err="1" smtClean="0"/>
              <a:t>doise</a:t>
            </a:r>
            <a:r>
              <a:rPr lang="ar-SA" dirty="0" smtClean="0"/>
              <a:t>"يعرفها :</a:t>
            </a:r>
            <a:r>
              <a:rPr lang="ar-SA" dirty="0" err="1" smtClean="0"/>
              <a:t>انها</a:t>
            </a:r>
            <a:r>
              <a:rPr lang="ar-SA" dirty="0" smtClean="0"/>
              <a:t> المبادئ المولدة </a:t>
            </a:r>
            <a:r>
              <a:rPr lang="ar-SA" dirty="0" err="1" smtClean="0"/>
              <a:t>لتموقعات</a:t>
            </a:r>
            <a:r>
              <a:rPr lang="ar-SA" dirty="0" smtClean="0"/>
              <a:t> </a:t>
            </a:r>
            <a:r>
              <a:rPr lang="ar-SA" dirty="0" err="1" smtClean="0"/>
              <a:t>ادماجية</a:t>
            </a:r>
            <a:r>
              <a:rPr lang="ar-SA" dirty="0" smtClean="0"/>
              <a:t> خاصة في مجموعة العلاقات الاجتماعية وهي التي تنظم </a:t>
            </a:r>
            <a:r>
              <a:rPr lang="ar-SA" dirty="0" err="1" smtClean="0"/>
              <a:t>السيرورة</a:t>
            </a:r>
            <a:r>
              <a:rPr lang="ar-SA" dirty="0" smtClean="0"/>
              <a:t> الرمزية الفاعلة داخل هذه </a:t>
            </a:r>
            <a:r>
              <a:rPr lang="ar-SA" dirty="0" smtClean="0"/>
              <a:t>العلاقات</a:t>
            </a:r>
            <a:endParaRPr lang="fr-FR" dirty="0" smtClean="0"/>
          </a:p>
          <a:p>
            <a:pPr algn="r" rtl="1"/>
            <a:r>
              <a:rPr lang="ar-SA" b="1" dirty="0" smtClean="0"/>
              <a:t>فيشر</a:t>
            </a:r>
            <a:r>
              <a:rPr lang="fr-FR" b="1" dirty="0" smtClean="0"/>
              <a:t>FICHER</a:t>
            </a:r>
            <a:r>
              <a:rPr lang="ar-SA" dirty="0" smtClean="0"/>
              <a:t>"التصور الاجتماعي هو بناء اجتماعي لمعارف عادية </a:t>
            </a:r>
            <a:r>
              <a:rPr lang="ar-SA" dirty="0" err="1" smtClean="0"/>
              <a:t>مهياة</a:t>
            </a:r>
            <a:r>
              <a:rPr lang="ar-SA" dirty="0" smtClean="0"/>
              <a:t> من خلال القيم والمعتقدات القيم ويتقاسمها </a:t>
            </a:r>
            <a:r>
              <a:rPr lang="ar-SA" dirty="0" err="1" smtClean="0"/>
              <a:t>افراد</a:t>
            </a:r>
            <a:r>
              <a:rPr lang="ar-SA" dirty="0" smtClean="0"/>
              <a:t> جماعة معينة وتدور حول مواضيع مختلفة </a:t>
            </a:r>
            <a:r>
              <a:rPr lang="ar-SA" dirty="0" smtClean="0"/>
              <a:t>(إفراد,فئات </a:t>
            </a:r>
            <a:r>
              <a:rPr lang="ar-SA" dirty="0" smtClean="0"/>
              <a:t>اجتماعية ...)وتؤدي </a:t>
            </a:r>
            <a:r>
              <a:rPr lang="ar-SA" dirty="0" err="1" smtClean="0"/>
              <a:t>الى</a:t>
            </a:r>
            <a:r>
              <a:rPr lang="ar-SA" dirty="0" smtClean="0"/>
              <a:t> توحيد نظرتهم </a:t>
            </a:r>
            <a:r>
              <a:rPr lang="ar-SA" dirty="0" err="1" smtClean="0"/>
              <a:t>للاحداث</a:t>
            </a:r>
            <a:r>
              <a:rPr lang="ar-SA" dirty="0" smtClean="0"/>
              <a:t> كما تظهر </a:t>
            </a:r>
            <a:r>
              <a:rPr lang="ar-SA" dirty="0" smtClean="0"/>
              <a:t>إثناء </a:t>
            </a:r>
            <a:r>
              <a:rPr lang="ar-SA" dirty="0" smtClean="0"/>
              <a:t>التفاعلات </a:t>
            </a:r>
            <a:r>
              <a:rPr lang="ar-SA" dirty="0" smtClean="0"/>
              <a:t>الاجتماعي</a:t>
            </a:r>
            <a:endParaRPr lang="fr-FR" dirty="0" smtClean="0"/>
          </a:p>
          <a:p>
            <a:pPr algn="r"/>
            <a:r>
              <a:rPr lang="ar-SA" dirty="0" smtClean="0"/>
              <a:t>ويعرف "</a:t>
            </a:r>
            <a:r>
              <a:rPr lang="ar-SA" b="1" dirty="0" smtClean="0"/>
              <a:t>جون كلود </a:t>
            </a:r>
            <a:r>
              <a:rPr lang="ar-SA" b="1" dirty="0" err="1" smtClean="0"/>
              <a:t>ابريك</a:t>
            </a:r>
            <a:r>
              <a:rPr lang="ar-SA" dirty="0" smtClean="0"/>
              <a:t>"</a:t>
            </a:r>
            <a:r>
              <a:rPr lang="fr-FR" dirty="0" smtClean="0"/>
              <a:t>JEAN CLAUD ABRIC</a:t>
            </a:r>
            <a:r>
              <a:rPr lang="ar-SA" dirty="0" smtClean="0"/>
              <a:t>التمثلات الاجتماعية </a:t>
            </a:r>
            <a:r>
              <a:rPr lang="ar-SA" dirty="0" smtClean="0"/>
              <a:t>بأنها </a:t>
            </a:r>
            <a:r>
              <a:rPr lang="ar-SA" dirty="0" smtClean="0"/>
              <a:t>عبارة عن </a:t>
            </a:r>
            <a:r>
              <a:rPr lang="ar-SA" dirty="0" err="1" smtClean="0"/>
              <a:t>انتاج</a:t>
            </a:r>
            <a:r>
              <a:rPr lang="ar-SA" dirty="0" smtClean="0"/>
              <a:t> </a:t>
            </a:r>
            <a:r>
              <a:rPr lang="ar-SA" dirty="0" err="1" smtClean="0"/>
              <a:t>او</a:t>
            </a:r>
            <a:r>
              <a:rPr lang="ar-SA" dirty="0" smtClean="0"/>
              <a:t> </a:t>
            </a:r>
            <a:r>
              <a:rPr lang="ar-SA" dirty="0" err="1" smtClean="0"/>
              <a:t>سيرورة</a:t>
            </a:r>
            <a:r>
              <a:rPr lang="ar-SA" dirty="0" smtClean="0"/>
              <a:t> خاصة بنشاط ذهني </a:t>
            </a:r>
            <a:r>
              <a:rPr lang="ar-SA" dirty="0" err="1" smtClean="0"/>
              <a:t>او</a:t>
            </a:r>
            <a:r>
              <a:rPr lang="ar-SA" dirty="0" smtClean="0"/>
              <a:t> عقلي والتي من </a:t>
            </a:r>
            <a:r>
              <a:rPr lang="ar-SA" dirty="0" smtClean="0"/>
              <a:t>خلالها يقوم</a:t>
            </a:r>
            <a:r>
              <a:rPr lang="ar-DZ" dirty="0" smtClean="0"/>
              <a:t> </a:t>
            </a:r>
            <a:r>
              <a:rPr lang="ar-SA" dirty="0" smtClean="0"/>
              <a:t>الفرد </a:t>
            </a:r>
            <a:r>
              <a:rPr lang="ar-SA" dirty="0" err="1" smtClean="0"/>
              <a:t>او</a:t>
            </a:r>
            <a:r>
              <a:rPr lang="ar-SA" dirty="0" smtClean="0"/>
              <a:t> الجماعة </a:t>
            </a:r>
            <a:r>
              <a:rPr lang="ar-SA" dirty="0" err="1" smtClean="0"/>
              <a:t>باعادة</a:t>
            </a:r>
            <a:r>
              <a:rPr lang="ar-SA" dirty="0" smtClean="0"/>
              <a:t> تشكيل الواقع الذي يواجههم وكذا منحه معنى نوعيا7</a:t>
            </a:r>
            <a:r>
              <a:rPr lang="fr-FR" dirty="0" smtClean="0"/>
              <a:t> </a:t>
            </a:r>
          </a:p>
          <a:p>
            <a:pPr algn="r"/>
            <a:endParaRPr lang="fr-F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a:p>
        </p:txBody>
      </p:sp>
      <p:sp>
        <p:nvSpPr>
          <p:cNvPr id="3" name="عنصر نائب للمحتوى 2"/>
          <p:cNvSpPr>
            <a:spLocks noGrp="1"/>
          </p:cNvSpPr>
          <p:nvPr>
            <p:ph idx="1"/>
          </p:nvPr>
        </p:nvSpPr>
        <p:spPr/>
        <p:txBody>
          <a:bodyPr>
            <a:normAutofit fontScale="92500" lnSpcReduction="10000"/>
          </a:bodyPr>
          <a:lstStyle/>
          <a:p>
            <a:pPr lvl="1" algn="r" rtl="1"/>
            <a:r>
              <a:rPr lang="ar-SA" dirty="0" smtClean="0"/>
              <a:t>وتعرف التمثلات </a:t>
            </a:r>
            <a:r>
              <a:rPr lang="ar-SA" dirty="0" err="1" smtClean="0"/>
              <a:t>بانها</a:t>
            </a:r>
            <a:r>
              <a:rPr lang="ar-SA" dirty="0" smtClean="0"/>
              <a:t> نظرة وظيفية للعالم والتي تسمح للفرد </a:t>
            </a:r>
            <a:r>
              <a:rPr lang="ar-SA" dirty="0" err="1" smtClean="0"/>
              <a:t>او</a:t>
            </a:r>
            <a:r>
              <a:rPr lang="ar-SA" dirty="0" smtClean="0"/>
              <a:t> الجماعة </a:t>
            </a:r>
            <a:r>
              <a:rPr lang="ar-SA" dirty="0" err="1" smtClean="0"/>
              <a:t>باعطاء</a:t>
            </a:r>
            <a:r>
              <a:rPr lang="ar-SA" dirty="0" smtClean="0"/>
              <a:t> معنى </a:t>
            </a:r>
            <a:r>
              <a:rPr lang="ar-SA" dirty="0" err="1" smtClean="0"/>
              <a:t>لسلوكاتهم</a:t>
            </a:r>
            <a:r>
              <a:rPr lang="ar-SA" dirty="0" smtClean="0"/>
              <a:t> وفهم الواقع من خلال نسقه المرجعي الخاص </a:t>
            </a:r>
            <a:r>
              <a:rPr lang="ar-SA" dirty="0" err="1" smtClean="0"/>
              <a:t>به</a:t>
            </a:r>
            <a:r>
              <a:rPr lang="ar-SA" dirty="0" smtClean="0"/>
              <a:t> وهذا من اجل </a:t>
            </a:r>
            <a:r>
              <a:rPr lang="ar-SA" dirty="0" err="1" smtClean="0"/>
              <a:t>تاقلم</a:t>
            </a:r>
            <a:r>
              <a:rPr lang="ar-SA" dirty="0" smtClean="0"/>
              <a:t> اجتماعي16</a:t>
            </a:r>
            <a:endParaRPr lang="fr-FR" dirty="0" smtClean="0"/>
          </a:p>
          <a:p>
            <a:pPr algn="r" rtl="1"/>
            <a:r>
              <a:rPr lang="ar-DZ" dirty="0" smtClean="0"/>
              <a:t>وهناك نوعان من </a:t>
            </a:r>
            <a:r>
              <a:rPr lang="ar-DZ" dirty="0" err="1" smtClean="0"/>
              <a:t>التمثلات</a:t>
            </a:r>
            <a:r>
              <a:rPr lang="ar-DZ" dirty="0" smtClean="0"/>
              <a:t> الاجتماعية الاجتماعية :</a:t>
            </a:r>
            <a:r>
              <a:rPr lang="ar-DZ" dirty="0" err="1" smtClean="0"/>
              <a:t>الاولى</a:t>
            </a:r>
            <a:r>
              <a:rPr lang="ar-DZ" dirty="0" smtClean="0"/>
              <a:t> فردية وهي خاصة بكل فرد تتولد عن تجاربه المباشرة وغير </a:t>
            </a:r>
            <a:r>
              <a:rPr lang="ar-DZ" dirty="0" err="1" smtClean="0"/>
              <a:t>المبيشرة</a:t>
            </a:r>
            <a:r>
              <a:rPr lang="ar-DZ" dirty="0" smtClean="0"/>
              <a:t> ,</a:t>
            </a:r>
            <a:r>
              <a:rPr lang="ar-DZ" dirty="0" err="1" smtClean="0"/>
              <a:t>اما</a:t>
            </a:r>
            <a:r>
              <a:rPr lang="ar-DZ" dirty="0" smtClean="0"/>
              <a:t> الثانية فهي </a:t>
            </a:r>
            <a:r>
              <a:rPr lang="ar-DZ" dirty="0" err="1" smtClean="0"/>
              <a:t>تمثلات</a:t>
            </a:r>
            <a:r>
              <a:rPr lang="ar-DZ" dirty="0" smtClean="0"/>
              <a:t> جماعية تتشكل عن المعارف والمعتقدات المشتركة بين </a:t>
            </a:r>
            <a:r>
              <a:rPr lang="ar-DZ" dirty="0" err="1" smtClean="0"/>
              <a:t>افراد</a:t>
            </a:r>
            <a:r>
              <a:rPr lang="ar-DZ" dirty="0" smtClean="0"/>
              <a:t> جماعة اجتماعية ما ,وهي في </a:t>
            </a:r>
            <a:r>
              <a:rPr lang="ar-DZ" dirty="0" err="1" smtClean="0"/>
              <a:t>ان</a:t>
            </a:r>
            <a:r>
              <a:rPr lang="ar-DZ" dirty="0" smtClean="0"/>
              <a:t> </a:t>
            </a:r>
            <a:r>
              <a:rPr lang="ar-DZ" dirty="0" err="1" smtClean="0"/>
              <a:t>واحدفردية</a:t>
            </a:r>
            <a:r>
              <a:rPr lang="ar-DZ" dirty="0" smtClean="0"/>
              <a:t> </a:t>
            </a:r>
            <a:r>
              <a:rPr lang="ar-DZ" dirty="0" smtClean="0"/>
              <a:t>وجماعية</a:t>
            </a:r>
            <a:r>
              <a:rPr lang="ar-SA" dirty="0" smtClean="0"/>
              <a:t> </a:t>
            </a:r>
            <a:endParaRPr lang="ar-DZ" dirty="0" smtClean="0"/>
          </a:p>
          <a:p>
            <a:pPr algn="r" rtl="1"/>
            <a:r>
              <a:rPr lang="ar-DZ" dirty="0" smtClean="0"/>
              <a:t>ا</a:t>
            </a:r>
            <a:r>
              <a:rPr lang="ar-DZ" b="1" dirty="0" smtClean="0"/>
              <a:t>لتعريف </a:t>
            </a:r>
            <a:r>
              <a:rPr lang="ar-DZ" b="1" dirty="0" err="1" smtClean="0"/>
              <a:t>الاجرائي</a:t>
            </a:r>
            <a:endParaRPr lang="fr-FR" dirty="0" smtClean="0"/>
          </a:p>
          <a:p>
            <a:pPr algn="r" rtl="1"/>
            <a:r>
              <a:rPr lang="ar-DZ" dirty="0" err="1" smtClean="0"/>
              <a:t>التمثلات</a:t>
            </a:r>
            <a:r>
              <a:rPr lang="ar-DZ" dirty="0" smtClean="0"/>
              <a:t> </a:t>
            </a:r>
            <a:r>
              <a:rPr lang="ar-DZ" dirty="0" err="1" smtClean="0"/>
              <a:t>بمتابة</a:t>
            </a:r>
            <a:r>
              <a:rPr lang="ar-DZ" dirty="0" smtClean="0"/>
              <a:t> مرشد ومعلم في نشاطنا الاجتماعي اليومي ,كما تعطينا </a:t>
            </a:r>
            <a:r>
              <a:rPr lang="ar-DZ" dirty="0" err="1" smtClean="0"/>
              <a:t>الشعوربفهم</a:t>
            </a:r>
            <a:r>
              <a:rPr lang="ar-DZ" dirty="0" smtClean="0"/>
              <a:t> العالم المحيط بنا,وهي </a:t>
            </a:r>
            <a:r>
              <a:rPr lang="ar-DZ" dirty="0" err="1" smtClean="0"/>
              <a:t>مانحمله</a:t>
            </a:r>
            <a:r>
              <a:rPr lang="ar-DZ" dirty="0" smtClean="0"/>
              <a:t> حول الواقع المحيط بنا,فهي تعطينا التفسيرات التي نعتقد </a:t>
            </a:r>
            <a:r>
              <a:rPr lang="ar-DZ" dirty="0" err="1" smtClean="0"/>
              <a:t>انها</a:t>
            </a:r>
            <a:r>
              <a:rPr lang="ar-DZ" dirty="0" smtClean="0"/>
              <a:t> مقبولة وصحيحة للظواهر التي نشاهدها </a:t>
            </a:r>
            <a:endParaRPr lang="fr-FR" dirty="0" smtClean="0"/>
          </a:p>
          <a:p>
            <a:pPr>
              <a:buNone/>
            </a:pPr>
            <a:r>
              <a:rPr lang="fr-FR" dirty="0" smtClean="0"/>
              <a:t> </a:t>
            </a:r>
          </a:p>
          <a:p>
            <a:pPr algn="r" rtl="1"/>
            <a:endParaRPr lang="fr-F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a:p>
        </p:txBody>
      </p:sp>
      <p:sp>
        <p:nvSpPr>
          <p:cNvPr id="3" name="عنصر نائب للمحتوى 2"/>
          <p:cNvSpPr>
            <a:spLocks noGrp="1"/>
          </p:cNvSpPr>
          <p:nvPr>
            <p:ph idx="1"/>
          </p:nvPr>
        </p:nvSpPr>
        <p:spPr/>
        <p:txBody>
          <a:bodyPr/>
          <a:lstStyle/>
          <a:p>
            <a:pPr algn="r"/>
            <a:r>
              <a:rPr lang="ar-DZ" sz="2400" dirty="0" smtClean="0"/>
              <a:t>وهي مواقف توجه الفعل </a:t>
            </a:r>
            <a:r>
              <a:rPr lang="ar-DZ" sz="2400" dirty="0" err="1" smtClean="0"/>
              <a:t>وتحددعددا</a:t>
            </a:r>
            <a:r>
              <a:rPr lang="ar-DZ" sz="2400" dirty="0" smtClean="0"/>
              <a:t> من الاستجابات التي يتعين </a:t>
            </a:r>
            <a:r>
              <a:rPr lang="ar-DZ" sz="2400" dirty="0" err="1" smtClean="0"/>
              <a:t>ان</a:t>
            </a:r>
            <a:r>
              <a:rPr lang="ar-DZ" sz="2400" dirty="0" smtClean="0"/>
              <a:t> يصدرها الفرد كرد مباشر </a:t>
            </a:r>
            <a:r>
              <a:rPr lang="ar-DZ" sz="2400" dirty="0" err="1" smtClean="0"/>
              <a:t>او</a:t>
            </a:r>
            <a:r>
              <a:rPr lang="ar-DZ" sz="2400" dirty="0" smtClean="0"/>
              <a:t> غير مباشر اتجاه مثير داخلي </a:t>
            </a:r>
            <a:r>
              <a:rPr lang="ar-DZ" sz="2400" dirty="0" err="1" smtClean="0"/>
              <a:t>او</a:t>
            </a:r>
            <a:r>
              <a:rPr lang="ar-DZ" sz="2400" dirty="0" smtClean="0"/>
              <a:t> خارجي.</a:t>
            </a:r>
            <a:endParaRPr lang="fr-FR" sz="2400" dirty="0" smtClean="0"/>
          </a:p>
          <a:p>
            <a:pPr algn="r"/>
            <a:r>
              <a:rPr lang="ar-DZ" sz="2400" dirty="0" err="1" smtClean="0"/>
              <a:t>فالتمثلات</a:t>
            </a:r>
            <a:r>
              <a:rPr lang="ar-DZ" sz="2400" dirty="0" smtClean="0"/>
              <a:t> الاجتماعية </a:t>
            </a:r>
            <a:r>
              <a:rPr lang="ar-DZ" sz="2400" dirty="0" err="1" smtClean="0"/>
              <a:t>تتاسس</a:t>
            </a:r>
            <a:r>
              <a:rPr lang="ar-DZ" sz="2400" dirty="0" smtClean="0"/>
              <a:t> على شكل قيم ومعايير </a:t>
            </a:r>
            <a:r>
              <a:rPr lang="ar-DZ" sz="2400" dirty="0" err="1" smtClean="0"/>
              <a:t>للافعال</a:t>
            </a:r>
            <a:r>
              <a:rPr lang="ar-DZ" sz="2400" dirty="0" smtClean="0"/>
              <a:t> تتغير بتغير الحياة الاجتماعية ,وهي تتشكل انطلاقا من المواقف والمعايير الثقافية والاجتماعية ,كما تحكم </a:t>
            </a:r>
            <a:r>
              <a:rPr lang="ar-DZ" sz="2400" dirty="0" err="1" smtClean="0"/>
              <a:t>انماط</a:t>
            </a:r>
            <a:r>
              <a:rPr lang="ar-DZ" sz="2400" dirty="0" smtClean="0"/>
              <a:t> تفكيره </a:t>
            </a:r>
            <a:r>
              <a:rPr lang="ar-DZ" sz="2400" dirty="0" err="1" smtClean="0"/>
              <a:t>واسلوب</a:t>
            </a:r>
            <a:r>
              <a:rPr lang="ar-DZ" sz="2400" dirty="0" smtClean="0"/>
              <a:t> عيشه والمعايير المعتمدة فيه حسب </a:t>
            </a:r>
            <a:r>
              <a:rPr lang="ar-DZ" sz="2400" dirty="0" err="1" smtClean="0"/>
              <a:t>الاولويات</a:t>
            </a:r>
            <a:r>
              <a:rPr lang="ar-DZ" sz="2400" dirty="0" smtClean="0"/>
              <a:t> .</a:t>
            </a:r>
            <a:endParaRPr lang="fr-FR" sz="2400" dirty="0" smtClean="0"/>
          </a:p>
          <a:p>
            <a:pPr algn="r"/>
            <a:r>
              <a:rPr lang="ar-DZ" sz="2400" dirty="0" smtClean="0"/>
              <a:t>والمقصود بالتمثل في هذه الدراسة الصورة الذهنية التي يحملها الطفل عن المحيط الاجتماعي الذي ينتمي </a:t>
            </a:r>
            <a:r>
              <a:rPr lang="ar-DZ" sz="2400" dirty="0" err="1" smtClean="0"/>
              <a:t>اليه</a:t>
            </a:r>
            <a:r>
              <a:rPr lang="ar-DZ" sz="2400" dirty="0" smtClean="0"/>
              <a:t> </a:t>
            </a:r>
            <a:r>
              <a:rPr lang="ar-DZ" sz="2400" dirty="0" smtClean="0"/>
              <a:t>(عائلته),وهذه </a:t>
            </a:r>
            <a:r>
              <a:rPr lang="ar-DZ" sz="2400" dirty="0" err="1" smtClean="0"/>
              <a:t>التمثلات</a:t>
            </a:r>
            <a:r>
              <a:rPr lang="ar-DZ" sz="2400" dirty="0" smtClean="0"/>
              <a:t> ناتجة عن تفاعله فيه</a:t>
            </a:r>
            <a:r>
              <a:rPr lang="ar-DZ" dirty="0" smtClean="0"/>
              <a:t>.</a:t>
            </a:r>
            <a:endParaRPr lang="fr-FR"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a:p>
        </p:txBody>
      </p:sp>
      <p:sp>
        <p:nvSpPr>
          <p:cNvPr id="3" name="عنصر نائب للمحتوى 2"/>
          <p:cNvSpPr>
            <a:spLocks noGrp="1"/>
          </p:cNvSpPr>
          <p:nvPr>
            <p:ph idx="1"/>
          </p:nvPr>
        </p:nvSpPr>
        <p:spPr/>
        <p:txBody>
          <a:bodyPr/>
          <a:lstStyle/>
          <a:p>
            <a:endParaRPr lang="fr-F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a:p>
        </p:txBody>
      </p:sp>
      <p:sp>
        <p:nvSpPr>
          <p:cNvPr id="3" name="عنصر نائب للمحتوى 2"/>
          <p:cNvSpPr>
            <a:spLocks noGrp="1"/>
          </p:cNvSpPr>
          <p:nvPr>
            <p:ph idx="1"/>
          </p:nvPr>
        </p:nvSpPr>
        <p:spPr/>
        <p:txBody>
          <a:bodyPr/>
          <a:lstStyle/>
          <a:p>
            <a:endParaRPr lang="fr-F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a:p>
        </p:txBody>
      </p:sp>
      <p:sp>
        <p:nvSpPr>
          <p:cNvPr id="3" name="عنصر نائب للمحتوى 2"/>
          <p:cNvSpPr>
            <a:spLocks noGrp="1"/>
          </p:cNvSpPr>
          <p:nvPr>
            <p:ph idx="1"/>
          </p:nvPr>
        </p:nvSpPr>
        <p:spPr/>
        <p:txBody>
          <a:bodyPr/>
          <a:lstStyle/>
          <a:p>
            <a:endParaRPr lang="fr-F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a:p>
        </p:txBody>
      </p:sp>
      <p:sp>
        <p:nvSpPr>
          <p:cNvPr id="3" name="عنصر نائب للمحتوى 2"/>
          <p:cNvSpPr>
            <a:spLocks noGrp="1"/>
          </p:cNvSpPr>
          <p:nvPr>
            <p:ph idx="1"/>
          </p:nvPr>
        </p:nvSpPr>
        <p:spPr/>
        <p:txBody>
          <a:bodyPr/>
          <a:lstStyle/>
          <a:p>
            <a:endParaRPr lang="fr-F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a:p>
        </p:txBody>
      </p:sp>
      <p:sp>
        <p:nvSpPr>
          <p:cNvPr id="3" name="عنصر نائب للمحتوى 2"/>
          <p:cNvSpPr>
            <a:spLocks noGrp="1"/>
          </p:cNvSpPr>
          <p:nvPr>
            <p:ph idx="1"/>
          </p:nvPr>
        </p:nvSpPr>
        <p:spPr/>
        <p:txBody>
          <a:bodyPr/>
          <a:lstStyle/>
          <a:p>
            <a:endParaRPr lang="fr-F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rtl="1"/>
            <a:r>
              <a:rPr lang="ar-DZ" dirty="0" err="1" smtClean="0"/>
              <a:t>اهمية</a:t>
            </a:r>
            <a:r>
              <a:rPr lang="ar-DZ" dirty="0" smtClean="0"/>
              <a:t> الموضوع</a:t>
            </a:r>
            <a:endParaRPr lang="fr-FR" dirty="0"/>
          </a:p>
        </p:txBody>
      </p:sp>
      <p:sp>
        <p:nvSpPr>
          <p:cNvPr id="3" name="عنصر نائب للمحتوى 2"/>
          <p:cNvSpPr>
            <a:spLocks noGrp="1"/>
          </p:cNvSpPr>
          <p:nvPr>
            <p:ph idx="1"/>
          </p:nvPr>
        </p:nvSpPr>
        <p:spPr/>
        <p:txBody>
          <a:bodyPr>
            <a:normAutofit fontScale="92500" lnSpcReduction="20000"/>
          </a:bodyPr>
          <a:lstStyle/>
          <a:p>
            <a:pPr algn="r" rtl="1"/>
            <a:r>
              <a:rPr lang="ar-DZ" dirty="0" smtClean="0"/>
              <a:t>-</a:t>
            </a:r>
            <a:r>
              <a:rPr lang="ar-DZ" b="1" dirty="0" err="1" smtClean="0"/>
              <a:t>اهمية</a:t>
            </a:r>
            <a:r>
              <a:rPr lang="ar-DZ" b="1" dirty="0" smtClean="0"/>
              <a:t> الموضوع:</a:t>
            </a:r>
            <a:endParaRPr lang="fr-FR" dirty="0" smtClean="0"/>
          </a:p>
          <a:p>
            <a:pPr algn="r" rtl="1"/>
            <a:r>
              <a:rPr lang="ar-DZ" dirty="0" smtClean="0"/>
              <a:t>نظرا للتهميش الذي تتلقاه حصة الرسم من طرف </a:t>
            </a:r>
            <a:r>
              <a:rPr lang="ar-DZ" dirty="0" err="1" smtClean="0"/>
              <a:t>المسؤوليين</a:t>
            </a:r>
            <a:r>
              <a:rPr lang="ar-DZ" dirty="0" smtClean="0"/>
              <a:t> خاصة المعلمين ,ومن خلال الدراسات الحديثة التي قام </a:t>
            </a:r>
            <a:r>
              <a:rPr lang="ar-DZ" dirty="0" err="1" smtClean="0"/>
              <a:t>بها</a:t>
            </a:r>
            <a:r>
              <a:rPr lang="ar-DZ" dirty="0" smtClean="0"/>
              <a:t> المختصون تبين مدى </a:t>
            </a:r>
            <a:r>
              <a:rPr lang="ar-DZ" dirty="0" err="1" smtClean="0"/>
              <a:t>اهمية</a:t>
            </a:r>
            <a:r>
              <a:rPr lang="ar-DZ" dirty="0" smtClean="0"/>
              <a:t> مادة الرسم </a:t>
            </a:r>
            <a:r>
              <a:rPr lang="ar-DZ" dirty="0" err="1" smtClean="0"/>
              <a:t>اذ</a:t>
            </a:r>
            <a:r>
              <a:rPr lang="ar-DZ" dirty="0" smtClean="0"/>
              <a:t> </a:t>
            </a:r>
            <a:r>
              <a:rPr lang="ar-DZ" dirty="0" err="1" smtClean="0"/>
              <a:t>انها</a:t>
            </a:r>
            <a:r>
              <a:rPr lang="ar-DZ" dirty="0" smtClean="0"/>
              <a:t> تتيح للمتعلمين </a:t>
            </a:r>
            <a:r>
              <a:rPr lang="ar-DZ" dirty="0" err="1" smtClean="0"/>
              <a:t>تطويركفاءاتهم</a:t>
            </a:r>
            <a:r>
              <a:rPr lang="ar-DZ" dirty="0" smtClean="0"/>
              <a:t> في المجالات </a:t>
            </a:r>
            <a:r>
              <a:rPr lang="ar-DZ" dirty="0" err="1" smtClean="0"/>
              <a:t>الابداعيةوفي</a:t>
            </a:r>
            <a:r>
              <a:rPr lang="ar-DZ" dirty="0" smtClean="0"/>
              <a:t> شتى الميادين الفنية والفكرية والتكنولوجية.</a:t>
            </a:r>
            <a:endParaRPr lang="fr-FR" dirty="0" smtClean="0"/>
          </a:p>
          <a:p>
            <a:pPr algn="r" rtl="1"/>
            <a:r>
              <a:rPr lang="ar-DZ" dirty="0" smtClean="0"/>
              <a:t>وتتبين </a:t>
            </a:r>
            <a:r>
              <a:rPr lang="ar-DZ" dirty="0" err="1" smtClean="0"/>
              <a:t>اهمية</a:t>
            </a:r>
            <a:r>
              <a:rPr lang="ar-DZ" dirty="0" smtClean="0"/>
              <a:t> هذه المادة خاصة من الناحية النفسية والاجتماعية لتلاميذ المرحلة الابتدائية,ولما تلعبه من دور من خلال </a:t>
            </a:r>
            <a:r>
              <a:rPr lang="ar-DZ" dirty="0" err="1" smtClean="0"/>
              <a:t>اكساب</a:t>
            </a:r>
            <a:r>
              <a:rPr lang="ar-DZ" dirty="0" smtClean="0"/>
              <a:t> التلاميذ مهارات واتجاهات ايجابية في تنمية العلاقة بين زملائه ومعلمه </a:t>
            </a:r>
            <a:r>
              <a:rPr lang="ar-DZ" dirty="0" err="1" smtClean="0"/>
              <a:t>وانمائه</a:t>
            </a:r>
            <a:r>
              <a:rPr lang="ar-DZ" dirty="0" smtClean="0"/>
              <a:t> للحس الجمالي والتذوق الفني ولهذا تتضح </a:t>
            </a:r>
            <a:r>
              <a:rPr lang="ar-DZ" dirty="0" err="1" smtClean="0"/>
              <a:t>اهمية</a:t>
            </a:r>
            <a:r>
              <a:rPr lang="ar-DZ" dirty="0" smtClean="0"/>
              <a:t> الدراسة في :</a:t>
            </a:r>
            <a:endParaRPr lang="fr-FR" dirty="0" smtClean="0"/>
          </a:p>
          <a:p>
            <a:pPr algn="r"/>
            <a:r>
              <a:rPr lang="ar-DZ" dirty="0" smtClean="0"/>
              <a:t>-</a:t>
            </a:r>
            <a:r>
              <a:rPr lang="ar-DZ" dirty="0" err="1" smtClean="0"/>
              <a:t>ان</a:t>
            </a:r>
            <a:r>
              <a:rPr lang="ar-DZ" dirty="0" smtClean="0"/>
              <a:t> مادة الرسم فتحت المجال </a:t>
            </a:r>
            <a:r>
              <a:rPr lang="ar-DZ" dirty="0" err="1" smtClean="0"/>
              <a:t>امام</a:t>
            </a:r>
            <a:r>
              <a:rPr lang="ar-DZ" dirty="0" smtClean="0"/>
              <a:t> التلميذ ليلعب ويمرح ويعبر عن </a:t>
            </a:r>
            <a:r>
              <a:rPr lang="ar-DZ" dirty="0" err="1" smtClean="0"/>
              <a:t>افراحه</a:t>
            </a:r>
            <a:r>
              <a:rPr lang="ar-DZ" dirty="0" smtClean="0"/>
              <a:t> </a:t>
            </a:r>
            <a:r>
              <a:rPr lang="ar-DZ" dirty="0" err="1" smtClean="0"/>
              <a:t>احزانه</a:t>
            </a:r>
            <a:r>
              <a:rPr lang="ar-DZ" dirty="0" smtClean="0"/>
              <a:t> </a:t>
            </a:r>
            <a:r>
              <a:rPr lang="ar-DZ" dirty="0" err="1" smtClean="0"/>
              <a:t>اماله</a:t>
            </a:r>
            <a:r>
              <a:rPr lang="ar-DZ" dirty="0" smtClean="0"/>
              <a:t> </a:t>
            </a:r>
            <a:r>
              <a:rPr lang="ar-DZ" dirty="0" err="1" smtClean="0"/>
              <a:t>واحلامه</a:t>
            </a:r>
            <a:r>
              <a:rPr lang="ar-DZ" dirty="0" smtClean="0"/>
              <a:t> وكل هذه </a:t>
            </a:r>
            <a:r>
              <a:rPr lang="ar-DZ" dirty="0" err="1" smtClean="0"/>
              <a:t>الاشياء</a:t>
            </a:r>
            <a:r>
              <a:rPr lang="ar-DZ" dirty="0" smtClean="0"/>
              <a:t> كتنفيس عن </a:t>
            </a:r>
            <a:r>
              <a:rPr lang="ar-DZ" dirty="0" err="1" smtClean="0"/>
              <a:t>مكبوتاته</a:t>
            </a:r>
            <a:r>
              <a:rPr lang="ar-DZ" dirty="0" smtClean="0"/>
              <a:t> وهروبا من المشاكل التي يعانيها فبدل انه يغضب ويثور يقوم بتفريغ هذه المكبوتات من خلال ممارسته لنشاط الرسم بدل الانطواء. </a:t>
            </a:r>
            <a:endParaRPr lang="fr-FR"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a:p>
        </p:txBody>
      </p:sp>
      <p:sp>
        <p:nvSpPr>
          <p:cNvPr id="3" name="عنصر نائب للمحتوى 2"/>
          <p:cNvSpPr>
            <a:spLocks noGrp="1"/>
          </p:cNvSpPr>
          <p:nvPr>
            <p:ph idx="1"/>
          </p:nvPr>
        </p:nvSpPr>
        <p:spPr/>
        <p:txBody>
          <a:bodyPr/>
          <a:lstStyle/>
          <a:p>
            <a:endParaRPr lang="fr-F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a:p>
        </p:txBody>
      </p:sp>
      <p:sp>
        <p:nvSpPr>
          <p:cNvPr id="3" name="عنصر نائب للمحتوى 2"/>
          <p:cNvSpPr>
            <a:spLocks noGrp="1"/>
          </p:cNvSpPr>
          <p:nvPr>
            <p:ph idx="1"/>
          </p:nvPr>
        </p:nvSpPr>
        <p:spPr/>
        <p:txBody>
          <a:bodyPr/>
          <a:lstStyle/>
          <a:p>
            <a:endParaRPr lang="fr-F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a:p>
        </p:txBody>
      </p:sp>
      <p:sp>
        <p:nvSpPr>
          <p:cNvPr id="3" name="عنصر نائب للمحتوى 2"/>
          <p:cNvSpPr>
            <a:spLocks noGrp="1"/>
          </p:cNvSpPr>
          <p:nvPr>
            <p:ph idx="1"/>
          </p:nvPr>
        </p:nvSpPr>
        <p:spPr/>
        <p:txBody>
          <a:bodyPr/>
          <a:lstStyle/>
          <a:p>
            <a:endParaRPr lang="fr-F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258204" cy="1143000"/>
          </a:xfrm>
        </p:spPr>
        <p:txBody>
          <a:bodyPr/>
          <a:lstStyle/>
          <a:p>
            <a:pPr algn="r" rtl="1"/>
            <a:endParaRPr lang="fr-FR" dirty="0"/>
          </a:p>
        </p:txBody>
      </p:sp>
      <p:sp>
        <p:nvSpPr>
          <p:cNvPr id="3" name="عنصر نائب للمحتوى 2"/>
          <p:cNvSpPr>
            <a:spLocks noGrp="1"/>
          </p:cNvSpPr>
          <p:nvPr>
            <p:ph idx="1"/>
          </p:nvPr>
        </p:nvSpPr>
        <p:spPr/>
        <p:txBody>
          <a:bodyPr>
            <a:normAutofit/>
          </a:bodyPr>
          <a:lstStyle/>
          <a:p>
            <a:pPr algn="r" rtl="1">
              <a:buNone/>
            </a:pPr>
            <a:endParaRPr lang="fr-FR" dirty="0" smtClean="0"/>
          </a:p>
          <a:p>
            <a:pPr algn="r" rtl="1"/>
            <a:endParaRPr lang="fr-FR"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dirty="0"/>
          </a:p>
        </p:txBody>
      </p:sp>
      <p:sp>
        <p:nvSpPr>
          <p:cNvPr id="3" name="عنصر نائب للمحتوى 2"/>
          <p:cNvSpPr>
            <a:spLocks noGrp="1"/>
          </p:cNvSpPr>
          <p:nvPr>
            <p:ph idx="1"/>
          </p:nvPr>
        </p:nvSpPr>
        <p:spPr/>
        <p:txBody>
          <a:bodyPr>
            <a:normAutofit/>
          </a:bodyPr>
          <a:lstStyle/>
          <a:p>
            <a:pPr algn="r" rtl="1">
              <a:buNone/>
            </a:pPr>
            <a:endParaRPr lang="fr-FR"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normAutofit/>
          </a:bodyPr>
          <a:lstStyle/>
          <a:p>
            <a:pPr algn="r" rtl="1">
              <a:buNone/>
            </a:pPr>
            <a:endParaRPr lang="fr-FR" dirty="0" smtClean="0"/>
          </a:p>
          <a:p>
            <a:pPr algn="r" rtl="1"/>
            <a:endParaRPr lang="fr-FR" dirty="0"/>
          </a:p>
        </p:txBody>
      </p:sp>
      <p:sp>
        <p:nvSpPr>
          <p:cNvPr id="4" name="عنوان 3"/>
          <p:cNvSpPr>
            <a:spLocks noGrp="1"/>
          </p:cNvSpPr>
          <p:nvPr>
            <p:ph type="title"/>
          </p:nvPr>
        </p:nvSpPr>
        <p:spPr/>
        <p:txBody>
          <a:bodyPr/>
          <a:lstStyle/>
          <a:p>
            <a:endParaRPr lang="fr-FR"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a:p>
        </p:txBody>
      </p:sp>
      <p:sp>
        <p:nvSpPr>
          <p:cNvPr id="3" name="عنصر نائب للمحتوى 2"/>
          <p:cNvSpPr>
            <a:spLocks noGrp="1"/>
          </p:cNvSpPr>
          <p:nvPr>
            <p:ph idx="1"/>
          </p:nvPr>
        </p:nvSpPr>
        <p:spPr/>
        <p:txBody>
          <a:bodyPr>
            <a:normAutofit/>
          </a:bodyPr>
          <a:lstStyle/>
          <a:p>
            <a:pPr algn="r" rtl="1">
              <a:buNone/>
            </a:pPr>
            <a:endParaRPr lang="fr-FR" dirty="0" smtClean="0"/>
          </a:p>
          <a:p>
            <a:pPr algn="r" rtl="1"/>
            <a:endParaRPr lang="ar-DZ" dirty="0" smtClean="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a:p>
        </p:txBody>
      </p:sp>
      <p:sp>
        <p:nvSpPr>
          <p:cNvPr id="3" name="عنصر نائب للمحتوى 2"/>
          <p:cNvSpPr>
            <a:spLocks noGrp="1"/>
          </p:cNvSpPr>
          <p:nvPr>
            <p:ph idx="1"/>
          </p:nvPr>
        </p:nvSpPr>
        <p:spPr/>
        <p:txBody>
          <a:bodyPr>
            <a:normAutofit/>
          </a:bodyPr>
          <a:lstStyle/>
          <a:p>
            <a:pPr algn="r" rtl="1">
              <a:buNone/>
            </a:pPr>
            <a:endParaRPr lang="fr-FR" dirty="0" smtClean="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a:p>
        </p:txBody>
      </p:sp>
      <p:sp>
        <p:nvSpPr>
          <p:cNvPr id="3" name="عنصر نائب للمحتوى 2"/>
          <p:cNvSpPr>
            <a:spLocks noGrp="1"/>
          </p:cNvSpPr>
          <p:nvPr>
            <p:ph idx="1"/>
          </p:nvPr>
        </p:nvSpPr>
        <p:spPr/>
        <p:txBody>
          <a:bodyPr/>
          <a:lstStyle/>
          <a:p>
            <a:endParaRPr lang="fr-F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a:p>
        </p:txBody>
      </p:sp>
      <p:sp>
        <p:nvSpPr>
          <p:cNvPr id="3" name="عنصر نائب للمحتوى 2"/>
          <p:cNvSpPr>
            <a:spLocks noGrp="1"/>
          </p:cNvSpPr>
          <p:nvPr>
            <p:ph idx="1"/>
          </p:nvPr>
        </p:nvSpPr>
        <p:spPr/>
        <p:txBody>
          <a:bodyPr/>
          <a:lstStyle/>
          <a:p>
            <a:endParaRPr lang="fr-F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a:p>
        </p:txBody>
      </p:sp>
      <p:sp>
        <p:nvSpPr>
          <p:cNvPr id="3" name="عنصر نائب للمحتوى 2"/>
          <p:cNvSpPr>
            <a:spLocks noGrp="1"/>
          </p:cNvSpPr>
          <p:nvPr>
            <p:ph idx="1"/>
          </p:nvPr>
        </p:nvSpPr>
        <p:spPr>
          <a:xfrm>
            <a:off x="428596" y="2071678"/>
            <a:ext cx="8229600" cy="4389120"/>
          </a:xfrm>
        </p:spPr>
        <p:txBody>
          <a:bodyPr>
            <a:normAutofit fontScale="92500" lnSpcReduction="20000"/>
          </a:bodyPr>
          <a:lstStyle/>
          <a:p>
            <a:pPr algn="r" rtl="1"/>
            <a:r>
              <a:rPr lang="ar-DZ" dirty="0" smtClean="0"/>
              <a:t>-مادة التربية الفنية هي مادة رسمية ضمن المنهاج العام للمنظومة التربوية ولها اكبر </a:t>
            </a:r>
            <a:r>
              <a:rPr lang="ar-DZ" dirty="0" err="1" smtClean="0"/>
              <a:t>تاثير</a:t>
            </a:r>
            <a:r>
              <a:rPr lang="ar-DZ" dirty="0" smtClean="0"/>
              <a:t> مباشر وغير مباشر على الدروس </a:t>
            </a:r>
            <a:r>
              <a:rPr lang="ar-DZ" dirty="0" err="1" smtClean="0"/>
              <a:t>الاكادمية</a:t>
            </a:r>
            <a:r>
              <a:rPr lang="ar-DZ" dirty="0" smtClean="0"/>
              <a:t> </a:t>
            </a:r>
            <a:r>
              <a:rPr lang="ar-DZ" dirty="0" err="1" smtClean="0"/>
              <a:t>الاخرى</a:t>
            </a:r>
            <a:r>
              <a:rPr lang="ar-DZ" dirty="0" smtClean="0"/>
              <a:t> فهي تعطي للتلميذ نفس جديد وروح عالية لاستقبال الحصص </a:t>
            </a:r>
            <a:r>
              <a:rPr lang="ar-DZ" dirty="0" err="1" smtClean="0"/>
              <a:t>الاخرى</a:t>
            </a:r>
            <a:r>
              <a:rPr lang="ar-DZ" dirty="0" smtClean="0"/>
              <a:t> ,وتلعب دورا فعالا في بناء المواطن الصالح</a:t>
            </a:r>
            <a:endParaRPr lang="fr-FR" dirty="0" smtClean="0"/>
          </a:p>
          <a:p>
            <a:pPr algn="r"/>
            <a:r>
              <a:rPr lang="ar-DZ" dirty="0" smtClean="0"/>
              <a:t>-التعرف </a:t>
            </a:r>
            <a:r>
              <a:rPr lang="ar-DZ" dirty="0" err="1" smtClean="0"/>
              <a:t>الى</a:t>
            </a:r>
            <a:r>
              <a:rPr lang="ar-DZ" dirty="0" smtClean="0"/>
              <a:t> </a:t>
            </a:r>
            <a:r>
              <a:rPr lang="ar-DZ" dirty="0" err="1" smtClean="0"/>
              <a:t>اداة</a:t>
            </a:r>
            <a:r>
              <a:rPr lang="ar-DZ" dirty="0" smtClean="0"/>
              <a:t> </a:t>
            </a:r>
            <a:r>
              <a:rPr lang="ar-DZ" dirty="0" err="1" smtClean="0"/>
              <a:t>اسقاطية</a:t>
            </a:r>
            <a:r>
              <a:rPr lang="ar-DZ" dirty="0" smtClean="0"/>
              <a:t> يمكن </a:t>
            </a:r>
            <a:r>
              <a:rPr lang="ar-DZ" dirty="0" err="1" smtClean="0"/>
              <a:t>ان</a:t>
            </a:r>
            <a:r>
              <a:rPr lang="ar-DZ" dirty="0" smtClean="0"/>
              <a:t> تساعد </a:t>
            </a:r>
            <a:r>
              <a:rPr lang="ar-DZ" dirty="0" err="1" smtClean="0"/>
              <a:t>الاخصائيين</a:t>
            </a:r>
            <a:r>
              <a:rPr lang="ar-DZ" dirty="0" smtClean="0"/>
              <a:t> الاجتماعيين </a:t>
            </a:r>
          </a:p>
          <a:p>
            <a:pPr algn="r" rtl="1"/>
            <a:r>
              <a:rPr lang="ar-DZ" dirty="0" smtClean="0"/>
              <a:t>-</a:t>
            </a:r>
            <a:r>
              <a:rPr lang="ar-DZ" dirty="0" err="1" smtClean="0"/>
              <a:t>القاء</a:t>
            </a:r>
            <a:r>
              <a:rPr lang="ar-DZ" dirty="0" smtClean="0"/>
              <a:t> الضوء على استخدام الرسم </a:t>
            </a:r>
            <a:r>
              <a:rPr lang="ar-DZ" dirty="0" err="1" smtClean="0"/>
              <a:t>كاداة</a:t>
            </a:r>
            <a:r>
              <a:rPr lang="ar-DZ" dirty="0" smtClean="0"/>
              <a:t> تشخيصية يمكن من خلالها التعرف على </a:t>
            </a:r>
            <a:r>
              <a:rPr lang="ar-DZ" dirty="0" err="1" smtClean="0"/>
              <a:t>تمثلات</a:t>
            </a:r>
            <a:r>
              <a:rPr lang="ar-DZ" dirty="0" smtClean="0"/>
              <a:t> الطفل باعتبار الرسم هو </a:t>
            </a:r>
            <a:r>
              <a:rPr lang="ar-DZ" dirty="0" err="1" smtClean="0"/>
              <a:t>اسقاط</a:t>
            </a:r>
            <a:r>
              <a:rPr lang="ar-DZ" dirty="0" smtClean="0"/>
              <a:t> لتلك التمثلات</a:t>
            </a:r>
            <a:endParaRPr lang="fr-FR" dirty="0" smtClean="0"/>
          </a:p>
          <a:p>
            <a:pPr algn="r" rtl="1"/>
            <a:r>
              <a:rPr lang="ar-DZ" dirty="0" smtClean="0"/>
              <a:t>-تعمق الوعي حول مفهوم الفن بالنسبة </a:t>
            </a:r>
            <a:r>
              <a:rPr lang="ar-DZ" dirty="0" err="1" smtClean="0"/>
              <a:t>للاطفال</a:t>
            </a:r>
            <a:r>
              <a:rPr lang="ar-DZ" dirty="0" smtClean="0"/>
              <a:t> ,</a:t>
            </a:r>
            <a:r>
              <a:rPr lang="ar-DZ" dirty="0" err="1" smtClean="0"/>
              <a:t>لانه</a:t>
            </a:r>
            <a:r>
              <a:rPr lang="ar-DZ" dirty="0" smtClean="0"/>
              <a:t> ابعد ما يكون صورا </a:t>
            </a:r>
            <a:r>
              <a:rPr lang="ar-DZ" dirty="0" err="1" smtClean="0"/>
              <a:t>ابداعية</a:t>
            </a:r>
            <a:r>
              <a:rPr lang="ar-DZ" dirty="0" smtClean="0"/>
              <a:t> </a:t>
            </a:r>
            <a:r>
              <a:rPr lang="ar-DZ" dirty="0" err="1" smtClean="0"/>
              <a:t>او</a:t>
            </a:r>
            <a:r>
              <a:rPr lang="ar-DZ" dirty="0" smtClean="0"/>
              <a:t> لوحة فنية من وجهة نظر </a:t>
            </a:r>
            <a:r>
              <a:rPr lang="ar-DZ" dirty="0" err="1" smtClean="0"/>
              <a:t>السيسيولوجي</a:t>
            </a:r>
            <a:r>
              <a:rPr lang="ar-DZ" dirty="0" smtClean="0"/>
              <a:t> </a:t>
            </a:r>
            <a:endParaRPr lang="fr-FR" dirty="0" smtClean="0"/>
          </a:p>
          <a:p>
            <a:pPr rtl="1"/>
            <a:r>
              <a:rPr lang="ar-DZ" dirty="0" smtClean="0"/>
              <a:t>-تقدم رؤية واضحة عن طبيعة رسومات </a:t>
            </a:r>
            <a:r>
              <a:rPr lang="ar-DZ" dirty="0" err="1" smtClean="0"/>
              <a:t>الاطفال</a:t>
            </a:r>
            <a:r>
              <a:rPr lang="ar-DZ" dirty="0" smtClean="0"/>
              <a:t> وعلاقتها </a:t>
            </a:r>
            <a:r>
              <a:rPr lang="ar-DZ" dirty="0" err="1" smtClean="0"/>
              <a:t>بتمثلاتهم</a:t>
            </a:r>
            <a:r>
              <a:rPr lang="ar-DZ" dirty="0" smtClean="0"/>
              <a:t> الاجتماعية</a:t>
            </a:r>
            <a:endParaRPr lang="fr-FR" dirty="0" smtClean="0"/>
          </a:p>
          <a:p>
            <a:pPr algn="r"/>
            <a:r>
              <a:rPr lang="ar-DZ" dirty="0" smtClean="0"/>
              <a:t>تساعد المختصين والعاملين في الحقل الاجتماعي على تطوير برامج تشخيصية </a:t>
            </a:r>
            <a:r>
              <a:rPr lang="ar-DZ" dirty="0" err="1" smtClean="0"/>
              <a:t>تحليليةللتواصل</a:t>
            </a:r>
            <a:r>
              <a:rPr lang="ar-DZ" dirty="0" smtClean="0"/>
              <a:t> مع </a:t>
            </a:r>
            <a:r>
              <a:rPr lang="ar-DZ" dirty="0" err="1" smtClean="0"/>
              <a:t>الاطفال</a:t>
            </a:r>
            <a:r>
              <a:rPr lang="ar-DZ" dirty="0" smtClean="0"/>
              <a:t> ومساعدتهم</a:t>
            </a:r>
            <a:endParaRPr lang="fr-FR"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a:p>
        </p:txBody>
      </p:sp>
      <p:sp>
        <p:nvSpPr>
          <p:cNvPr id="3" name="عنصر نائب للمحتوى 2"/>
          <p:cNvSpPr>
            <a:spLocks noGrp="1"/>
          </p:cNvSpPr>
          <p:nvPr>
            <p:ph idx="1"/>
          </p:nvPr>
        </p:nvSpPr>
        <p:spPr/>
        <p:txBody>
          <a:bodyPr/>
          <a:lstStyle/>
          <a:p>
            <a:endParaRPr lang="fr-F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a:p>
        </p:txBody>
      </p:sp>
      <p:sp>
        <p:nvSpPr>
          <p:cNvPr id="3" name="عنصر نائب للمحتوى 2"/>
          <p:cNvSpPr>
            <a:spLocks noGrp="1"/>
          </p:cNvSpPr>
          <p:nvPr>
            <p:ph idx="1"/>
          </p:nvPr>
        </p:nvSpPr>
        <p:spPr/>
        <p:txBody>
          <a:bodyPr/>
          <a:lstStyle/>
          <a:p>
            <a:endParaRPr lang="fr-F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a:p>
        </p:txBody>
      </p:sp>
      <p:sp>
        <p:nvSpPr>
          <p:cNvPr id="3" name="عنصر نائب للمحتوى 2"/>
          <p:cNvSpPr>
            <a:spLocks noGrp="1"/>
          </p:cNvSpPr>
          <p:nvPr>
            <p:ph idx="1"/>
          </p:nvPr>
        </p:nvSpPr>
        <p:spPr/>
        <p:txBody>
          <a:bodyPr/>
          <a:lstStyle/>
          <a:p>
            <a:endParaRPr lang="fr-F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a:p>
        </p:txBody>
      </p:sp>
      <p:sp>
        <p:nvSpPr>
          <p:cNvPr id="3" name="عنصر نائب للمحتوى 2"/>
          <p:cNvSpPr>
            <a:spLocks noGrp="1"/>
          </p:cNvSpPr>
          <p:nvPr>
            <p:ph idx="1"/>
          </p:nvPr>
        </p:nvSpPr>
        <p:spPr/>
        <p:txBody>
          <a:bodyPr/>
          <a:lstStyle/>
          <a:p>
            <a:endParaRPr lang="fr-F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a:p>
        </p:txBody>
      </p:sp>
      <p:sp>
        <p:nvSpPr>
          <p:cNvPr id="3" name="عنصر نائب للمحتوى 2"/>
          <p:cNvSpPr>
            <a:spLocks noGrp="1"/>
          </p:cNvSpPr>
          <p:nvPr>
            <p:ph idx="1"/>
          </p:nvPr>
        </p:nvSpPr>
        <p:spPr/>
        <p:txBody>
          <a:bodyPr/>
          <a:lstStyle/>
          <a:p>
            <a:endParaRPr lang="fr-F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a:p>
        </p:txBody>
      </p:sp>
      <p:sp>
        <p:nvSpPr>
          <p:cNvPr id="3" name="عنصر نائب للمحتوى 2"/>
          <p:cNvSpPr>
            <a:spLocks noGrp="1"/>
          </p:cNvSpPr>
          <p:nvPr>
            <p:ph idx="1"/>
          </p:nvPr>
        </p:nvSpPr>
        <p:spPr/>
        <p:txBody>
          <a:bodyPr/>
          <a:lstStyle/>
          <a:p>
            <a:endParaRPr lang="fr-F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a:p>
        </p:txBody>
      </p:sp>
      <p:sp>
        <p:nvSpPr>
          <p:cNvPr id="3" name="عنصر نائب للمحتوى 2"/>
          <p:cNvSpPr>
            <a:spLocks noGrp="1"/>
          </p:cNvSpPr>
          <p:nvPr>
            <p:ph idx="1"/>
          </p:nvPr>
        </p:nvSpPr>
        <p:spPr/>
        <p:txBody>
          <a:bodyPr/>
          <a:lstStyle/>
          <a:p>
            <a:endParaRPr lang="fr-F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a:p>
        </p:txBody>
      </p:sp>
      <p:sp>
        <p:nvSpPr>
          <p:cNvPr id="3" name="عنصر نائب للمحتوى 2"/>
          <p:cNvSpPr>
            <a:spLocks noGrp="1"/>
          </p:cNvSpPr>
          <p:nvPr>
            <p:ph idx="1"/>
          </p:nvPr>
        </p:nvSpPr>
        <p:spPr/>
        <p:txBody>
          <a:bodyPr/>
          <a:lstStyle/>
          <a:p>
            <a:endParaRPr lang="fr-F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a:p>
        </p:txBody>
      </p:sp>
      <p:sp>
        <p:nvSpPr>
          <p:cNvPr id="3" name="عنصر نائب للمحتوى 2"/>
          <p:cNvSpPr>
            <a:spLocks noGrp="1"/>
          </p:cNvSpPr>
          <p:nvPr>
            <p:ph idx="1"/>
          </p:nvPr>
        </p:nvSpPr>
        <p:spPr/>
        <p:txBody>
          <a:bodyPr/>
          <a:lstStyle/>
          <a:p>
            <a:endParaRPr lang="fr-F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a:p>
        </p:txBody>
      </p:sp>
      <p:sp>
        <p:nvSpPr>
          <p:cNvPr id="3" name="عنصر نائب للمحتوى 2"/>
          <p:cNvSpPr>
            <a:spLocks noGrp="1"/>
          </p:cNvSpPr>
          <p:nvPr>
            <p:ph idx="1"/>
          </p:nvPr>
        </p:nvSpPr>
        <p:spPr/>
        <p:txBody>
          <a:bodyPr/>
          <a:lstStyle/>
          <a:p>
            <a:endParaRPr lang="fr-F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rtl="1"/>
            <a:r>
              <a:rPr lang="ar-DZ" dirty="0" err="1" smtClean="0"/>
              <a:t>اهداف</a:t>
            </a:r>
            <a:r>
              <a:rPr lang="ar-DZ" dirty="0" smtClean="0"/>
              <a:t> الدراسة</a:t>
            </a:r>
            <a:endParaRPr lang="fr-FR" dirty="0"/>
          </a:p>
        </p:txBody>
      </p:sp>
      <p:sp>
        <p:nvSpPr>
          <p:cNvPr id="3" name="عنصر نائب للمحتوى 2"/>
          <p:cNvSpPr>
            <a:spLocks noGrp="1"/>
          </p:cNvSpPr>
          <p:nvPr>
            <p:ph idx="1"/>
          </p:nvPr>
        </p:nvSpPr>
        <p:spPr>
          <a:xfrm>
            <a:off x="428596" y="2000240"/>
            <a:ext cx="8229600" cy="4389120"/>
          </a:xfrm>
        </p:spPr>
        <p:txBody>
          <a:bodyPr>
            <a:normAutofit fontScale="92500" lnSpcReduction="20000"/>
          </a:bodyPr>
          <a:lstStyle/>
          <a:p>
            <a:pPr lvl="0" algn="r" rtl="1">
              <a:buNone/>
            </a:pPr>
            <a:endParaRPr lang="fr-FR" dirty="0" smtClean="0"/>
          </a:p>
          <a:p>
            <a:pPr lvl="0" algn="r" rtl="1"/>
            <a:r>
              <a:rPr lang="ar-DZ" dirty="0" smtClean="0"/>
              <a:t>التعرف على علاقة رسومات </a:t>
            </a:r>
            <a:r>
              <a:rPr lang="ar-DZ" dirty="0" err="1" smtClean="0"/>
              <a:t>الاطفال</a:t>
            </a:r>
            <a:r>
              <a:rPr lang="ar-DZ" dirty="0" smtClean="0"/>
              <a:t> </a:t>
            </a:r>
            <a:r>
              <a:rPr lang="ar-DZ" dirty="0" err="1" smtClean="0"/>
              <a:t>بتمثلاتهم</a:t>
            </a:r>
            <a:r>
              <a:rPr lang="ar-DZ" dirty="0" smtClean="0"/>
              <a:t> الاجتماعية</a:t>
            </a:r>
            <a:endParaRPr lang="fr-FR" dirty="0" smtClean="0"/>
          </a:p>
          <a:p>
            <a:pPr lvl="0" algn="r" rtl="1"/>
            <a:r>
              <a:rPr lang="ar-DZ" dirty="0" smtClean="0"/>
              <a:t>التعرف </a:t>
            </a:r>
            <a:r>
              <a:rPr lang="ar-DZ" dirty="0" err="1" smtClean="0"/>
              <a:t>ادا</a:t>
            </a:r>
            <a:r>
              <a:rPr lang="ar-DZ" dirty="0" smtClean="0"/>
              <a:t> </a:t>
            </a:r>
            <a:r>
              <a:rPr lang="ar-DZ" dirty="0" err="1" smtClean="0"/>
              <a:t>ماكان</a:t>
            </a:r>
            <a:r>
              <a:rPr lang="ar-DZ" dirty="0" smtClean="0"/>
              <a:t> </a:t>
            </a:r>
            <a:r>
              <a:rPr lang="ar-DZ" dirty="0" err="1" smtClean="0"/>
              <a:t>الاطفال</a:t>
            </a:r>
            <a:r>
              <a:rPr lang="ar-DZ" dirty="0" smtClean="0"/>
              <a:t> يسقطون </a:t>
            </a:r>
            <a:r>
              <a:rPr lang="ar-DZ" dirty="0" err="1" smtClean="0"/>
              <a:t>مابداخلهم</a:t>
            </a:r>
            <a:r>
              <a:rPr lang="ar-DZ" dirty="0" smtClean="0"/>
              <a:t> من صراعات </a:t>
            </a:r>
            <a:r>
              <a:rPr lang="ar-DZ" dirty="0" err="1" smtClean="0"/>
              <a:t>واحاسيس</a:t>
            </a:r>
            <a:r>
              <a:rPr lang="ar-DZ" dirty="0" smtClean="0"/>
              <a:t> على رسوماتهم والتي بمجملها تترجم شعورهم</a:t>
            </a:r>
            <a:endParaRPr lang="fr-FR" dirty="0" smtClean="0"/>
          </a:p>
          <a:p>
            <a:pPr lvl="0" algn="r" rtl="1"/>
            <a:r>
              <a:rPr lang="ar-DZ" dirty="0" smtClean="0"/>
              <a:t>الوقوف على </a:t>
            </a:r>
            <a:r>
              <a:rPr lang="ar-DZ" dirty="0" err="1" smtClean="0"/>
              <a:t>اهمية</a:t>
            </a:r>
            <a:r>
              <a:rPr lang="ar-DZ" dirty="0" smtClean="0"/>
              <a:t> الرسم بالنسبة </a:t>
            </a:r>
            <a:r>
              <a:rPr lang="ar-DZ" dirty="0" err="1" smtClean="0"/>
              <a:t>للاطفال</a:t>
            </a:r>
            <a:endParaRPr lang="fr-FR" dirty="0" smtClean="0"/>
          </a:p>
          <a:p>
            <a:pPr lvl="0" algn="r" rtl="1"/>
            <a:r>
              <a:rPr lang="ar-DZ" dirty="0" smtClean="0"/>
              <a:t>التعرف على الدلالات المستخدمة في رسوم </a:t>
            </a:r>
            <a:r>
              <a:rPr lang="ar-DZ" dirty="0" err="1" smtClean="0"/>
              <a:t>الاطفال</a:t>
            </a:r>
            <a:endParaRPr lang="fr-FR" dirty="0" smtClean="0"/>
          </a:p>
          <a:p>
            <a:pPr lvl="0" algn="r" rtl="1"/>
            <a:r>
              <a:rPr lang="ar-DZ" dirty="0" smtClean="0"/>
              <a:t>تحديد الدلالات الاجتماعية في رسوم </a:t>
            </a:r>
            <a:r>
              <a:rPr lang="ar-DZ" dirty="0" err="1" smtClean="0"/>
              <a:t>الاطفال</a:t>
            </a:r>
            <a:endParaRPr lang="fr-FR" dirty="0" smtClean="0"/>
          </a:p>
          <a:p>
            <a:pPr lvl="0" algn="r" rtl="1"/>
            <a:r>
              <a:rPr lang="ar-DZ" dirty="0" smtClean="0"/>
              <a:t>معرفة مدى </a:t>
            </a:r>
            <a:r>
              <a:rPr lang="ar-DZ" dirty="0" err="1" smtClean="0"/>
              <a:t>تاثير</a:t>
            </a:r>
            <a:r>
              <a:rPr lang="ar-DZ" dirty="0" smtClean="0"/>
              <a:t> مادة التربية الفنية في بناء فرد متزن اجتماعيا</a:t>
            </a:r>
            <a:endParaRPr lang="fr-FR" dirty="0" smtClean="0"/>
          </a:p>
          <a:p>
            <a:pPr lvl="0" algn="r" rtl="1"/>
            <a:r>
              <a:rPr lang="ar-DZ" dirty="0" smtClean="0"/>
              <a:t>محاولة لفت انتباه الدارسين والباحثين لتوجيه بحوثهم حول </a:t>
            </a:r>
            <a:r>
              <a:rPr lang="ar-DZ" dirty="0" err="1" smtClean="0"/>
              <a:t>تاثيرات</a:t>
            </a:r>
            <a:r>
              <a:rPr lang="ar-DZ" dirty="0" smtClean="0"/>
              <a:t> مادة التربية الفنية على التلميذ</a:t>
            </a:r>
            <a:endParaRPr lang="fr-FR" dirty="0" smtClean="0"/>
          </a:p>
          <a:p>
            <a:pPr algn="r"/>
            <a:r>
              <a:rPr lang="ar-DZ" dirty="0" smtClean="0"/>
              <a:t>لفت انتباه </a:t>
            </a:r>
            <a:r>
              <a:rPr lang="ar-DZ" dirty="0" err="1" smtClean="0"/>
              <a:t>المسؤولين</a:t>
            </a:r>
            <a:r>
              <a:rPr lang="ar-DZ" dirty="0" smtClean="0"/>
              <a:t> في قطاع التربية </a:t>
            </a:r>
            <a:r>
              <a:rPr lang="ar-DZ" dirty="0" err="1" smtClean="0"/>
              <a:t>الى</a:t>
            </a:r>
            <a:r>
              <a:rPr lang="ar-DZ" dirty="0" smtClean="0"/>
              <a:t> ضرورة </a:t>
            </a:r>
            <a:r>
              <a:rPr lang="ar-DZ" dirty="0" err="1" smtClean="0"/>
              <a:t>اعطاء</a:t>
            </a:r>
            <a:r>
              <a:rPr lang="ar-DZ" dirty="0" smtClean="0"/>
              <a:t> </a:t>
            </a:r>
            <a:r>
              <a:rPr lang="ar-DZ" dirty="0" err="1" smtClean="0"/>
              <a:t>الاهمية</a:t>
            </a:r>
            <a:r>
              <a:rPr lang="ar-DZ" dirty="0" smtClean="0"/>
              <a:t> الكافية لحصة التربية الفنية في الطور الابتدائي ,كما هو معمول </a:t>
            </a:r>
            <a:r>
              <a:rPr lang="ar-DZ" dirty="0" err="1" smtClean="0"/>
              <a:t>به</a:t>
            </a:r>
            <a:r>
              <a:rPr lang="ar-DZ" dirty="0" smtClean="0"/>
              <a:t> في </a:t>
            </a:r>
            <a:r>
              <a:rPr lang="ar-DZ" dirty="0" err="1" smtClean="0"/>
              <a:t>الاطوار</a:t>
            </a:r>
            <a:r>
              <a:rPr lang="ar-DZ" dirty="0" smtClean="0"/>
              <a:t> </a:t>
            </a:r>
            <a:r>
              <a:rPr lang="ar-DZ" dirty="0" err="1" smtClean="0"/>
              <a:t>الاخرى</a:t>
            </a:r>
            <a:r>
              <a:rPr lang="ar-DZ" dirty="0" smtClean="0"/>
              <a:t> </a:t>
            </a:r>
            <a:endParaRPr lang="fr-FR"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a:p>
        </p:txBody>
      </p:sp>
      <p:sp>
        <p:nvSpPr>
          <p:cNvPr id="3" name="عنصر نائب للمحتوى 2"/>
          <p:cNvSpPr>
            <a:spLocks noGrp="1"/>
          </p:cNvSpPr>
          <p:nvPr>
            <p:ph idx="1"/>
          </p:nvPr>
        </p:nvSpPr>
        <p:spPr/>
        <p:txBody>
          <a:bodyPr/>
          <a:lstStyle/>
          <a:p>
            <a:endParaRPr lang="fr-F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a:p>
        </p:txBody>
      </p:sp>
      <p:sp>
        <p:nvSpPr>
          <p:cNvPr id="3" name="عنصر نائب للمحتوى 2"/>
          <p:cNvSpPr>
            <a:spLocks noGrp="1"/>
          </p:cNvSpPr>
          <p:nvPr>
            <p:ph idx="1"/>
          </p:nvPr>
        </p:nvSpPr>
        <p:spPr/>
        <p:txBody>
          <a:bodyPr/>
          <a:lstStyle/>
          <a:p>
            <a:endParaRPr lang="fr-F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a:p>
        </p:txBody>
      </p:sp>
      <p:sp>
        <p:nvSpPr>
          <p:cNvPr id="3" name="عنصر نائب للمحتوى 2"/>
          <p:cNvSpPr>
            <a:spLocks noGrp="1"/>
          </p:cNvSpPr>
          <p:nvPr>
            <p:ph idx="1"/>
          </p:nvPr>
        </p:nvSpPr>
        <p:spPr/>
        <p:txBody>
          <a:bodyPr/>
          <a:lstStyle/>
          <a:p>
            <a:endParaRPr lang="fr-F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a:p>
        </p:txBody>
      </p:sp>
      <p:sp>
        <p:nvSpPr>
          <p:cNvPr id="3" name="عنصر نائب للمحتوى 2"/>
          <p:cNvSpPr>
            <a:spLocks noGrp="1"/>
          </p:cNvSpPr>
          <p:nvPr>
            <p:ph idx="1"/>
          </p:nvPr>
        </p:nvSpPr>
        <p:spPr/>
        <p:txBody>
          <a:bodyPr/>
          <a:lstStyle/>
          <a:p>
            <a:endParaRPr lang="fr-F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a:p>
        </p:txBody>
      </p:sp>
      <p:sp>
        <p:nvSpPr>
          <p:cNvPr id="3" name="عنصر نائب للمحتوى 2"/>
          <p:cNvSpPr>
            <a:spLocks noGrp="1"/>
          </p:cNvSpPr>
          <p:nvPr>
            <p:ph idx="1"/>
          </p:nvPr>
        </p:nvSpPr>
        <p:spPr/>
        <p:txBody>
          <a:bodyPr/>
          <a:lstStyle/>
          <a:p>
            <a:endParaRPr lang="fr-F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a:p>
        </p:txBody>
      </p:sp>
      <p:sp>
        <p:nvSpPr>
          <p:cNvPr id="3" name="عنصر نائب للمحتوى 2"/>
          <p:cNvSpPr>
            <a:spLocks noGrp="1"/>
          </p:cNvSpPr>
          <p:nvPr>
            <p:ph idx="1"/>
          </p:nvPr>
        </p:nvSpPr>
        <p:spPr/>
        <p:txBody>
          <a:bodyPr/>
          <a:lstStyle/>
          <a:p>
            <a:endParaRPr lang="fr-F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a:p>
        </p:txBody>
      </p:sp>
      <p:sp>
        <p:nvSpPr>
          <p:cNvPr id="3" name="عنصر نائب للمحتوى 2"/>
          <p:cNvSpPr>
            <a:spLocks noGrp="1"/>
          </p:cNvSpPr>
          <p:nvPr>
            <p:ph idx="1"/>
          </p:nvPr>
        </p:nvSpPr>
        <p:spPr/>
        <p:txBody>
          <a:bodyPr/>
          <a:lstStyle/>
          <a:p>
            <a:endParaRPr lang="fr-F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a:p>
        </p:txBody>
      </p:sp>
      <p:sp>
        <p:nvSpPr>
          <p:cNvPr id="3" name="عنصر نائب للمحتوى 2"/>
          <p:cNvSpPr>
            <a:spLocks noGrp="1"/>
          </p:cNvSpPr>
          <p:nvPr>
            <p:ph idx="1"/>
          </p:nvPr>
        </p:nvSpPr>
        <p:spPr/>
        <p:txBody>
          <a:bodyPr/>
          <a:lstStyle/>
          <a:p>
            <a:endParaRPr lang="fr-F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a:p>
        </p:txBody>
      </p:sp>
      <p:sp>
        <p:nvSpPr>
          <p:cNvPr id="3" name="عنصر نائب للمحتوى 2"/>
          <p:cNvSpPr>
            <a:spLocks noGrp="1"/>
          </p:cNvSpPr>
          <p:nvPr>
            <p:ph idx="1"/>
          </p:nvPr>
        </p:nvSpPr>
        <p:spPr/>
        <p:txBody>
          <a:bodyPr/>
          <a:lstStyle/>
          <a:p>
            <a:endParaRPr lang="fr-F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rtl="1"/>
            <a:r>
              <a:rPr lang="ar-DZ" dirty="0" smtClean="0"/>
              <a:t>الدراسات السابقة </a:t>
            </a:r>
            <a:endParaRPr lang="fr-FR" dirty="0"/>
          </a:p>
        </p:txBody>
      </p:sp>
      <p:sp>
        <p:nvSpPr>
          <p:cNvPr id="3" name="عنصر نائب للمحتوى 2"/>
          <p:cNvSpPr>
            <a:spLocks noGrp="1"/>
          </p:cNvSpPr>
          <p:nvPr>
            <p:ph idx="1"/>
          </p:nvPr>
        </p:nvSpPr>
        <p:spPr/>
        <p:txBody>
          <a:bodyPr>
            <a:normAutofit fontScale="92500" lnSpcReduction="20000"/>
          </a:bodyPr>
          <a:lstStyle/>
          <a:p>
            <a:pPr algn="r" rtl="1"/>
            <a:r>
              <a:rPr lang="ar-DZ" dirty="0" smtClean="0"/>
              <a:t>:لم يتم العثور على دراسات مطابقة ,هناك بعض الدراسات العربية </a:t>
            </a:r>
            <a:r>
              <a:rPr lang="ar-DZ" dirty="0" err="1" smtClean="0"/>
              <a:t>والاجنبية</a:t>
            </a:r>
            <a:r>
              <a:rPr lang="ar-DZ" dirty="0" smtClean="0"/>
              <a:t> ذات العلاقة بالموضوع والتي من </a:t>
            </a:r>
            <a:r>
              <a:rPr lang="ar-DZ" dirty="0" err="1" smtClean="0"/>
              <a:t>اهمها</a:t>
            </a:r>
            <a:r>
              <a:rPr lang="ar-DZ" dirty="0" smtClean="0"/>
              <a:t> </a:t>
            </a:r>
            <a:r>
              <a:rPr lang="ar-DZ" dirty="0" err="1" smtClean="0"/>
              <a:t>مايلي</a:t>
            </a:r>
            <a:r>
              <a:rPr lang="ar-DZ" dirty="0" smtClean="0"/>
              <a:t> :</a:t>
            </a:r>
            <a:endParaRPr lang="fr-FR" dirty="0" smtClean="0"/>
          </a:p>
          <a:p>
            <a:pPr algn="r" rtl="1"/>
            <a:r>
              <a:rPr lang="ar-DZ" b="1" dirty="0" smtClean="0"/>
              <a:t>أ)الدراسات العربية</a:t>
            </a:r>
            <a:endParaRPr lang="fr-FR" dirty="0" smtClean="0"/>
          </a:p>
          <a:p>
            <a:pPr algn="r" rtl="1"/>
            <a:r>
              <a:rPr lang="ar-DZ" dirty="0" smtClean="0"/>
              <a:t>1)</a:t>
            </a:r>
            <a:r>
              <a:rPr lang="ar-DZ" b="1" dirty="0" smtClean="0"/>
              <a:t>دراسة نمر </a:t>
            </a:r>
            <a:r>
              <a:rPr lang="ar-DZ" b="1" dirty="0" err="1" smtClean="0"/>
              <a:t>القيق</a:t>
            </a:r>
            <a:r>
              <a:rPr lang="ar-DZ" b="1" dirty="0" smtClean="0"/>
              <a:t> 2007</a:t>
            </a:r>
            <a:endParaRPr lang="fr-FR" dirty="0" smtClean="0"/>
          </a:p>
          <a:p>
            <a:pPr algn="r" rtl="1"/>
            <a:r>
              <a:rPr lang="ar-DZ" dirty="0" smtClean="0"/>
              <a:t>تحت عنوان </a:t>
            </a:r>
            <a:r>
              <a:rPr lang="ar-DZ" dirty="0" err="1" smtClean="0"/>
              <a:t>تاثير</a:t>
            </a:r>
            <a:r>
              <a:rPr lang="ar-DZ" dirty="0" smtClean="0"/>
              <a:t> الخبرات الصادمة في رسوم </a:t>
            </a:r>
            <a:r>
              <a:rPr lang="ar-DZ" dirty="0" err="1" smtClean="0"/>
              <a:t>الاطفال</a:t>
            </a:r>
            <a:r>
              <a:rPr lang="ar-DZ" dirty="0" smtClean="0"/>
              <a:t> </a:t>
            </a:r>
            <a:r>
              <a:rPr lang="ar-DZ" dirty="0" err="1" smtClean="0"/>
              <a:t>الفلسطنيين</a:t>
            </a:r>
            <a:r>
              <a:rPr lang="ar-DZ" dirty="0" smtClean="0"/>
              <a:t> ,وهدفت الدراسة </a:t>
            </a:r>
            <a:r>
              <a:rPr lang="ar-DZ" dirty="0" err="1" smtClean="0"/>
              <a:t>الى</a:t>
            </a:r>
            <a:r>
              <a:rPr lang="ar-DZ" dirty="0" smtClean="0"/>
              <a:t> تحديد </a:t>
            </a:r>
            <a:r>
              <a:rPr lang="ar-DZ" dirty="0" err="1" smtClean="0"/>
              <a:t>تاتير</a:t>
            </a:r>
            <a:r>
              <a:rPr lang="ar-DZ" dirty="0" smtClean="0"/>
              <a:t> الخبرات الصادمة في رسوم </a:t>
            </a:r>
            <a:r>
              <a:rPr lang="ar-DZ" dirty="0" err="1" smtClean="0"/>
              <a:t>الاطفال</a:t>
            </a:r>
            <a:r>
              <a:rPr lang="ar-DZ" dirty="0" smtClean="0"/>
              <a:t> </a:t>
            </a:r>
            <a:r>
              <a:rPr lang="ar-DZ" dirty="0" err="1" smtClean="0"/>
              <a:t>الفلسطنيين</a:t>
            </a:r>
            <a:r>
              <a:rPr lang="ar-DZ" dirty="0" smtClean="0"/>
              <a:t>,وقد بلغت عينة الدراسة 300طفل وطفلة وقد </a:t>
            </a:r>
            <a:r>
              <a:rPr lang="ar-DZ" dirty="0" err="1" smtClean="0"/>
              <a:t>اشارت</a:t>
            </a:r>
            <a:r>
              <a:rPr lang="ar-DZ" dirty="0" smtClean="0"/>
              <a:t> النتائج </a:t>
            </a:r>
            <a:r>
              <a:rPr lang="ar-DZ" dirty="0" err="1" smtClean="0"/>
              <a:t>الى</a:t>
            </a:r>
            <a:r>
              <a:rPr lang="ar-DZ" dirty="0" smtClean="0"/>
              <a:t> انه يوجد </a:t>
            </a:r>
            <a:r>
              <a:rPr lang="ar-DZ" dirty="0" err="1" smtClean="0"/>
              <a:t>تاثير</a:t>
            </a:r>
            <a:r>
              <a:rPr lang="ar-DZ" dirty="0" smtClean="0"/>
              <a:t> كبير للخبرات الصادمة على رسوم </a:t>
            </a:r>
            <a:r>
              <a:rPr lang="ar-DZ" dirty="0" err="1" smtClean="0"/>
              <a:t>الاطفال</a:t>
            </a:r>
            <a:r>
              <a:rPr lang="ar-DZ" dirty="0" smtClean="0"/>
              <a:t>.</a:t>
            </a:r>
            <a:endParaRPr lang="fr-FR" dirty="0" smtClean="0"/>
          </a:p>
          <a:p>
            <a:pPr algn="r" rtl="1"/>
            <a:r>
              <a:rPr lang="ar-DZ" dirty="0" smtClean="0"/>
              <a:t>2)</a:t>
            </a:r>
            <a:r>
              <a:rPr lang="ar-DZ" b="1" dirty="0" smtClean="0"/>
              <a:t>دراسة مها الهلباوي1998:</a:t>
            </a:r>
            <a:endParaRPr lang="fr-FR" dirty="0" smtClean="0"/>
          </a:p>
          <a:p>
            <a:pPr algn="r" rtl="1"/>
            <a:r>
              <a:rPr lang="ar-DZ" dirty="0" smtClean="0"/>
              <a:t>تحت عنوان الاكتئاب وصورة الجسم كما تظهر في الجسم </a:t>
            </a:r>
            <a:r>
              <a:rPr lang="ar-DZ" dirty="0" err="1" smtClean="0"/>
              <a:t>الاسقاطي</a:t>
            </a:r>
            <a:r>
              <a:rPr lang="ar-DZ" dirty="0" smtClean="0"/>
              <a:t>,حيث بلغت العينة10حالات من الذكور,</a:t>
            </a:r>
            <a:r>
              <a:rPr lang="ar-DZ" dirty="0" err="1" smtClean="0"/>
              <a:t>واشارت</a:t>
            </a:r>
            <a:r>
              <a:rPr lang="ar-DZ" dirty="0" smtClean="0"/>
              <a:t> النتائج </a:t>
            </a:r>
            <a:r>
              <a:rPr lang="ar-DZ" dirty="0" err="1" smtClean="0"/>
              <a:t>الى</a:t>
            </a:r>
            <a:r>
              <a:rPr lang="ar-DZ" dirty="0" smtClean="0"/>
              <a:t> </a:t>
            </a:r>
            <a:r>
              <a:rPr lang="ar-DZ" dirty="0" err="1" smtClean="0"/>
              <a:t>ان</a:t>
            </a:r>
            <a:r>
              <a:rPr lang="ar-DZ" dirty="0" smtClean="0"/>
              <a:t> رسوم المرضى اتضح فيها تشويه الجسد حيث رسم شكل القدمين واليدين وبتر الحواس والفم </a:t>
            </a:r>
            <a:r>
              <a:rPr lang="ar-DZ" dirty="0" err="1" smtClean="0"/>
              <a:t>وحدف</a:t>
            </a:r>
            <a:r>
              <a:rPr lang="ar-DZ" dirty="0" smtClean="0"/>
              <a:t> </a:t>
            </a:r>
            <a:r>
              <a:rPr lang="ar-DZ" dirty="0" err="1" smtClean="0"/>
              <a:t>الارجل</a:t>
            </a:r>
            <a:r>
              <a:rPr lang="ar-DZ" dirty="0" smtClean="0"/>
              <a:t> </a:t>
            </a:r>
            <a:r>
              <a:rPr lang="ar-DZ" dirty="0" err="1" smtClean="0"/>
              <a:t>والادرع</a:t>
            </a:r>
            <a:endParaRPr lang="fr-FR" dirty="0" smtClean="0"/>
          </a:p>
          <a:p>
            <a:pPr algn="r" rtl="1"/>
            <a:endParaRPr lang="fr-F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a:p>
        </p:txBody>
      </p:sp>
      <p:sp>
        <p:nvSpPr>
          <p:cNvPr id="3" name="عنصر نائب للمحتوى 2"/>
          <p:cNvSpPr>
            <a:spLocks noGrp="1"/>
          </p:cNvSpPr>
          <p:nvPr>
            <p:ph idx="1"/>
          </p:nvPr>
        </p:nvSpPr>
        <p:spPr/>
        <p:txBody>
          <a:bodyPr>
            <a:normAutofit fontScale="92500"/>
          </a:bodyPr>
          <a:lstStyle/>
          <a:p>
            <a:pPr algn="r" rtl="1"/>
            <a:r>
              <a:rPr lang="ar-DZ" dirty="0" smtClean="0"/>
              <a:t>3)</a:t>
            </a:r>
            <a:r>
              <a:rPr lang="ar-DZ" b="1" dirty="0" smtClean="0"/>
              <a:t>دراسة عادل خضر 2000</a:t>
            </a:r>
            <a:r>
              <a:rPr lang="ar-DZ" dirty="0" smtClean="0"/>
              <a:t>:</a:t>
            </a:r>
            <a:endParaRPr lang="fr-FR" dirty="0" smtClean="0"/>
          </a:p>
          <a:p>
            <a:pPr algn="r" rtl="1"/>
            <a:r>
              <a:rPr lang="ar-DZ" dirty="0" smtClean="0"/>
              <a:t>وهي عبارة عن </a:t>
            </a:r>
            <a:r>
              <a:rPr lang="ar-DZ" dirty="0" err="1" smtClean="0"/>
              <a:t>اسقاط</a:t>
            </a:r>
            <a:r>
              <a:rPr lang="ar-DZ" dirty="0" smtClean="0"/>
              <a:t> صورة الجسم في اختبارات الرسم </a:t>
            </a:r>
            <a:r>
              <a:rPr lang="ar-DZ" dirty="0" err="1" smtClean="0"/>
              <a:t>الاسقاطي</a:t>
            </a:r>
            <a:r>
              <a:rPr lang="ar-DZ" dirty="0" smtClean="0"/>
              <a:t> والتي هدفت </a:t>
            </a:r>
            <a:r>
              <a:rPr lang="ar-DZ" dirty="0" err="1" smtClean="0"/>
              <a:t>الى</a:t>
            </a:r>
            <a:r>
              <a:rPr lang="ar-DZ" dirty="0" smtClean="0"/>
              <a:t> الكشف عن </a:t>
            </a:r>
            <a:r>
              <a:rPr lang="ar-DZ" dirty="0" err="1" smtClean="0"/>
              <a:t>طبيعةاسقاط</a:t>
            </a:r>
            <a:r>
              <a:rPr lang="ar-DZ" dirty="0" smtClean="0"/>
              <a:t> صورة الجسم على اختبار الرسم </a:t>
            </a:r>
            <a:r>
              <a:rPr lang="ar-DZ" dirty="0" err="1" smtClean="0"/>
              <a:t>الاسقاطي</a:t>
            </a:r>
            <a:r>
              <a:rPr lang="ar-DZ" dirty="0" smtClean="0"/>
              <a:t> ,</a:t>
            </a:r>
            <a:r>
              <a:rPr lang="ar-DZ" dirty="0" err="1" smtClean="0"/>
              <a:t>واجريت</a:t>
            </a:r>
            <a:r>
              <a:rPr lang="ar-DZ" dirty="0" smtClean="0"/>
              <a:t> الدراسة على </a:t>
            </a:r>
            <a:r>
              <a:rPr lang="ar-DZ" dirty="0" err="1" smtClean="0"/>
              <a:t>اربع</a:t>
            </a:r>
            <a:r>
              <a:rPr lang="ar-DZ" dirty="0" smtClean="0"/>
              <a:t> حالات(دراسة حالة)في ثلاث مجالات من الرسم تتمثل في وحدة رسم الشخص,وحدة رسم المنزل,</a:t>
            </a:r>
            <a:r>
              <a:rPr lang="ar-DZ" dirty="0" err="1" smtClean="0"/>
              <a:t>اختباررسم</a:t>
            </a:r>
            <a:r>
              <a:rPr lang="ar-DZ" dirty="0" smtClean="0"/>
              <a:t> </a:t>
            </a:r>
            <a:r>
              <a:rPr lang="ar-DZ" dirty="0" err="1" smtClean="0"/>
              <a:t>الاسرة</a:t>
            </a:r>
            <a:r>
              <a:rPr lang="ar-DZ" dirty="0" smtClean="0"/>
              <a:t>,رسم الذات مع </a:t>
            </a:r>
            <a:r>
              <a:rPr lang="ar-DZ" dirty="0" err="1" smtClean="0"/>
              <a:t>الاقران</a:t>
            </a:r>
            <a:r>
              <a:rPr lang="ar-DZ" dirty="0" smtClean="0"/>
              <a:t>.</a:t>
            </a:r>
            <a:endParaRPr lang="fr-FR" dirty="0" smtClean="0"/>
          </a:p>
          <a:p>
            <a:pPr algn="r" rtl="1"/>
            <a:r>
              <a:rPr lang="ar-DZ" dirty="0" smtClean="0"/>
              <a:t>تناولت الدراسة كلا الجنسين والذين تتراوح </a:t>
            </a:r>
            <a:r>
              <a:rPr lang="ar-DZ" dirty="0" err="1" smtClean="0"/>
              <a:t>اعمارهم</a:t>
            </a:r>
            <a:r>
              <a:rPr lang="ar-DZ" dirty="0" smtClean="0"/>
              <a:t> (12_18)سنة والذين يعانون من بعض </a:t>
            </a:r>
            <a:r>
              <a:rPr lang="ar-DZ" dirty="0" err="1" smtClean="0"/>
              <a:t>الاعاقات</a:t>
            </a:r>
            <a:r>
              <a:rPr lang="ar-DZ" dirty="0" smtClean="0"/>
              <a:t> التي تتعلق بالشكل منها </a:t>
            </a:r>
            <a:r>
              <a:rPr lang="ar-DZ" dirty="0" err="1" smtClean="0"/>
              <a:t>اعاقة</a:t>
            </a:r>
            <a:r>
              <a:rPr lang="ar-DZ" dirty="0" smtClean="0"/>
              <a:t> بالذراع,عدم القدرة على السمع وغيرها,وكشفت النتائج بان </a:t>
            </a:r>
            <a:r>
              <a:rPr lang="ar-DZ" dirty="0" err="1" smtClean="0"/>
              <a:t>اسقاط</a:t>
            </a:r>
            <a:r>
              <a:rPr lang="ar-DZ" dirty="0" smtClean="0"/>
              <a:t> صورة الجسم </a:t>
            </a:r>
            <a:r>
              <a:rPr lang="ar-DZ" dirty="0" err="1" smtClean="0"/>
              <a:t>للاشخاص</a:t>
            </a:r>
            <a:r>
              <a:rPr lang="ar-DZ" dirty="0" smtClean="0"/>
              <a:t> المعوقين في الرسوم </a:t>
            </a:r>
            <a:r>
              <a:rPr lang="ar-DZ" dirty="0" err="1" smtClean="0"/>
              <a:t>الاسقاطية</a:t>
            </a:r>
            <a:r>
              <a:rPr lang="ar-DZ" dirty="0" smtClean="0"/>
              <a:t> ليس بالضرورة </a:t>
            </a:r>
            <a:r>
              <a:rPr lang="ar-DZ" dirty="0" err="1" smtClean="0"/>
              <a:t>ان</a:t>
            </a:r>
            <a:r>
              <a:rPr lang="ar-DZ" dirty="0" smtClean="0"/>
              <a:t> يتضح فقط في رسم شكل </a:t>
            </a:r>
            <a:r>
              <a:rPr lang="ar-DZ" dirty="0" err="1" smtClean="0"/>
              <a:t>الانسان</a:t>
            </a:r>
            <a:r>
              <a:rPr lang="ar-DZ" dirty="0" smtClean="0"/>
              <a:t> </a:t>
            </a:r>
            <a:r>
              <a:rPr lang="ar-DZ" dirty="0" err="1" smtClean="0"/>
              <a:t>الدكري</a:t>
            </a:r>
            <a:r>
              <a:rPr lang="ar-DZ" dirty="0" smtClean="0"/>
              <a:t> </a:t>
            </a:r>
            <a:r>
              <a:rPr lang="ar-DZ" dirty="0" err="1" smtClean="0"/>
              <a:t>والانثوي</a:t>
            </a:r>
            <a:r>
              <a:rPr lang="ar-DZ" dirty="0" smtClean="0"/>
              <a:t> ,بل قد يتضح هذا </a:t>
            </a:r>
            <a:r>
              <a:rPr lang="ar-DZ" dirty="0" err="1" smtClean="0"/>
              <a:t>الاسقاط</a:t>
            </a:r>
            <a:r>
              <a:rPr lang="ar-DZ" dirty="0" smtClean="0"/>
              <a:t> بصورة الجسم ,</a:t>
            </a:r>
            <a:r>
              <a:rPr lang="ar-DZ" dirty="0" err="1" smtClean="0"/>
              <a:t>كدلك</a:t>
            </a:r>
            <a:r>
              <a:rPr lang="ar-DZ" dirty="0" smtClean="0"/>
              <a:t> عند استخدام وحدات رسم </a:t>
            </a:r>
            <a:r>
              <a:rPr lang="ar-DZ" dirty="0" err="1" smtClean="0"/>
              <a:t>اخرى</a:t>
            </a:r>
            <a:r>
              <a:rPr lang="ar-DZ" dirty="0" smtClean="0"/>
              <a:t> ليس لها صلة مباشرة </a:t>
            </a:r>
            <a:r>
              <a:rPr lang="ar-DZ" dirty="0" err="1" smtClean="0"/>
              <a:t>باعضاء</a:t>
            </a:r>
            <a:r>
              <a:rPr lang="ar-DZ" dirty="0" smtClean="0"/>
              <a:t> جسم </a:t>
            </a:r>
            <a:r>
              <a:rPr lang="ar-DZ" dirty="0" err="1" smtClean="0"/>
              <a:t>الانسان</a:t>
            </a:r>
            <a:r>
              <a:rPr lang="ar-DZ" dirty="0" smtClean="0"/>
              <a:t> مثل رسم منزل شجرة ...</a:t>
            </a:r>
            <a:endParaRPr lang="fr-FR" dirty="0" smtClean="0"/>
          </a:p>
          <a:p>
            <a:pPr algn="r" rtl="1"/>
            <a:endParaRPr lang="fr-F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fr-FR" dirty="0"/>
          </a:p>
        </p:txBody>
      </p:sp>
      <p:sp>
        <p:nvSpPr>
          <p:cNvPr id="3" name="عنصر نائب للمحتوى 2"/>
          <p:cNvSpPr>
            <a:spLocks noGrp="1"/>
          </p:cNvSpPr>
          <p:nvPr>
            <p:ph idx="1"/>
          </p:nvPr>
        </p:nvSpPr>
        <p:spPr>
          <a:xfrm>
            <a:off x="571472" y="2143116"/>
            <a:ext cx="8229600" cy="4389120"/>
          </a:xfrm>
        </p:spPr>
        <p:txBody>
          <a:bodyPr>
            <a:normAutofit/>
          </a:bodyPr>
          <a:lstStyle/>
          <a:p>
            <a:pPr lvl="8" algn="r" rtl="1">
              <a:buNone/>
            </a:pPr>
            <a:r>
              <a:rPr lang="ar-DZ" sz="2400" dirty="0" smtClean="0"/>
              <a:t>.</a:t>
            </a:r>
            <a:endParaRPr lang="fr-FR" sz="2400" dirty="0" smtClean="0"/>
          </a:p>
          <a:p>
            <a:pPr algn="r" rtl="1"/>
            <a:r>
              <a:rPr lang="ar-DZ" sz="2400" dirty="0" smtClean="0"/>
              <a:t>4</a:t>
            </a:r>
            <a:r>
              <a:rPr lang="ar-DZ" sz="2400" b="1" dirty="0" smtClean="0"/>
              <a:t>)دراسة عامرة فائق </a:t>
            </a:r>
            <a:r>
              <a:rPr lang="ar-DZ" sz="2400" b="1" dirty="0" err="1" smtClean="0"/>
              <a:t>خضير</a:t>
            </a:r>
            <a:r>
              <a:rPr lang="ar-DZ" sz="2400" b="1" dirty="0" smtClean="0"/>
              <a:t> </a:t>
            </a:r>
            <a:r>
              <a:rPr lang="ar-DZ" sz="2400" b="1" dirty="0" err="1" smtClean="0"/>
              <a:t>الدليمي</a:t>
            </a:r>
            <a:r>
              <a:rPr lang="ar-DZ" sz="2400" b="1" dirty="0" smtClean="0"/>
              <a:t> (2008_2007)</a:t>
            </a:r>
            <a:endParaRPr lang="fr-FR" sz="2400" dirty="0" smtClean="0"/>
          </a:p>
          <a:p>
            <a:pPr algn="r" rtl="1"/>
            <a:r>
              <a:rPr lang="ar-DZ" sz="2400" dirty="0" smtClean="0"/>
              <a:t>دراسة بعنوان دلالات العنف في رسوم التلاميذ ,وقد اعتمدت فيها عينة مكونة من 40رسم من رسومات </a:t>
            </a:r>
            <a:r>
              <a:rPr lang="ar-DZ" sz="2400" dirty="0" err="1" smtClean="0"/>
              <a:t>تلاميد</a:t>
            </a:r>
            <a:r>
              <a:rPr lang="ar-DZ" sz="2400" dirty="0" smtClean="0"/>
              <a:t> السنة الرابعة والخامسة والسادسة ابتدائي موزعين على </a:t>
            </a:r>
            <a:r>
              <a:rPr lang="ar-DZ" sz="2400" dirty="0" err="1" smtClean="0"/>
              <a:t>اربع</a:t>
            </a:r>
            <a:r>
              <a:rPr lang="ar-DZ" sz="2400" dirty="0" smtClean="0"/>
              <a:t> مناطق (نواحي)</a:t>
            </a:r>
            <a:endParaRPr lang="fr-FR" sz="2400" dirty="0" smtClean="0"/>
          </a:p>
          <a:p>
            <a:pPr algn="r"/>
            <a:r>
              <a:rPr lang="ar-DZ" sz="2400" dirty="0" smtClean="0"/>
              <a:t>بحيث اتبعت المنهج الوصفي في </a:t>
            </a:r>
            <a:r>
              <a:rPr lang="ar-DZ" sz="2400" dirty="0" err="1" smtClean="0"/>
              <a:t>الاطار</a:t>
            </a:r>
            <a:r>
              <a:rPr lang="ar-DZ" sz="2400" dirty="0" smtClean="0"/>
              <a:t> النظري ,</a:t>
            </a:r>
            <a:r>
              <a:rPr lang="ar-DZ" sz="2400" dirty="0" err="1" smtClean="0"/>
              <a:t>واعنمدت</a:t>
            </a:r>
            <a:r>
              <a:rPr lang="ar-DZ" sz="2400" dirty="0" smtClean="0"/>
              <a:t> على </a:t>
            </a:r>
            <a:r>
              <a:rPr lang="ar-DZ" sz="2400" dirty="0" err="1" smtClean="0"/>
              <a:t>اسلوب</a:t>
            </a:r>
            <a:r>
              <a:rPr lang="ar-DZ" sz="2400" dirty="0" smtClean="0"/>
              <a:t> تحليل المحتوى لغرض تحليل محتوى الرسومات,وتوصلت </a:t>
            </a:r>
            <a:r>
              <a:rPr lang="ar-DZ" sz="2400" dirty="0" err="1" smtClean="0"/>
              <a:t>الى</a:t>
            </a:r>
            <a:r>
              <a:rPr lang="ar-DZ" sz="2400" dirty="0" smtClean="0"/>
              <a:t> </a:t>
            </a:r>
            <a:r>
              <a:rPr lang="ar-DZ" sz="2400" dirty="0" err="1" smtClean="0"/>
              <a:t>ان</a:t>
            </a:r>
            <a:r>
              <a:rPr lang="ar-DZ" sz="2400" dirty="0" smtClean="0"/>
              <a:t> دلالات العنف في رسوم التلاميذ تتركز </a:t>
            </a:r>
            <a:r>
              <a:rPr lang="ar-DZ" sz="2400" dirty="0" err="1" smtClean="0"/>
              <a:t>بانواع</a:t>
            </a:r>
            <a:r>
              <a:rPr lang="ar-DZ" sz="2400" dirty="0" smtClean="0"/>
              <a:t> وتمثلت دلالات العنف الاجتماعي </a:t>
            </a:r>
            <a:endParaRPr lang="fr-FR" sz="2400" dirty="0" smtClean="0"/>
          </a:p>
          <a:p>
            <a:pPr algn="r">
              <a:buNone/>
            </a:pPr>
            <a:r>
              <a:rPr lang="ar-DZ" sz="2400" dirty="0" smtClean="0"/>
              <a:t>في رسومات التلاميذ في القتل والعنف المدرسي.</a:t>
            </a:r>
            <a:endParaRPr lang="fr-FR" sz="2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rtl="1"/>
            <a:endParaRPr lang="fr-FR" dirty="0"/>
          </a:p>
        </p:txBody>
      </p:sp>
      <p:sp>
        <p:nvSpPr>
          <p:cNvPr id="3" name="عنصر نائب للمحتوى 2"/>
          <p:cNvSpPr>
            <a:spLocks noGrp="1"/>
          </p:cNvSpPr>
          <p:nvPr>
            <p:ph idx="1"/>
          </p:nvPr>
        </p:nvSpPr>
        <p:spPr/>
        <p:txBody>
          <a:bodyPr>
            <a:normAutofit fontScale="92500" lnSpcReduction="10000"/>
          </a:bodyPr>
          <a:lstStyle/>
          <a:p>
            <a:pPr algn="r" rtl="1"/>
            <a:r>
              <a:rPr lang="ar-DZ" dirty="0" smtClean="0"/>
              <a:t>5)</a:t>
            </a:r>
            <a:r>
              <a:rPr lang="ar-DZ" b="1" dirty="0" smtClean="0"/>
              <a:t>دراسة </a:t>
            </a:r>
            <a:r>
              <a:rPr lang="ar-DZ" b="1" dirty="0" err="1" smtClean="0"/>
              <a:t>امنة</a:t>
            </a:r>
            <a:r>
              <a:rPr lang="ar-DZ" b="1" dirty="0" smtClean="0"/>
              <a:t> </a:t>
            </a:r>
            <a:r>
              <a:rPr lang="ar-DZ" b="1" dirty="0" err="1" smtClean="0"/>
              <a:t>زقوت</a:t>
            </a:r>
            <a:r>
              <a:rPr lang="ar-DZ" b="1" dirty="0" smtClean="0"/>
              <a:t> 2011</a:t>
            </a:r>
            <a:endParaRPr lang="fr-FR" dirty="0" smtClean="0"/>
          </a:p>
          <a:p>
            <a:pPr marL="274320" lvl="1" indent="-274320" algn="r" rtl="1">
              <a:buClr>
                <a:schemeClr val="accent3"/>
              </a:buClr>
              <a:buSzPct val="95000"/>
            </a:pPr>
            <a:r>
              <a:rPr lang="ar-DZ" dirty="0" smtClean="0"/>
              <a:t>دراسة تحت عنوان </a:t>
            </a:r>
            <a:r>
              <a:rPr lang="ar-DZ" dirty="0" err="1" smtClean="0"/>
              <a:t>اسقاط</a:t>
            </a:r>
            <a:r>
              <a:rPr lang="ar-DZ" dirty="0" smtClean="0"/>
              <a:t> تدني مفهوم الذات في اختبار رسم </a:t>
            </a:r>
            <a:r>
              <a:rPr lang="ar-DZ" dirty="0" smtClean="0"/>
              <a:t>الشخص,و</a:t>
            </a:r>
            <a:r>
              <a:rPr lang="ar-DZ" dirty="0" smtClean="0"/>
              <a:t>,كما </a:t>
            </a:r>
            <a:r>
              <a:rPr lang="ar-DZ" dirty="0" err="1" smtClean="0"/>
              <a:t>ان</a:t>
            </a:r>
            <a:r>
              <a:rPr lang="ar-DZ" dirty="0" smtClean="0"/>
              <a:t> هناك علاقة بين رسومات </a:t>
            </a:r>
            <a:r>
              <a:rPr lang="ar-DZ" dirty="0" err="1" smtClean="0"/>
              <a:t>الاطفال</a:t>
            </a:r>
            <a:r>
              <a:rPr lang="ar-DZ" dirty="0" smtClean="0"/>
              <a:t> وتدني مفهوم الذات لديهم , كما </a:t>
            </a:r>
            <a:r>
              <a:rPr lang="ar-DZ" dirty="0" err="1" smtClean="0"/>
              <a:t>اشارت</a:t>
            </a:r>
            <a:r>
              <a:rPr lang="ar-DZ" dirty="0" smtClean="0"/>
              <a:t> </a:t>
            </a:r>
            <a:r>
              <a:rPr lang="ar-DZ" dirty="0" err="1" smtClean="0"/>
              <a:t>امكاالدراسة</a:t>
            </a:r>
            <a:r>
              <a:rPr lang="ar-DZ" dirty="0" smtClean="0"/>
              <a:t> </a:t>
            </a:r>
            <a:r>
              <a:rPr lang="ar-DZ" dirty="0" err="1" smtClean="0"/>
              <a:t>الى</a:t>
            </a:r>
            <a:r>
              <a:rPr lang="ar-DZ" dirty="0" smtClean="0"/>
              <a:t> نية اعتبار الرسم وسيلة تشخيصية هامة للكشف عن صراعات </a:t>
            </a:r>
            <a:r>
              <a:rPr lang="ar-DZ" dirty="0" err="1" smtClean="0"/>
              <a:t>الاطفال</a:t>
            </a:r>
            <a:r>
              <a:rPr lang="ar-DZ" dirty="0" smtClean="0"/>
              <a:t> </a:t>
            </a:r>
            <a:endParaRPr lang="fr-FR" dirty="0" smtClean="0"/>
          </a:p>
          <a:p>
            <a:pPr algn="r" rtl="1"/>
            <a:r>
              <a:rPr lang="ar-DZ" dirty="0" smtClean="0"/>
              <a:t>هدفت </a:t>
            </a:r>
            <a:r>
              <a:rPr lang="ar-DZ" dirty="0" err="1" smtClean="0"/>
              <a:t>الى</a:t>
            </a:r>
            <a:r>
              <a:rPr lang="ar-DZ" dirty="0" smtClean="0"/>
              <a:t> دراسة ماهية </a:t>
            </a:r>
            <a:r>
              <a:rPr lang="ar-DZ" dirty="0" err="1" smtClean="0"/>
              <a:t>اسقاط</a:t>
            </a:r>
            <a:r>
              <a:rPr lang="ar-DZ" dirty="0" smtClean="0"/>
              <a:t> تدني مفهوم الذات في اختبار رسم الشخص لدى عينة مكونة من 6اطفال (3ذكور _3اناث),</a:t>
            </a:r>
            <a:r>
              <a:rPr lang="ar-DZ" dirty="0" err="1" smtClean="0"/>
              <a:t>بحيت</a:t>
            </a:r>
            <a:r>
              <a:rPr lang="ar-DZ" dirty="0" smtClean="0"/>
              <a:t> </a:t>
            </a:r>
            <a:r>
              <a:rPr lang="ar-DZ" dirty="0" err="1" smtClean="0"/>
              <a:t>اشارت</a:t>
            </a:r>
            <a:r>
              <a:rPr lang="ar-DZ" dirty="0" smtClean="0"/>
              <a:t> النتائج </a:t>
            </a:r>
            <a:r>
              <a:rPr lang="ar-DZ" dirty="0" err="1" smtClean="0"/>
              <a:t>الى</a:t>
            </a:r>
            <a:r>
              <a:rPr lang="ar-DZ" dirty="0" smtClean="0"/>
              <a:t> </a:t>
            </a:r>
            <a:r>
              <a:rPr lang="ar-DZ" dirty="0" err="1" smtClean="0"/>
              <a:t>ان</a:t>
            </a:r>
            <a:r>
              <a:rPr lang="ar-DZ" dirty="0" smtClean="0"/>
              <a:t> هناك نقاط اتفاق واختلاف في مفهوم الذات بين الجنسين </a:t>
            </a:r>
            <a:endParaRPr lang="fr-FR" dirty="0" smtClean="0"/>
          </a:p>
          <a:p>
            <a:pPr algn="r" rtl="1"/>
            <a:r>
              <a:rPr lang="ar-DZ" b="1" dirty="0" smtClean="0"/>
              <a:t>ب )الدراسات </a:t>
            </a:r>
            <a:r>
              <a:rPr lang="ar-DZ" b="1" dirty="0" err="1" smtClean="0"/>
              <a:t>الاجنبية</a:t>
            </a:r>
            <a:r>
              <a:rPr lang="ar-DZ" b="1" dirty="0" smtClean="0"/>
              <a:t>:</a:t>
            </a:r>
            <a:endParaRPr lang="fr-FR" dirty="0" smtClean="0"/>
          </a:p>
          <a:p>
            <a:pPr algn="r" rtl="1"/>
            <a:r>
              <a:rPr lang="ar-DZ" dirty="0" smtClean="0"/>
              <a:t>1)</a:t>
            </a:r>
            <a:r>
              <a:rPr lang="ar-DZ" b="1" dirty="0" smtClean="0"/>
              <a:t>دراسة </a:t>
            </a:r>
            <a:r>
              <a:rPr lang="ar-DZ" b="1" dirty="0" err="1" smtClean="0"/>
              <a:t>راولي</a:t>
            </a:r>
            <a:r>
              <a:rPr lang="ar-DZ" b="1" dirty="0" smtClean="0"/>
              <a:t> سلفر1988</a:t>
            </a:r>
            <a:endParaRPr lang="fr-FR" dirty="0" smtClean="0"/>
          </a:p>
          <a:p>
            <a:pPr algn="r"/>
            <a:r>
              <a:rPr lang="ar-DZ" dirty="0" smtClean="0"/>
              <a:t>هدفت الدراسة </a:t>
            </a:r>
            <a:r>
              <a:rPr lang="ar-DZ" dirty="0" err="1" smtClean="0"/>
              <a:t>الى</a:t>
            </a:r>
            <a:r>
              <a:rPr lang="ar-DZ" dirty="0" smtClean="0"/>
              <a:t> تطبيق اختبار(ارسم قصة )في </a:t>
            </a:r>
            <a:r>
              <a:rPr lang="ar-DZ" dirty="0" err="1" smtClean="0"/>
              <a:t>ثشخيص</a:t>
            </a:r>
            <a:r>
              <a:rPr lang="ar-DZ" dirty="0" smtClean="0"/>
              <a:t> الحالات المرضية ,قد </a:t>
            </a:r>
            <a:r>
              <a:rPr lang="ar-DZ" dirty="0" err="1" smtClean="0"/>
              <a:t>اجريت</a:t>
            </a:r>
            <a:r>
              <a:rPr lang="ar-DZ" dirty="0" smtClean="0"/>
              <a:t> الدراسة على عينة مقدراها 254طفلا ومراهقا تراوحت </a:t>
            </a:r>
            <a:r>
              <a:rPr lang="ar-DZ" dirty="0" err="1" smtClean="0"/>
              <a:t>اعمارهم</a:t>
            </a:r>
            <a:r>
              <a:rPr lang="ar-DZ" dirty="0" smtClean="0"/>
              <a:t> مابين منهم 27يعانون من الاكتئاب </a:t>
            </a:r>
            <a:r>
              <a:rPr lang="ar-DZ" dirty="0" smtClean="0"/>
              <a:t>(</a:t>
            </a:r>
            <a:r>
              <a:rPr lang="ar-DZ" dirty="0" smtClean="0"/>
              <a:t>8_12)عاما منهم 111مراهقا ,</a:t>
            </a:r>
            <a:endParaRPr lang="fr-FR"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تدفق">
  <a:themeElements>
    <a:clrScheme name="تدفق">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تدفق">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تدفق">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317</TotalTime>
  <Words>2519</Words>
  <Application>Microsoft Office PowerPoint</Application>
  <PresentationFormat>عرض على الشاشة (3:4)‏</PresentationFormat>
  <Paragraphs>105</Paragraphs>
  <Slides>58</Slides>
  <Notes>0</Notes>
  <HiddenSlides>0</HiddenSlides>
  <MMClips>0</MMClips>
  <ScaleCrop>false</ScaleCrop>
  <HeadingPairs>
    <vt:vector size="4" baseType="variant">
      <vt:variant>
        <vt:lpstr>سمة</vt:lpstr>
      </vt:variant>
      <vt:variant>
        <vt:i4>1</vt:i4>
      </vt:variant>
      <vt:variant>
        <vt:lpstr>عناوين الشرائح</vt:lpstr>
      </vt:variant>
      <vt:variant>
        <vt:i4>58</vt:i4>
      </vt:variant>
    </vt:vector>
  </HeadingPairs>
  <TitlesOfParts>
    <vt:vector size="59" baseType="lpstr">
      <vt:lpstr>تدفق</vt:lpstr>
      <vt:lpstr>التمثلات الاجتماعية للطفل من خلال حصة التربية الفنية</vt:lpstr>
      <vt:lpstr>اسباب اختيار الموضوع</vt:lpstr>
      <vt:lpstr>اهمية الموضوع</vt:lpstr>
      <vt:lpstr>الشريحة 4</vt:lpstr>
      <vt:lpstr>اهداف الدراسة</vt:lpstr>
      <vt:lpstr>الدراسات السابقة </vt:lpstr>
      <vt:lpstr>الشريحة 7</vt:lpstr>
      <vt:lpstr>الشريحة 8</vt:lpstr>
      <vt:lpstr>الشريحة 9</vt:lpstr>
      <vt:lpstr>الشريحة 10</vt:lpstr>
      <vt:lpstr>الاشكالية</vt:lpstr>
      <vt:lpstr>الشريحة 12</vt:lpstr>
      <vt:lpstr>الشريحة 13</vt:lpstr>
      <vt:lpstr>الشريحة 14</vt:lpstr>
      <vt:lpstr>الشريحة 15</vt:lpstr>
      <vt:lpstr>الشريحة 16</vt:lpstr>
      <vt:lpstr>الشريحة 17</vt:lpstr>
      <vt:lpstr>الشريحة 18</vt:lpstr>
      <vt:lpstr>الشريحة 19</vt:lpstr>
      <vt:lpstr>الشريحة 20</vt:lpstr>
      <vt:lpstr>مفاهيم الدراسة </vt:lpstr>
      <vt:lpstr>الشريحة 22</vt:lpstr>
      <vt:lpstr>الشريحة 23</vt:lpstr>
      <vt:lpstr>الشريحة 24</vt:lpstr>
      <vt:lpstr>الشريحة 25</vt:lpstr>
      <vt:lpstr>الشريحة 26</vt:lpstr>
      <vt:lpstr>الشريحة 27</vt:lpstr>
      <vt:lpstr>الشريحة 28</vt:lpstr>
      <vt:lpstr>الشريحة 29</vt:lpstr>
      <vt:lpstr>الشريحة 30</vt:lpstr>
      <vt:lpstr>الشريحة 31</vt:lpstr>
      <vt:lpstr>الشريحة 32</vt:lpstr>
      <vt:lpstr>الشريحة 33</vt:lpstr>
      <vt:lpstr>الشريحة 34</vt:lpstr>
      <vt:lpstr>الشريحة 35</vt:lpstr>
      <vt:lpstr>الشريحة 36</vt:lpstr>
      <vt:lpstr>الشريحة 37</vt:lpstr>
      <vt:lpstr>الشريحة 38</vt:lpstr>
      <vt:lpstr>الشريحة 39</vt:lpstr>
      <vt:lpstr>الشريحة 40</vt:lpstr>
      <vt:lpstr>الشريحة 41</vt:lpstr>
      <vt:lpstr>الشريحة 42</vt:lpstr>
      <vt:lpstr>الشريحة 43</vt:lpstr>
      <vt:lpstr>الشريحة 44</vt:lpstr>
      <vt:lpstr>الشريحة 45</vt:lpstr>
      <vt:lpstr>الشريحة 46</vt:lpstr>
      <vt:lpstr>الشريحة 47</vt:lpstr>
      <vt:lpstr>الشريحة 48</vt:lpstr>
      <vt:lpstr>الشريحة 49</vt:lpstr>
      <vt:lpstr>الشريحة 50</vt:lpstr>
      <vt:lpstr>الشريحة 51</vt:lpstr>
      <vt:lpstr>الشريحة 52</vt:lpstr>
      <vt:lpstr>الشريحة 53</vt:lpstr>
      <vt:lpstr>الشريحة 54</vt:lpstr>
      <vt:lpstr>الشريحة 55</vt:lpstr>
      <vt:lpstr>الشريحة 56</vt:lpstr>
      <vt:lpstr>الشريحة 57</vt:lpstr>
      <vt:lpstr>الشريحة 58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التمثلات الاجتماعية للطفل من خلال حصة التربية الفنية</dc:title>
  <dc:creator>Marif</dc:creator>
  <cp:lastModifiedBy>Marif</cp:lastModifiedBy>
  <cp:revision>39</cp:revision>
  <dcterms:created xsi:type="dcterms:W3CDTF">2015-02-17T11:11:41Z</dcterms:created>
  <dcterms:modified xsi:type="dcterms:W3CDTF">2015-02-21T22:00:39Z</dcterms:modified>
</cp:coreProperties>
</file>