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60" r:id="rId3"/>
    <p:sldId id="261" r:id="rId4"/>
    <p:sldId id="270" r:id="rId5"/>
    <p:sldId id="262" r:id="rId6"/>
    <p:sldId id="271" r:id="rId7"/>
    <p:sldId id="263" r:id="rId8"/>
    <p:sldId id="272" r:id="rId9"/>
    <p:sldId id="264" r:id="rId10"/>
    <p:sldId id="265" r:id="rId11"/>
    <p:sldId id="266" r:id="rId12"/>
    <p:sldId id="267" r:id="rId13"/>
    <p:sldId id="268" r:id="rId14"/>
    <p:sldId id="269" r:id="rId15"/>
  </p:sldIdLst>
  <p:sldSz cx="6858000" cy="9906000" type="A4"/>
  <p:notesSz cx="6858000" cy="9144000"/>
  <p:defaultTextStyle>
    <a:defPPr>
      <a:defRPr lang="ar-DZ"/>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84381" autoAdjust="0"/>
    <p:restoredTop sz="89955" autoAdjust="0"/>
  </p:normalViewPr>
  <p:slideViewPr>
    <p:cSldViewPr>
      <p:cViewPr>
        <p:scale>
          <a:sx n="80" d="100"/>
          <a:sy n="80" d="100"/>
        </p:scale>
        <p:origin x="-1662" y="1764"/>
      </p:cViewPr>
      <p:guideLst>
        <p:guide orient="horz" pos="3120"/>
        <p:guide pos="216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514350" y="3077282"/>
            <a:ext cx="5829300" cy="2123369"/>
          </a:xfrm>
        </p:spPr>
        <p:txBody>
          <a:bodyPr/>
          <a:lstStyle/>
          <a:p>
            <a:r>
              <a:rPr lang="ar-SA" smtClean="0"/>
              <a:t>انقر لتحرير نمط العنوان الرئيسي</a:t>
            </a:r>
            <a:endParaRPr lang="ar-DZ"/>
          </a:p>
        </p:txBody>
      </p:sp>
      <p:sp>
        <p:nvSpPr>
          <p:cNvPr id="3" name="عنوان فرعي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DZ"/>
          </a:p>
        </p:txBody>
      </p:sp>
      <p:sp>
        <p:nvSpPr>
          <p:cNvPr id="4" name="عنصر نائب للتاريخ 3"/>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5" name="عنصر نائب للتذييل 4"/>
          <p:cNvSpPr>
            <a:spLocks noGrp="1"/>
          </p:cNvSpPr>
          <p:nvPr>
            <p:ph type="ftr" sz="quarter" idx="11"/>
          </p:nvPr>
        </p:nvSpPr>
        <p:spPr/>
        <p:txBody>
          <a:bodyPr/>
          <a:lstStyle/>
          <a:p>
            <a:endParaRPr lang="ar-DZ"/>
          </a:p>
        </p:txBody>
      </p:sp>
      <p:sp>
        <p:nvSpPr>
          <p:cNvPr id="6" name="عنصر نائب لرقم الشريحة 5"/>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DZ"/>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تاريخ 3"/>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5" name="عنصر نائب للتذييل 4"/>
          <p:cNvSpPr>
            <a:spLocks noGrp="1"/>
          </p:cNvSpPr>
          <p:nvPr>
            <p:ph type="ftr" sz="quarter" idx="11"/>
          </p:nvPr>
        </p:nvSpPr>
        <p:spPr/>
        <p:txBody>
          <a:bodyPr/>
          <a:lstStyle/>
          <a:p>
            <a:endParaRPr lang="ar-DZ"/>
          </a:p>
        </p:txBody>
      </p:sp>
      <p:sp>
        <p:nvSpPr>
          <p:cNvPr id="6" name="عنصر نائب لرقم الشريحة 5"/>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3729037" y="573264"/>
            <a:ext cx="1157288" cy="12208228"/>
          </a:xfrm>
        </p:spPr>
        <p:txBody>
          <a:bodyPr vert="eaVert"/>
          <a:lstStyle/>
          <a:p>
            <a:r>
              <a:rPr lang="ar-SA" smtClean="0"/>
              <a:t>انقر لتحرير نمط العنوان الرئيسي</a:t>
            </a:r>
            <a:endParaRPr lang="ar-DZ"/>
          </a:p>
        </p:txBody>
      </p:sp>
      <p:sp>
        <p:nvSpPr>
          <p:cNvPr id="3" name="عنصر نائب للعنوان العمودي 2"/>
          <p:cNvSpPr>
            <a:spLocks noGrp="1"/>
          </p:cNvSpPr>
          <p:nvPr>
            <p:ph type="body" orient="vert" idx="1"/>
          </p:nvPr>
        </p:nvSpPr>
        <p:spPr>
          <a:xfrm>
            <a:off x="257175" y="573264"/>
            <a:ext cx="3357563" cy="12208228"/>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تاريخ 3"/>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5" name="عنصر نائب للتذييل 4"/>
          <p:cNvSpPr>
            <a:spLocks noGrp="1"/>
          </p:cNvSpPr>
          <p:nvPr>
            <p:ph type="ftr" sz="quarter" idx="11"/>
          </p:nvPr>
        </p:nvSpPr>
        <p:spPr/>
        <p:txBody>
          <a:bodyPr/>
          <a:lstStyle/>
          <a:p>
            <a:endParaRPr lang="ar-DZ"/>
          </a:p>
        </p:txBody>
      </p:sp>
      <p:sp>
        <p:nvSpPr>
          <p:cNvPr id="6" name="عنصر نائب لرقم الشريحة 5"/>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DZ"/>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تاريخ 3"/>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5" name="عنصر نائب للتذييل 4"/>
          <p:cNvSpPr>
            <a:spLocks noGrp="1"/>
          </p:cNvSpPr>
          <p:nvPr>
            <p:ph type="ftr" sz="quarter" idx="11"/>
          </p:nvPr>
        </p:nvSpPr>
        <p:spPr/>
        <p:txBody>
          <a:bodyPr/>
          <a:lstStyle/>
          <a:p>
            <a:endParaRPr lang="ar-DZ"/>
          </a:p>
        </p:txBody>
      </p:sp>
      <p:sp>
        <p:nvSpPr>
          <p:cNvPr id="6" name="عنصر نائب لرقم الشريحة 5"/>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541735" y="6365523"/>
            <a:ext cx="5829300" cy="1967442"/>
          </a:xfrm>
        </p:spPr>
        <p:txBody>
          <a:bodyPr anchor="t"/>
          <a:lstStyle>
            <a:lvl1pPr algn="r">
              <a:defRPr sz="4000" b="1" cap="all"/>
            </a:lvl1pPr>
          </a:lstStyle>
          <a:p>
            <a:r>
              <a:rPr lang="ar-SA" smtClean="0"/>
              <a:t>انقر لتحرير نمط العنوان الرئيسي</a:t>
            </a:r>
            <a:endParaRPr lang="ar-DZ"/>
          </a:p>
        </p:txBody>
      </p:sp>
      <p:sp>
        <p:nvSpPr>
          <p:cNvPr id="3" name="عنصر نائب للنص 2"/>
          <p:cNvSpPr>
            <a:spLocks noGrp="1"/>
          </p:cNvSpPr>
          <p:nvPr>
            <p:ph type="body" idx="1"/>
          </p:nvPr>
        </p:nvSpPr>
        <p:spPr>
          <a:xfrm>
            <a:off x="541735" y="4198586"/>
            <a:ext cx="5829300" cy="21669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5" name="عنصر نائب للتذييل 4"/>
          <p:cNvSpPr>
            <a:spLocks noGrp="1"/>
          </p:cNvSpPr>
          <p:nvPr>
            <p:ph type="ftr" sz="quarter" idx="11"/>
          </p:nvPr>
        </p:nvSpPr>
        <p:spPr/>
        <p:txBody>
          <a:bodyPr/>
          <a:lstStyle/>
          <a:p>
            <a:endParaRPr lang="ar-DZ"/>
          </a:p>
        </p:txBody>
      </p:sp>
      <p:sp>
        <p:nvSpPr>
          <p:cNvPr id="6" name="عنصر نائب لرقم الشريحة 5"/>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DZ"/>
          </a:p>
        </p:txBody>
      </p:sp>
      <p:sp>
        <p:nvSpPr>
          <p:cNvPr id="3" name="عنصر نائب للمحتوى 2"/>
          <p:cNvSpPr>
            <a:spLocks noGrp="1"/>
          </p:cNvSpPr>
          <p:nvPr>
            <p:ph sz="half" idx="1"/>
          </p:nvPr>
        </p:nvSpPr>
        <p:spPr>
          <a:xfrm>
            <a:off x="257175" y="3338690"/>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محتوى 3"/>
          <p:cNvSpPr>
            <a:spLocks noGrp="1"/>
          </p:cNvSpPr>
          <p:nvPr>
            <p:ph sz="half" idx="2"/>
          </p:nvPr>
        </p:nvSpPr>
        <p:spPr>
          <a:xfrm>
            <a:off x="2628900" y="3338690"/>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5" name="عنصر نائب للتاريخ 4"/>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6" name="عنصر نائب للتذييل 5"/>
          <p:cNvSpPr>
            <a:spLocks noGrp="1"/>
          </p:cNvSpPr>
          <p:nvPr>
            <p:ph type="ftr" sz="quarter" idx="11"/>
          </p:nvPr>
        </p:nvSpPr>
        <p:spPr/>
        <p:txBody>
          <a:bodyPr/>
          <a:lstStyle/>
          <a:p>
            <a:endParaRPr lang="ar-DZ"/>
          </a:p>
        </p:txBody>
      </p:sp>
      <p:sp>
        <p:nvSpPr>
          <p:cNvPr id="7" name="عنصر نائب لرقم الشريحة 6"/>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342900" y="396699"/>
            <a:ext cx="6172200" cy="1651000"/>
          </a:xfrm>
        </p:spPr>
        <p:txBody>
          <a:bodyPr/>
          <a:lstStyle>
            <a:lvl1pPr>
              <a:defRPr/>
            </a:lvl1pPr>
          </a:lstStyle>
          <a:p>
            <a:r>
              <a:rPr lang="ar-SA" smtClean="0"/>
              <a:t>انقر لتحرير نمط العنوان الرئيسي</a:t>
            </a:r>
            <a:endParaRPr lang="ar-DZ"/>
          </a:p>
        </p:txBody>
      </p:sp>
      <p:sp>
        <p:nvSpPr>
          <p:cNvPr id="3" name="عنصر نائب للنص 2"/>
          <p:cNvSpPr>
            <a:spLocks noGrp="1"/>
          </p:cNvSpPr>
          <p:nvPr>
            <p:ph type="body" idx="1"/>
          </p:nvPr>
        </p:nvSpPr>
        <p:spPr>
          <a:xfrm>
            <a:off x="342900"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5" name="عنصر نائب للنص 4"/>
          <p:cNvSpPr>
            <a:spLocks noGrp="1"/>
          </p:cNvSpPr>
          <p:nvPr>
            <p:ph type="body" sz="quarter" idx="3"/>
          </p:nvPr>
        </p:nvSpPr>
        <p:spPr>
          <a:xfrm>
            <a:off x="3483769"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3483769"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7" name="عنصر نائب للتاريخ 6"/>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8" name="عنصر نائب للتذييل 7"/>
          <p:cNvSpPr>
            <a:spLocks noGrp="1"/>
          </p:cNvSpPr>
          <p:nvPr>
            <p:ph type="ftr" sz="quarter" idx="11"/>
          </p:nvPr>
        </p:nvSpPr>
        <p:spPr/>
        <p:txBody>
          <a:bodyPr/>
          <a:lstStyle/>
          <a:p>
            <a:endParaRPr lang="ar-DZ"/>
          </a:p>
        </p:txBody>
      </p:sp>
      <p:sp>
        <p:nvSpPr>
          <p:cNvPr id="9" name="عنصر نائب لرقم الشريحة 8"/>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DZ"/>
          </a:p>
        </p:txBody>
      </p:sp>
      <p:sp>
        <p:nvSpPr>
          <p:cNvPr id="3" name="عنصر نائب للتاريخ 2"/>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4" name="عنصر نائب للتذييل 3"/>
          <p:cNvSpPr>
            <a:spLocks noGrp="1"/>
          </p:cNvSpPr>
          <p:nvPr>
            <p:ph type="ftr" sz="quarter" idx="11"/>
          </p:nvPr>
        </p:nvSpPr>
        <p:spPr/>
        <p:txBody>
          <a:bodyPr/>
          <a:lstStyle/>
          <a:p>
            <a:endParaRPr lang="ar-DZ"/>
          </a:p>
        </p:txBody>
      </p:sp>
      <p:sp>
        <p:nvSpPr>
          <p:cNvPr id="5" name="عنصر نائب لرقم الشريحة 4"/>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3" name="عنصر نائب للتذييل 2"/>
          <p:cNvSpPr>
            <a:spLocks noGrp="1"/>
          </p:cNvSpPr>
          <p:nvPr>
            <p:ph type="ftr" sz="quarter" idx="11"/>
          </p:nvPr>
        </p:nvSpPr>
        <p:spPr/>
        <p:txBody>
          <a:bodyPr/>
          <a:lstStyle/>
          <a:p>
            <a:endParaRPr lang="ar-DZ"/>
          </a:p>
        </p:txBody>
      </p:sp>
      <p:sp>
        <p:nvSpPr>
          <p:cNvPr id="4" name="عنصر نائب لرقم الشريحة 3"/>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342900" y="394405"/>
            <a:ext cx="2256235" cy="1678517"/>
          </a:xfrm>
        </p:spPr>
        <p:txBody>
          <a:bodyPr anchor="b"/>
          <a:lstStyle>
            <a:lvl1pPr algn="r">
              <a:defRPr sz="2000" b="1"/>
            </a:lvl1pPr>
          </a:lstStyle>
          <a:p>
            <a:r>
              <a:rPr lang="ar-SA" smtClean="0"/>
              <a:t>انقر لتحرير نمط العنوان الرئيسي</a:t>
            </a:r>
            <a:endParaRPr lang="ar-DZ"/>
          </a:p>
        </p:txBody>
      </p:sp>
      <p:sp>
        <p:nvSpPr>
          <p:cNvPr id="3" name="عنصر نائب للمحتوى 2"/>
          <p:cNvSpPr>
            <a:spLocks noGrp="1"/>
          </p:cNvSpPr>
          <p:nvPr>
            <p:ph idx="1"/>
          </p:nvPr>
        </p:nvSpPr>
        <p:spPr>
          <a:xfrm>
            <a:off x="2681287"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نص 3"/>
          <p:cNvSpPr>
            <a:spLocks noGrp="1"/>
          </p:cNvSpPr>
          <p:nvPr>
            <p:ph type="body" sz="half" idx="2"/>
          </p:nvPr>
        </p:nvSpPr>
        <p:spPr>
          <a:xfrm>
            <a:off x="342900"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6" name="عنصر نائب للتذييل 5"/>
          <p:cNvSpPr>
            <a:spLocks noGrp="1"/>
          </p:cNvSpPr>
          <p:nvPr>
            <p:ph type="ftr" sz="quarter" idx="11"/>
          </p:nvPr>
        </p:nvSpPr>
        <p:spPr/>
        <p:txBody>
          <a:bodyPr/>
          <a:lstStyle/>
          <a:p>
            <a:endParaRPr lang="ar-DZ"/>
          </a:p>
        </p:txBody>
      </p:sp>
      <p:sp>
        <p:nvSpPr>
          <p:cNvPr id="7" name="عنصر نائب لرقم الشريحة 6"/>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344216" y="6934200"/>
            <a:ext cx="4114800" cy="818622"/>
          </a:xfrm>
        </p:spPr>
        <p:txBody>
          <a:bodyPr anchor="b"/>
          <a:lstStyle>
            <a:lvl1pPr algn="r">
              <a:defRPr sz="2000" b="1"/>
            </a:lvl1pPr>
          </a:lstStyle>
          <a:p>
            <a:r>
              <a:rPr lang="ar-SA" smtClean="0"/>
              <a:t>انقر لتحرير نمط العنوان الرئيسي</a:t>
            </a:r>
            <a:endParaRPr lang="ar-DZ"/>
          </a:p>
        </p:txBody>
      </p:sp>
      <p:sp>
        <p:nvSpPr>
          <p:cNvPr id="3" name="عنصر نائب للصورة 2"/>
          <p:cNvSpPr>
            <a:spLocks noGrp="1"/>
          </p:cNvSpPr>
          <p:nvPr>
            <p:ph type="pic" idx="1"/>
          </p:nvPr>
        </p:nvSpPr>
        <p:spPr>
          <a:xfrm>
            <a:off x="1344216" y="885119"/>
            <a:ext cx="4114800"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DZ"/>
          </a:p>
        </p:txBody>
      </p:sp>
      <p:sp>
        <p:nvSpPr>
          <p:cNvPr id="4" name="عنصر نائب للنص 3"/>
          <p:cNvSpPr>
            <a:spLocks noGrp="1"/>
          </p:cNvSpPr>
          <p:nvPr>
            <p:ph type="body" sz="half" idx="2"/>
          </p:nvPr>
        </p:nvSpPr>
        <p:spPr>
          <a:xfrm>
            <a:off x="1344216" y="7752822"/>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9ACB2EEE-CFB5-4CBB-B2D8-528AF5DF0817}" type="datetimeFigureOut">
              <a:rPr lang="ar-DZ" smtClean="0"/>
              <a:pPr/>
              <a:t>06-05-1436</a:t>
            </a:fld>
            <a:endParaRPr lang="ar-DZ"/>
          </a:p>
        </p:txBody>
      </p:sp>
      <p:sp>
        <p:nvSpPr>
          <p:cNvPr id="6" name="عنصر نائب للتذييل 5"/>
          <p:cNvSpPr>
            <a:spLocks noGrp="1"/>
          </p:cNvSpPr>
          <p:nvPr>
            <p:ph type="ftr" sz="quarter" idx="11"/>
          </p:nvPr>
        </p:nvSpPr>
        <p:spPr/>
        <p:txBody>
          <a:bodyPr/>
          <a:lstStyle/>
          <a:p>
            <a:endParaRPr lang="ar-DZ"/>
          </a:p>
        </p:txBody>
      </p:sp>
      <p:sp>
        <p:nvSpPr>
          <p:cNvPr id="7" name="عنصر نائب لرقم الشريحة 6"/>
          <p:cNvSpPr>
            <a:spLocks noGrp="1"/>
          </p:cNvSpPr>
          <p:nvPr>
            <p:ph type="sldNum" sz="quarter" idx="12"/>
          </p:nvPr>
        </p:nvSpPr>
        <p:spPr/>
        <p:txBody>
          <a:bodyPr/>
          <a:lstStyle/>
          <a:p>
            <a:fld id="{A446216B-604A-4F80-8887-D60B1F299680}" type="slidenum">
              <a:rPr lang="ar-DZ" smtClean="0"/>
              <a:pPr/>
              <a:t>‹#›</a:t>
            </a:fld>
            <a:endParaRPr lang="ar-D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342900" y="396699"/>
            <a:ext cx="6172200" cy="1651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DZ"/>
          </a:p>
        </p:txBody>
      </p:sp>
      <p:sp>
        <p:nvSpPr>
          <p:cNvPr id="3" name="عنصر نائب للنص 2"/>
          <p:cNvSpPr>
            <a:spLocks noGrp="1"/>
          </p:cNvSpPr>
          <p:nvPr>
            <p:ph type="body" idx="1"/>
          </p:nvPr>
        </p:nvSpPr>
        <p:spPr>
          <a:xfrm>
            <a:off x="342900" y="2311401"/>
            <a:ext cx="6172200" cy="6537502"/>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4" name="عنصر نائب للتاريخ 3"/>
          <p:cNvSpPr>
            <a:spLocks noGrp="1"/>
          </p:cNvSpPr>
          <p:nvPr>
            <p:ph type="dt" sz="half" idx="2"/>
          </p:nvPr>
        </p:nvSpPr>
        <p:spPr>
          <a:xfrm>
            <a:off x="4914900" y="9181395"/>
            <a:ext cx="1600200" cy="527403"/>
          </a:xfrm>
          <a:prstGeom prst="rect">
            <a:avLst/>
          </a:prstGeom>
        </p:spPr>
        <p:txBody>
          <a:bodyPr vert="horz" lIns="91440" tIns="45720" rIns="91440" bIns="45720" rtlCol="1" anchor="ctr"/>
          <a:lstStyle>
            <a:lvl1pPr algn="r">
              <a:defRPr sz="1200">
                <a:solidFill>
                  <a:schemeClr val="tx1">
                    <a:tint val="75000"/>
                  </a:schemeClr>
                </a:solidFill>
              </a:defRPr>
            </a:lvl1pPr>
          </a:lstStyle>
          <a:p>
            <a:fld id="{9ACB2EEE-CFB5-4CBB-B2D8-528AF5DF0817}" type="datetimeFigureOut">
              <a:rPr lang="ar-DZ" smtClean="0"/>
              <a:pPr/>
              <a:t>06-05-1436</a:t>
            </a:fld>
            <a:endParaRPr lang="ar-DZ"/>
          </a:p>
        </p:txBody>
      </p:sp>
      <p:sp>
        <p:nvSpPr>
          <p:cNvPr id="5" name="عنصر نائب للتذييل 4"/>
          <p:cNvSpPr>
            <a:spLocks noGrp="1"/>
          </p:cNvSpPr>
          <p:nvPr>
            <p:ph type="ftr" sz="quarter" idx="3"/>
          </p:nvPr>
        </p:nvSpPr>
        <p:spPr>
          <a:xfrm>
            <a:off x="2343150" y="9181395"/>
            <a:ext cx="2171700" cy="527403"/>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DZ"/>
          </a:p>
        </p:txBody>
      </p:sp>
      <p:sp>
        <p:nvSpPr>
          <p:cNvPr id="6" name="عنصر نائب لرقم الشريحة 5"/>
          <p:cNvSpPr>
            <a:spLocks noGrp="1"/>
          </p:cNvSpPr>
          <p:nvPr>
            <p:ph type="sldNum" sz="quarter" idx="4"/>
          </p:nvPr>
        </p:nvSpPr>
        <p:spPr>
          <a:xfrm>
            <a:off x="342900" y="9181395"/>
            <a:ext cx="1600200" cy="527403"/>
          </a:xfrm>
          <a:prstGeom prst="rect">
            <a:avLst/>
          </a:prstGeom>
        </p:spPr>
        <p:txBody>
          <a:bodyPr vert="horz" lIns="91440" tIns="45720" rIns="91440" bIns="45720" rtlCol="1" anchor="ctr"/>
          <a:lstStyle>
            <a:lvl1pPr algn="l">
              <a:defRPr sz="1200">
                <a:solidFill>
                  <a:schemeClr val="tx1">
                    <a:tint val="75000"/>
                  </a:schemeClr>
                </a:solidFill>
              </a:defRPr>
            </a:lvl1pPr>
          </a:lstStyle>
          <a:p>
            <a:fld id="{A446216B-604A-4F80-8887-D60B1F299680}" type="slidenum">
              <a:rPr lang="ar-DZ" smtClean="0"/>
              <a:pPr/>
              <a:t>‹#›</a:t>
            </a:fld>
            <a:endParaRPr lang="ar-D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DZ"/>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3399"/>
            </a:gs>
            <a:gs pos="25000">
              <a:srgbClr val="FF6633"/>
            </a:gs>
            <a:gs pos="50000">
              <a:srgbClr val="FFFF00"/>
            </a:gs>
            <a:gs pos="75000">
              <a:srgbClr val="01A78F"/>
            </a:gs>
            <a:gs pos="100000">
              <a:srgbClr val="3366FF"/>
            </a:gs>
          </a:gsLst>
          <a:lin ang="0" scaled="0"/>
          <a:tileRect/>
        </a:gra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DZ"/>
          </a:p>
        </p:txBody>
      </p:sp>
      <p:graphicFrame>
        <p:nvGraphicFramePr>
          <p:cNvPr id="21505" name="Object 1"/>
          <p:cNvGraphicFramePr>
            <a:graphicFrameLocks noChangeAspect="1"/>
          </p:cNvGraphicFramePr>
          <p:nvPr/>
        </p:nvGraphicFramePr>
        <p:xfrm>
          <a:off x="428604" y="809596"/>
          <a:ext cx="6045200" cy="8370887"/>
        </p:xfrm>
        <a:graphic>
          <a:graphicData uri="http://schemas.openxmlformats.org/presentationml/2006/ole">
            <p:oleObj spid="_x0000_s21505" name="مستند" r:id="rId3" imgW="5581437" imgH="7723717" progId="Word.Document.12">
              <p:embed/>
            </p:oleObj>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714356" y="595282"/>
            <a:ext cx="5357850" cy="77559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50000"/>
              </a:lnSpc>
              <a:spcBef>
                <a:spcPct val="0"/>
              </a:spcBef>
              <a:spcAft>
                <a:spcPct val="0"/>
              </a:spcAft>
              <a:buClrTx/>
              <a:buSzTx/>
              <a:buFontTx/>
              <a:buChar char="•"/>
              <a:tabLst/>
            </a:pPr>
            <a:r>
              <a:rPr kumimoji="0" lang="ar-DZ" sz="24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تحديد المصطلحات:</a:t>
            </a:r>
            <a:endParaRPr kumimoji="0" lang="en-US" sz="2400" b="1" i="0" u="none" strike="noStrike" cap="none" normalizeH="0" baseline="0" smtClean="0">
              <a:ln>
                <a:noFill/>
              </a:ln>
              <a:solidFill>
                <a:srgbClr val="00206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سنقوم في هذا العنصر بتحديد المصطلحات أو توضيح المفاهيم الأساسية لدراسة وذلك على النحو التالي:</a:t>
            </a:r>
            <a:endParaRPr kumimoji="0" lang="en-US" sz="2200" b="1" i="0" u="none" strike="noStrike" cap="none" normalizeH="0" baseline="0" smtClean="0">
              <a:ln>
                <a:noFill/>
              </a:ln>
              <a:solidFill>
                <a:srgbClr val="C00000"/>
              </a:solidFill>
              <a:effectLst/>
              <a:latin typeface="Traditional Arabic" pitchFamily="18" charset="-78"/>
              <a:cs typeface="Traditional Arabic" pitchFamily="18" charset="-78"/>
            </a:endParaRPr>
          </a:p>
          <a:p>
            <a:pPr marL="0" marR="0" lvl="0" indent="0" algn="ctr" defTabSz="914400" eaLnBrk="0" fontAlgn="base" latinLnBrk="0" hangingPunct="0">
              <a:lnSpc>
                <a:spcPct val="150000"/>
              </a:lnSpc>
              <a:spcBef>
                <a:spcPct val="0"/>
              </a:spcBef>
              <a:spcAft>
                <a:spcPct val="0"/>
              </a:spcAft>
              <a:buClrTx/>
              <a:buSzTx/>
              <a:buFontTx/>
              <a:buNone/>
              <a:tabLst/>
            </a:pPr>
            <a:r>
              <a:rPr kumimoji="0" lang="fr-FR"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1</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ـ </a:t>
            </a:r>
            <a:r>
              <a:rPr kumimoji="0" lang="ar-DZ" sz="2200" b="1" i="0" strike="noStrike" cap="none" normalizeH="0" baseline="0" smtClean="0">
                <a:ln>
                  <a:noFill/>
                </a:ln>
                <a:solidFill>
                  <a:srgbClr val="002060"/>
                </a:solidFill>
                <a:effectLst/>
                <a:latin typeface="Traditional Arabic" pitchFamily="18" charset="-78"/>
                <a:ea typeface="Calibri" charset="0"/>
                <a:cs typeface="Traditional Arabic" pitchFamily="18" charset="-78"/>
              </a:rPr>
              <a:t>مفهوم الطفل</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strike="noStrike" cap="none" normalizeH="0" baseline="0" smtClean="0">
                <a:ln>
                  <a:noFill/>
                </a:ln>
                <a:effectLst/>
                <a:latin typeface="Traditional Arabic" pitchFamily="18" charset="-78"/>
                <a:ea typeface="Calibri" charset="0"/>
                <a:cs typeface="Traditional Arabic" pitchFamily="18" charset="-78"/>
              </a:rPr>
              <a:t>أ </a:t>
            </a:r>
            <a:r>
              <a:rPr kumimoji="0" lang="ar-DZ" sz="2200" b="1" i="0" strike="noStrike" cap="none" normalizeH="0" baseline="0" err="1" smtClean="0">
                <a:ln>
                  <a:noFill/>
                </a:ln>
                <a:effectLst/>
                <a:latin typeface="Traditional Arabic" pitchFamily="18" charset="-78"/>
                <a:ea typeface="Calibri" charset="0"/>
                <a:cs typeface="Traditional Arabic" pitchFamily="18" charset="-78"/>
              </a:rPr>
              <a:t>ـ</a:t>
            </a:r>
            <a:r>
              <a:rPr lang="ar-DZ" sz="2200" b="1" smtClean="0">
                <a:latin typeface="Traditional Arabic" pitchFamily="18" charset="-78"/>
                <a:ea typeface="Calibri" charset="0"/>
                <a:cs typeface="Traditional Arabic" pitchFamily="18" charset="-78"/>
              </a:rPr>
              <a:t> </a:t>
            </a:r>
            <a:r>
              <a:rPr kumimoji="0" lang="ar-DZ" sz="2200" b="1" i="0" u="sng" strike="noStrike" cap="none" normalizeH="0" baseline="0" smtClean="0">
                <a:ln>
                  <a:noFill/>
                </a:ln>
                <a:effectLst/>
                <a:latin typeface="Traditional Arabic" pitchFamily="18" charset="-78"/>
                <a:ea typeface="Calibri" charset="0"/>
                <a:cs typeface="Traditional Arabic" pitchFamily="18" charset="-78"/>
              </a:rPr>
              <a:t>لغة</a:t>
            </a:r>
            <a:r>
              <a:rPr kumimoji="0" lang="ar-DZ" sz="2200" b="1" i="0" strike="noStrike" cap="none" normalizeH="0" baseline="0" smtClean="0">
                <a:ln>
                  <a:noFill/>
                </a:ln>
                <a:effectLst/>
                <a:latin typeface="Traditional Arabic" pitchFamily="18" charset="-78"/>
                <a:ea typeface="Calibri" charset="0"/>
                <a:cs typeface="Traditional Arabic" pitchFamily="18" charset="-78"/>
              </a:rPr>
              <a:t>:</a:t>
            </a: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الرخص الناعم الرقيق والطفل المولود مادام ناعما رخصا,والجمع طفولة أطفال </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(ابن منظور,</a:t>
            </a:r>
            <a:r>
              <a:rPr kumimoji="0" lang="ar-DZ" sz="1400"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1990</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,ص </a:t>
            </a:r>
            <a:r>
              <a:rPr kumimoji="0" lang="ar-DZ" sz="1400"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401</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a:t>
            </a:r>
            <a:endParaRPr kumimoji="0" lang="en-US" sz="2200" b="1" i="0" u="none" strike="noStrike" cap="none" normalizeH="0" baseline="0" smtClean="0">
              <a:ln>
                <a:noFill/>
              </a:ln>
              <a:solidFill>
                <a:schemeClr val="accent3">
                  <a:lumMod val="50000"/>
                </a:schemeClr>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effectLst/>
                <a:latin typeface="Traditional Arabic" pitchFamily="18" charset="-78"/>
                <a:ea typeface="Calibri" charset="0"/>
                <a:cs typeface="Traditional Arabic" pitchFamily="18" charset="-78"/>
              </a:rPr>
              <a:t>ب </a:t>
            </a:r>
            <a:r>
              <a:rPr kumimoji="0" lang="ar-DZ" sz="2200" b="1" i="0" u="none" strike="noStrike" cap="none" normalizeH="0" baseline="0" err="1" smtClean="0">
                <a:ln>
                  <a:noFill/>
                </a:ln>
                <a:effectLst/>
                <a:latin typeface="Traditional Arabic" pitchFamily="18" charset="-78"/>
                <a:ea typeface="Calibri" charset="0"/>
                <a:cs typeface="Traditional Arabic" pitchFamily="18" charset="-78"/>
              </a:rPr>
              <a:t>ـ</a:t>
            </a:r>
            <a:r>
              <a:rPr kumimoji="0" lang="ar-DZ" sz="2200" b="1" i="0" u="none" strike="noStrike" cap="none" normalizeH="0" baseline="0" smtClean="0">
                <a:ln>
                  <a:noFill/>
                </a:ln>
                <a:effectLst/>
                <a:latin typeface="Traditional Arabic" pitchFamily="18" charset="-78"/>
                <a:ea typeface="Calibri" charset="0"/>
                <a:cs typeface="Traditional Arabic" pitchFamily="18" charset="-78"/>
              </a:rPr>
              <a:t> </a:t>
            </a:r>
            <a:r>
              <a:rPr kumimoji="0" lang="ar-DZ" sz="2200" b="1" i="0" u="sng" strike="noStrike" cap="none" normalizeH="0" baseline="0" smtClean="0">
                <a:ln>
                  <a:noFill/>
                </a:ln>
                <a:effectLst/>
                <a:latin typeface="Traditional Arabic" pitchFamily="18" charset="-78"/>
                <a:ea typeface="Calibri" charset="0"/>
                <a:cs typeface="Traditional Arabic" pitchFamily="18" charset="-78"/>
              </a:rPr>
              <a:t>اصطلاحا</a:t>
            </a:r>
            <a:r>
              <a:rPr kumimoji="0" lang="ar-DZ" sz="2200" b="1" i="0" u="none" strike="noStrike" cap="none" normalizeH="0" baseline="0" smtClean="0">
                <a:ln>
                  <a:noFill/>
                </a:ln>
                <a:effectLst/>
                <a:latin typeface="Traditional Arabic" pitchFamily="18" charset="-78"/>
                <a:ea typeface="Calibri" charset="0"/>
                <a:cs typeface="Traditional Arabic" pitchFamily="18" charset="-78"/>
              </a:rPr>
              <a:t>:</a:t>
            </a:r>
            <a:endParaRPr kumimoji="0" lang="en-US" sz="2200" b="1" i="0" u="none" strike="noStrike" cap="none" normalizeH="0" baseline="0" smtClean="0">
              <a:ln>
                <a:noFill/>
              </a:ln>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إن الطفل في نظرة علماء النفس هي المدة بين المرحلة الجنسية والبلوغ</a:t>
            </a:r>
            <a:r>
              <a:rPr kumimoji="0" lang="fr-FR"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 </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احمد زكي بدوي,</a:t>
            </a:r>
            <a:r>
              <a:rPr kumimoji="0" lang="ar-DZ" sz="1400"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1982</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,ص </a:t>
            </a:r>
            <a:r>
              <a:rPr kumimoji="0" lang="ar-DZ" sz="1400"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87</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a:t>
            </a:r>
            <a:endParaRPr kumimoji="0" lang="ar-DZ" sz="2200"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وفي نظرة علما الاجتماع هي المدة التي يعتمد فيها الفرد على والديه حتى النضج الاقتصادي وسواء أكانت هذه المدة حتى النضج </a:t>
            </a:r>
            <a:r>
              <a:rPr kumimoji="0" lang="ar-DZ" sz="2200" b="1" i="0" u="none" strike="noStrike" cap="none" normalizeH="0" baseline="0" err="1" smtClean="0">
                <a:ln>
                  <a:noFill/>
                </a:ln>
                <a:solidFill>
                  <a:srgbClr val="C00000"/>
                </a:solidFill>
                <a:effectLst/>
                <a:latin typeface="Traditional Arabic" pitchFamily="18" charset="-78"/>
                <a:ea typeface="Calibri" charset="0"/>
                <a:cs typeface="Traditional Arabic" pitchFamily="18" charset="-78"/>
              </a:rPr>
              <a:t>الفيزيولوجي</a:t>
            </a:r>
            <a:r>
              <a:rPr kumimoji="0" lang="ar-DZ" sz="22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 أو الاقتصادي فواجب على الأسرة أو الدولة رعايته جسميا وعقليا واجتماعيا وخلقيا وروحيا</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a:t>
            </a:r>
          </a:p>
          <a:p>
            <a:pPr marL="0" marR="0" lvl="0" indent="0" algn="ctr" defTabSz="914400" rtl="0" eaLnBrk="0" fontAlgn="base" latinLnBrk="0" hangingPunct="0">
              <a:lnSpc>
                <a:spcPct val="150000"/>
              </a:lnSpc>
              <a:spcBef>
                <a:spcPct val="0"/>
              </a:spcBef>
              <a:spcAft>
                <a:spcPct val="0"/>
              </a:spcAft>
              <a:buClrTx/>
              <a:buSzTx/>
              <a:buFontTx/>
              <a:buNone/>
              <a:tabLst/>
            </a:pP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(السيد احمد عبد الحميد,حافظ هنا بدوى </a:t>
            </a:r>
            <a:r>
              <a:rPr kumimoji="0" lang="ar-DZ" sz="1400"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1998</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ص</a:t>
            </a:r>
            <a:r>
              <a:rPr kumimoji="0" lang="ar-DZ" sz="1400"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141</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a:t>
            </a:r>
            <a:r>
              <a:rPr kumimoji="0" lang="en-US" b="1" i="0" u="none" strike="noStrike" cap="none" normalizeH="0" baseline="0" smtClean="0">
                <a:ln>
                  <a:noFill/>
                </a:ln>
                <a:solidFill>
                  <a:schemeClr val="accent3">
                    <a:lumMod val="50000"/>
                  </a:schemeClr>
                </a:solidFill>
                <a:effectLst/>
                <a:latin typeface="Traditional Arabic" pitchFamily="18" charset="-78"/>
                <a:cs typeface="Traditional Arabic" pitchFamily="18" charset="-78"/>
              </a:rPr>
              <a:t> </a:t>
            </a:r>
            <a:endParaRPr kumimoji="0" lang="en-US" sz="2200" b="1" i="0" u="none" strike="noStrike" cap="none" normalizeH="0" baseline="0" smtClean="0">
              <a:ln>
                <a:noFill/>
              </a:ln>
              <a:solidFill>
                <a:schemeClr val="accent3">
                  <a:lumMod val="50000"/>
                </a:schemeClr>
              </a:solidFill>
              <a:effectLst/>
              <a:latin typeface="Traditional Arabic" pitchFamily="18" charset="-78"/>
              <a:cs typeface="Traditional Arabic" pitchFamily="18" charset="-7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ChangeArrowheads="1"/>
          </p:cNvSpPr>
          <p:nvPr/>
        </p:nvSpPr>
        <p:spPr bwMode="auto">
          <a:xfrm>
            <a:off x="428604" y="1238224"/>
            <a:ext cx="5857916" cy="66018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fr-FR" sz="2400" b="1" i="0" strike="noStrike" cap="none" normalizeH="0" baseline="0" smtClean="0">
                <a:ln>
                  <a:noFill/>
                </a:ln>
                <a:solidFill>
                  <a:schemeClr val="accent6">
                    <a:lumMod val="50000"/>
                  </a:schemeClr>
                </a:solidFill>
                <a:effectLst/>
                <a:latin typeface="Calibri" charset="0"/>
                <a:ea typeface="Calibri" charset="0"/>
                <a:cs typeface="Arial" pitchFamily="34" charset="0"/>
              </a:rPr>
              <a:t>2 </a:t>
            </a:r>
            <a:r>
              <a:rPr kumimoji="0" lang="ar-DZ" sz="2800" b="1" i="0" strike="noStrike" cap="none" normalizeH="0" baseline="0" smtClean="0">
                <a:ln>
                  <a:noFill/>
                </a:ln>
                <a:solidFill>
                  <a:schemeClr val="accent6">
                    <a:lumMod val="50000"/>
                  </a:schemeClr>
                </a:solidFill>
                <a:effectLst/>
                <a:latin typeface="Traditional Arabic" pitchFamily="18" charset="-78"/>
                <a:ea typeface="Calibri" charset="0"/>
                <a:cs typeface="Traditional Arabic" pitchFamily="18" charset="-78"/>
              </a:rPr>
              <a:t>ـ مفهوم العمل:</a:t>
            </a:r>
            <a:endParaRPr kumimoji="0" lang="en-US" sz="2800" b="1" i="0" strike="noStrike" cap="none" normalizeH="0" baseline="0" smtClean="0">
              <a:ln>
                <a:noFill/>
              </a:ln>
              <a:solidFill>
                <a:schemeClr val="accent6">
                  <a:lumMod val="50000"/>
                </a:schemeClr>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err="1" smtClean="0">
                <a:ln>
                  <a:noFill/>
                </a:ln>
                <a:solidFill>
                  <a:schemeClr val="bg1"/>
                </a:solidFill>
                <a:effectLst/>
                <a:latin typeface="Traditional Arabic" pitchFamily="18" charset="-78"/>
                <a:ea typeface="Calibri" charset="0"/>
                <a:cs typeface="Traditional Arabic" pitchFamily="18" charset="-78"/>
              </a:rPr>
              <a:t>أـ</a:t>
            </a:r>
            <a:r>
              <a:rPr kumimoji="0" lang="ar-DZ"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 </a:t>
            </a:r>
            <a:r>
              <a:rPr kumimoji="0" lang="ar-DZ" sz="2200" b="1" i="0" u="sng" strike="noStrike" cap="none" normalizeH="0" baseline="0" smtClean="0">
                <a:ln>
                  <a:noFill/>
                </a:ln>
                <a:solidFill>
                  <a:schemeClr val="bg1"/>
                </a:solidFill>
                <a:effectLst/>
                <a:latin typeface="Traditional Arabic" pitchFamily="18" charset="-78"/>
                <a:ea typeface="Calibri" charset="0"/>
                <a:cs typeface="Traditional Arabic" pitchFamily="18" charset="-78"/>
              </a:rPr>
              <a:t>لغــة</a:t>
            </a:r>
            <a:r>
              <a:rPr kumimoji="0" lang="ar-DZ"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 </a:t>
            </a: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FF0000"/>
                </a:solidFill>
                <a:effectLst/>
                <a:latin typeface="Traditional Arabic" pitchFamily="18" charset="-78"/>
                <a:ea typeface="Calibri" charset="0"/>
                <a:cs typeface="Traditional Arabic" pitchFamily="18" charset="-78"/>
              </a:rPr>
              <a:t>هو الفعل أو المهنة أو الصنعة نقول عمل عملا أي فعل عن قصد والفرق بين العمل والفعل هو </a:t>
            </a:r>
            <a:r>
              <a:rPr kumimoji="0" lang="ar-DZ" sz="2200" b="1" i="0" u="none" strike="noStrike" cap="none" normalizeH="0" baseline="0" err="1" smtClean="0">
                <a:ln>
                  <a:noFill/>
                </a:ln>
                <a:solidFill>
                  <a:srgbClr val="FF0000"/>
                </a:solidFill>
                <a:effectLst/>
                <a:latin typeface="Traditional Arabic" pitchFamily="18" charset="-78"/>
                <a:ea typeface="Calibri" charset="0"/>
                <a:cs typeface="Traditional Arabic" pitchFamily="18" charset="-78"/>
              </a:rPr>
              <a:t>ان</a:t>
            </a:r>
            <a:r>
              <a:rPr kumimoji="0" lang="ar-DZ" sz="2200" b="1" i="0" u="none" strike="noStrike" cap="none" normalizeH="0" baseline="0" smtClean="0">
                <a:ln>
                  <a:noFill/>
                </a:ln>
                <a:solidFill>
                  <a:srgbClr val="FF0000"/>
                </a:solidFill>
                <a:effectLst/>
                <a:latin typeface="Traditional Arabic" pitchFamily="18" charset="-78"/>
                <a:ea typeface="Calibri" charset="0"/>
                <a:cs typeface="Traditional Arabic" pitchFamily="18" charset="-78"/>
              </a:rPr>
              <a:t> العمل اعم واشمل ألان الفعل قد ينسب </a:t>
            </a:r>
            <a:r>
              <a:rPr kumimoji="0" lang="ar-DZ" sz="2200" b="1" i="0" u="none" strike="noStrike" cap="none" normalizeH="0" baseline="0" err="1" smtClean="0">
                <a:ln>
                  <a:noFill/>
                </a:ln>
                <a:solidFill>
                  <a:srgbClr val="FF0000"/>
                </a:solidFill>
                <a:effectLst/>
                <a:latin typeface="Traditional Arabic" pitchFamily="18" charset="-78"/>
                <a:ea typeface="Calibri" charset="0"/>
                <a:cs typeface="Traditional Arabic" pitchFamily="18" charset="-78"/>
              </a:rPr>
              <a:t>الى</a:t>
            </a:r>
            <a:r>
              <a:rPr kumimoji="0" lang="ar-DZ" sz="2200" b="1" i="0" u="none" strike="noStrike" cap="none" normalizeH="0" baseline="0" smtClean="0">
                <a:ln>
                  <a:noFill/>
                </a:ln>
                <a:solidFill>
                  <a:srgbClr val="FF0000"/>
                </a:solidFill>
                <a:effectLst/>
                <a:latin typeface="Traditional Arabic" pitchFamily="18" charset="-78"/>
                <a:ea typeface="Calibri" charset="0"/>
                <a:cs typeface="Traditional Arabic" pitchFamily="18" charset="-78"/>
              </a:rPr>
              <a:t> القوى المادية,أما العمل قد لا يطلق الفعل ويكون من العاقل بفكر وقصد</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.(إبراهيم نجار, دون سنة , </a:t>
            </a:r>
            <a:r>
              <a:rPr kumimoji="0" lang="ar-DZ" b="1" i="0" u="none" strike="noStrike" cap="none" normalizeH="0" baseline="0" err="1" smtClean="0">
                <a:ln>
                  <a:noFill/>
                </a:ln>
                <a:solidFill>
                  <a:schemeClr val="accent3">
                    <a:lumMod val="50000"/>
                  </a:schemeClr>
                </a:solidFill>
                <a:effectLst/>
                <a:latin typeface="Traditional Arabic" pitchFamily="18" charset="-78"/>
                <a:ea typeface="Calibri" charset="0"/>
                <a:cs typeface="Traditional Arabic" pitchFamily="18" charset="-78"/>
              </a:rPr>
              <a:t>ص</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 </a:t>
            </a:r>
            <a:r>
              <a:rPr kumimoji="0" lang="ar-DZ" sz="1400"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280</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a:t>
            </a:r>
            <a:endParaRPr kumimoji="0" lang="en-US" sz="2200" b="1" i="0" u="none" strike="noStrike" cap="none" normalizeH="0" baseline="0" smtClean="0">
              <a:ln>
                <a:noFill/>
              </a:ln>
              <a:solidFill>
                <a:schemeClr val="accent3">
                  <a:lumMod val="50000"/>
                </a:schemeClr>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ب </a:t>
            </a:r>
            <a:r>
              <a:rPr kumimoji="0" lang="ar-DZ" sz="2200" b="1" i="0" u="none" strike="noStrike" cap="none" normalizeH="0" baseline="0" err="1" smtClean="0">
                <a:ln>
                  <a:noFill/>
                </a:ln>
                <a:solidFill>
                  <a:schemeClr val="bg1"/>
                </a:solidFill>
                <a:effectLst/>
                <a:latin typeface="Traditional Arabic" pitchFamily="18" charset="-78"/>
                <a:ea typeface="Calibri" charset="0"/>
                <a:cs typeface="Traditional Arabic" pitchFamily="18" charset="-78"/>
              </a:rPr>
              <a:t>ـ</a:t>
            </a:r>
            <a:r>
              <a:rPr kumimoji="0" lang="ar-DZ"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 </a:t>
            </a:r>
            <a:r>
              <a:rPr kumimoji="0" lang="ar-DZ" sz="2200" b="1" i="0" u="sng" strike="noStrike" cap="none" normalizeH="0" baseline="0" smtClean="0">
                <a:ln>
                  <a:noFill/>
                </a:ln>
                <a:solidFill>
                  <a:schemeClr val="bg1"/>
                </a:solidFill>
                <a:effectLst/>
                <a:latin typeface="Traditional Arabic" pitchFamily="18" charset="-78"/>
                <a:ea typeface="Calibri" charset="0"/>
                <a:cs typeface="Traditional Arabic" pitchFamily="18" charset="-78"/>
              </a:rPr>
              <a:t>اصطلاحا</a:t>
            </a:r>
            <a:r>
              <a:rPr kumimoji="0" lang="ar-DZ"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a:t>
            </a:r>
            <a:endParaRPr kumimoji="0" lang="en-US" sz="2200" b="1" i="0" u="none" strike="noStrike" cap="none" normalizeH="0" baseline="0" smtClean="0">
              <a:ln>
                <a:noFill/>
              </a:ln>
              <a:solidFill>
                <a:schemeClr val="bg1"/>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FF0000"/>
                </a:solidFill>
                <a:effectLst/>
                <a:latin typeface="Traditional Arabic" pitchFamily="18" charset="-78"/>
                <a:ea typeface="Calibri" charset="0"/>
                <a:cs typeface="Traditional Arabic" pitchFamily="18" charset="-78"/>
              </a:rPr>
              <a:t>يشير أدولف </a:t>
            </a:r>
            <a:r>
              <a:rPr kumimoji="0" lang="ar-DZ" sz="2200" b="1" i="0" u="none" strike="noStrike" cap="none" normalizeH="0" baseline="0" err="1" smtClean="0">
                <a:ln>
                  <a:noFill/>
                </a:ln>
                <a:solidFill>
                  <a:srgbClr val="FF0000"/>
                </a:solidFill>
                <a:effectLst/>
                <a:latin typeface="Traditional Arabic" pitchFamily="18" charset="-78"/>
                <a:ea typeface="Calibri" charset="0"/>
                <a:cs typeface="Traditional Arabic" pitchFamily="18" charset="-78"/>
              </a:rPr>
              <a:t>ماير</a:t>
            </a:r>
            <a:r>
              <a:rPr kumimoji="0" lang="ar-DZ" sz="2200" b="1" i="0" u="none" strike="noStrike" cap="none" normalizeH="0" baseline="0" smtClean="0">
                <a:ln>
                  <a:noFill/>
                </a:ln>
                <a:solidFill>
                  <a:srgbClr val="FF0000"/>
                </a:solidFill>
                <a:effectLst/>
                <a:latin typeface="Traditional Arabic" pitchFamily="18" charset="-78"/>
                <a:ea typeface="Calibri" charset="0"/>
                <a:cs typeface="Traditional Arabic" pitchFamily="18" charset="-78"/>
              </a:rPr>
              <a:t> في علم النفس إلى أن العمل هو كل الأنشطة النفسية والحيوية والاجتماعية التي تكون شخصية الإنسان.</a:t>
            </a:r>
            <a:endParaRPr kumimoji="0" lang="en-US" sz="2200" b="1" i="0" u="none" strike="noStrike" cap="none" normalizeH="0" baseline="0" smtClean="0">
              <a:ln>
                <a:noFill/>
              </a:ln>
              <a:solidFill>
                <a:srgbClr val="FF000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FF0000"/>
                </a:solidFill>
                <a:effectLst/>
                <a:latin typeface="Traditional Arabic" pitchFamily="18" charset="-78"/>
                <a:ea typeface="Calibri" charset="0"/>
                <a:cs typeface="Traditional Arabic" pitchFamily="18" charset="-78"/>
              </a:rPr>
              <a:t>ـ ويشير مفهوم العمل إلى كل مجهود إرادي عقلي أو بدني يتضمن التأثير على كل الأشياء المادية وغير المادية لتحقيق فيها شخصية الفرد</a:t>
            </a:r>
          </a:p>
          <a:p>
            <a:pPr marL="0" marR="0" lvl="0" indent="0" algn="ctr" defTabSz="914400" rtl="1" eaLnBrk="0" fontAlgn="base" latinLnBrk="0" hangingPunct="0">
              <a:lnSpc>
                <a:spcPct val="150000"/>
              </a:lnSpc>
              <a:spcBef>
                <a:spcPct val="0"/>
              </a:spcBef>
              <a:spcAft>
                <a:spcPct val="0"/>
              </a:spcAft>
              <a:buClrTx/>
              <a:buSzTx/>
              <a:buFontTx/>
              <a:buNone/>
              <a:tabLst/>
            </a:pP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(احمد زكي بدوي,نفس المرجع السابق,ص </a:t>
            </a:r>
            <a:r>
              <a:rPr kumimoji="0" lang="ar-DZ" sz="1400"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236</a:t>
            </a:r>
            <a:r>
              <a:rPr kumimoji="0" lang="ar-DZ" b="1" i="0" u="none" strike="noStrike" cap="none" normalizeH="0" baseline="0" smtClean="0">
                <a:ln>
                  <a:noFill/>
                </a:ln>
                <a:solidFill>
                  <a:schemeClr val="accent3">
                    <a:lumMod val="50000"/>
                  </a:schemeClr>
                </a:solidFill>
                <a:effectLst/>
                <a:latin typeface="Traditional Arabic" pitchFamily="18" charset="-78"/>
                <a:ea typeface="Calibri" charset="0"/>
                <a:cs typeface="Traditional Arabic" pitchFamily="18" charset="-78"/>
              </a:rPr>
              <a:t>)</a:t>
            </a:r>
            <a:endParaRPr kumimoji="0" lang="en-US" sz="2200" b="1" i="0" u="none" strike="noStrike" cap="none" normalizeH="0" baseline="0" smtClean="0">
              <a:ln>
                <a:noFill/>
              </a:ln>
              <a:solidFill>
                <a:schemeClr val="accent3">
                  <a:lumMod val="50000"/>
                </a:schemeClr>
              </a:solidFill>
              <a:effectLst/>
              <a:latin typeface="Traditional Arabic" pitchFamily="18" charset="-78"/>
              <a:cs typeface="Traditional Arabic" pitchFamily="18" charset="-7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857232" y="1738290"/>
            <a:ext cx="5143536" cy="4392723"/>
          </a:xfrm>
          <a:prstGeom prst="rect">
            <a:avLst/>
          </a:prstGeom>
          <a:noFill/>
          <a:ln w="9525">
            <a:noFill/>
            <a:miter lim="800000"/>
            <a:headEnd/>
            <a:tailEnd/>
          </a:ln>
          <a:effectLst/>
        </p:spPr>
        <p:txBody>
          <a:bodyPr vert="horz" wrap="square" lIns="72000" tIns="72000" rIns="72000" bIns="72000" numCol="1" anchor="ctr" anchorCtr="0" compatLnSpc="1">
            <a:prstTxWarp prst="textNoShape">
              <a:avLst/>
            </a:prstTxWarp>
            <a:noAutofit/>
          </a:bodyPr>
          <a:lstStyle/>
          <a:p>
            <a:pPr marL="0" marR="0" lvl="0" indent="0" algn="ctr" defTabSz="914400" eaLnBrk="1" fontAlgn="base" latinLnBrk="0" hangingPunct="1">
              <a:lnSpc>
                <a:spcPct val="150000"/>
              </a:lnSpc>
              <a:spcBef>
                <a:spcPct val="0"/>
              </a:spcBef>
              <a:spcAft>
                <a:spcPct val="0"/>
              </a:spcAft>
              <a:buClrTx/>
              <a:buSzTx/>
              <a:buFontTx/>
              <a:buNone/>
              <a:tabLst/>
            </a:pPr>
            <a:r>
              <a:rPr kumimoji="0" lang="fr-FR" sz="2400" b="1" i="0" u="none" strike="noStrike" cap="none" normalizeH="0" baseline="0" smtClean="0">
                <a:ln>
                  <a:noFill/>
                </a:ln>
                <a:solidFill>
                  <a:srgbClr val="FF0000"/>
                </a:solidFill>
                <a:effectLst/>
                <a:latin typeface="Traditional Arabic" pitchFamily="18" charset="-78"/>
                <a:ea typeface="Calibri"/>
                <a:cs typeface="Traditional Arabic" pitchFamily="18" charset="-78"/>
              </a:rPr>
              <a:t>3</a:t>
            </a:r>
            <a:r>
              <a:rPr kumimoji="0" lang="ar-DZ" sz="2400" b="1" i="0" u="none" strike="noStrike" cap="none" normalizeH="0" baseline="0" smtClean="0">
                <a:ln>
                  <a:noFill/>
                </a:ln>
                <a:solidFill>
                  <a:srgbClr val="FF0000"/>
                </a:solidFill>
                <a:effectLst/>
                <a:latin typeface="Traditional Arabic" pitchFamily="18" charset="-78"/>
                <a:ea typeface="Calibri"/>
                <a:cs typeface="Traditional Arabic" pitchFamily="18" charset="-78"/>
              </a:rPr>
              <a:t> ـ </a:t>
            </a:r>
            <a:r>
              <a:rPr kumimoji="0" lang="ar-DZ" sz="2400" b="1" i="0" strike="noStrike" cap="none" normalizeH="0" baseline="0" smtClean="0">
                <a:ln>
                  <a:noFill/>
                </a:ln>
                <a:solidFill>
                  <a:srgbClr val="FF0000"/>
                </a:solidFill>
                <a:effectLst/>
                <a:latin typeface="Traditional Arabic" pitchFamily="18" charset="-78"/>
                <a:ea typeface="Calibri"/>
                <a:cs typeface="Traditional Arabic" pitchFamily="18" charset="-78"/>
              </a:rPr>
              <a:t>مفهوم عمالة الأطفال:</a:t>
            </a:r>
            <a:endParaRPr kumimoji="0" lang="en-US" sz="2400" b="1" i="0" strike="noStrike" cap="none" normalizeH="0" baseline="0" smtClean="0">
              <a:ln>
                <a:noFill/>
              </a:ln>
              <a:solidFill>
                <a:srgbClr val="FF0000"/>
              </a:solidFill>
              <a:effectLst/>
              <a:latin typeface="Traditional Arabic" pitchFamily="18" charset="-78"/>
              <a:cs typeface="Traditional Arabic" pitchFamily="18" charset="-78"/>
            </a:endParaRPr>
          </a:p>
          <a:p>
            <a:pPr marL="0" marR="0" lvl="0" indent="0" algn="ctr" defTabSz="914400"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chemeClr val="tx1"/>
                </a:solidFill>
                <a:effectLst/>
                <a:latin typeface="Traditional Arabic" pitchFamily="18" charset="-78"/>
                <a:ea typeface="Calibri"/>
                <a:cs typeface="Traditional Arabic" pitchFamily="18" charset="-78"/>
              </a:rPr>
              <a:t>هو ذلك الإنسان الصغير الذي يتراوح عمره ما بين سن السابعة ولم يتجاوز</a:t>
            </a:r>
            <a:r>
              <a:rPr kumimoji="0" lang="ar-DZ" sz="2200" b="1" i="0" u="none" strike="noStrike" cap="none" normalizeH="0" smtClean="0">
                <a:ln>
                  <a:noFill/>
                </a:ln>
                <a:solidFill>
                  <a:schemeClr val="tx1"/>
                </a:solidFill>
                <a:effectLst/>
                <a:latin typeface="Traditional Arabic" pitchFamily="18" charset="-78"/>
                <a:ea typeface="Calibri"/>
                <a:cs typeface="Traditional Arabic" pitchFamily="18" charset="-78"/>
              </a:rPr>
              <a:t> ال</a:t>
            </a:r>
            <a:r>
              <a:rPr kumimoji="0" lang="ar-DZ" sz="2200" b="1" i="0" u="none" strike="noStrike" cap="none" normalizeH="0" baseline="0" smtClean="0">
                <a:ln>
                  <a:noFill/>
                </a:ln>
                <a:solidFill>
                  <a:schemeClr val="tx1"/>
                </a:solidFill>
                <a:effectLst/>
                <a:latin typeface="Traditional Arabic" pitchFamily="18" charset="-78"/>
                <a:ea typeface="Calibri"/>
                <a:cs typeface="Traditional Arabic" pitchFamily="18" charset="-78"/>
              </a:rPr>
              <a:t>سن الثامن عشر ولم يتم له النضج الاجتماعي والنفسي بعد, وقد اتخذ من أحد الأعمال أيا كان نوعه وسيلة تدر عليه وتؤمن له لقمه العيش</a:t>
            </a:r>
            <a:r>
              <a:rPr kumimoji="0" lang="ar-DZ" b="1" i="0" u="none" strike="noStrike" cap="none" normalizeH="0" baseline="0" smtClean="0">
                <a:ln>
                  <a:noFill/>
                </a:ln>
                <a:solidFill>
                  <a:schemeClr val="accent3">
                    <a:lumMod val="50000"/>
                  </a:schemeClr>
                </a:solidFill>
                <a:effectLst/>
                <a:latin typeface="Traditional Arabic" pitchFamily="18" charset="-78"/>
                <a:ea typeface="Calibri"/>
                <a:cs typeface="Traditional Arabic" pitchFamily="18" charset="-78"/>
              </a:rPr>
              <a:t>.(احمد زكي بدوي, نفس المرجع السابق, </a:t>
            </a:r>
            <a:r>
              <a:rPr kumimoji="0" lang="ar-DZ" b="1" i="0" u="none" strike="noStrike" cap="none" normalizeH="0" baseline="0" err="1" smtClean="0">
                <a:ln>
                  <a:noFill/>
                </a:ln>
                <a:solidFill>
                  <a:schemeClr val="accent3">
                    <a:lumMod val="50000"/>
                  </a:schemeClr>
                </a:solidFill>
                <a:effectLst/>
                <a:latin typeface="Traditional Arabic" pitchFamily="18" charset="-78"/>
                <a:ea typeface="Calibri"/>
                <a:cs typeface="Traditional Arabic" pitchFamily="18" charset="-78"/>
              </a:rPr>
              <a:t>ص</a:t>
            </a:r>
            <a:r>
              <a:rPr kumimoji="0" lang="ar-DZ" b="1" i="0" u="none" strike="noStrike" cap="none" normalizeH="0" baseline="0" smtClean="0">
                <a:ln>
                  <a:noFill/>
                </a:ln>
                <a:solidFill>
                  <a:schemeClr val="accent3">
                    <a:lumMod val="50000"/>
                  </a:schemeClr>
                </a:solidFill>
                <a:effectLst/>
                <a:latin typeface="Traditional Arabic" pitchFamily="18" charset="-78"/>
                <a:ea typeface="Calibri"/>
                <a:cs typeface="Traditional Arabic" pitchFamily="18" charset="-78"/>
              </a:rPr>
              <a:t> </a:t>
            </a:r>
            <a:r>
              <a:rPr kumimoji="0" lang="ar-DZ" sz="1400" b="1" i="0" u="none" strike="noStrike" cap="none" normalizeH="0" baseline="0" smtClean="0">
                <a:ln>
                  <a:noFill/>
                </a:ln>
                <a:solidFill>
                  <a:schemeClr val="accent3">
                    <a:lumMod val="50000"/>
                  </a:schemeClr>
                </a:solidFill>
                <a:effectLst/>
                <a:latin typeface="Traditional Arabic" pitchFamily="18" charset="-78"/>
                <a:ea typeface="Calibri"/>
                <a:cs typeface="Traditional Arabic" pitchFamily="18" charset="-78"/>
              </a:rPr>
              <a:t>201</a:t>
            </a:r>
            <a:r>
              <a:rPr kumimoji="0" lang="ar-DZ" b="1" i="0" u="none" strike="noStrike" cap="none" normalizeH="0" baseline="0" smtClean="0">
                <a:ln>
                  <a:noFill/>
                </a:ln>
                <a:solidFill>
                  <a:schemeClr val="accent3">
                    <a:lumMod val="50000"/>
                  </a:schemeClr>
                </a:solidFill>
                <a:effectLst/>
                <a:latin typeface="Traditional Arabic" pitchFamily="18" charset="-78"/>
                <a:ea typeface="Calibri"/>
                <a:cs typeface="Traditional Arabic" pitchFamily="18" charset="-78"/>
              </a:rPr>
              <a:t>)</a:t>
            </a:r>
            <a:endParaRPr kumimoji="0" lang="en-US" sz="2200" b="1" i="0" u="none" strike="noStrike" cap="none" normalizeH="0" baseline="0" smtClean="0">
              <a:ln>
                <a:noFill/>
              </a:ln>
              <a:solidFill>
                <a:schemeClr val="accent3">
                  <a:lumMod val="50000"/>
                </a:schemeClr>
              </a:solidFill>
              <a:effectLst/>
              <a:latin typeface="Traditional Arabic" pitchFamily="18" charset="-78"/>
              <a:cs typeface="Traditional Arabic" pitchFamily="18" charset="-78"/>
            </a:endParaRPr>
          </a:p>
          <a:p>
            <a:pPr marL="0" marR="0" lvl="0" indent="0" algn="ctr" defTabSz="914400" eaLnBrk="0" fontAlgn="base" latinLnBrk="0" hangingPunct="0">
              <a:lnSpc>
                <a:spcPct val="150000"/>
              </a:lnSpc>
              <a:spcBef>
                <a:spcPct val="0"/>
              </a:spcBef>
              <a:spcAft>
                <a:spcPct val="0"/>
              </a:spcAft>
              <a:buClrTx/>
              <a:buSzTx/>
              <a:buFontTx/>
              <a:buNone/>
              <a:tabLst/>
            </a:pPr>
            <a:r>
              <a:rPr kumimoji="0" lang="fr-FR" sz="2200" b="1" i="0" u="none" strike="noStrike" cap="none" normalizeH="0" baseline="0" smtClean="0">
                <a:ln>
                  <a:noFill/>
                </a:ln>
                <a:solidFill>
                  <a:srgbClr val="FF0000"/>
                </a:solidFill>
                <a:effectLst/>
                <a:latin typeface="Traditional Arabic" pitchFamily="18" charset="-78"/>
                <a:ea typeface="Calibri"/>
                <a:cs typeface="Traditional Arabic" pitchFamily="18" charset="-78"/>
              </a:rPr>
              <a:t> </a:t>
            </a:r>
            <a:r>
              <a:rPr kumimoji="0" lang="fr-FR" sz="2400" b="1" i="0" u="none" strike="noStrike" cap="none" normalizeH="0" baseline="0" smtClean="0">
                <a:ln>
                  <a:noFill/>
                </a:ln>
                <a:solidFill>
                  <a:srgbClr val="FF0000"/>
                </a:solidFill>
                <a:effectLst/>
                <a:latin typeface="Traditional Arabic" pitchFamily="18" charset="-78"/>
                <a:ea typeface="Calibri"/>
                <a:cs typeface="Traditional Arabic" pitchFamily="18" charset="-78"/>
              </a:rPr>
              <a:t>4 </a:t>
            </a:r>
            <a:r>
              <a:rPr kumimoji="0" lang="ar-DZ" sz="2400" b="1" i="0" u="none" strike="noStrike" cap="none" normalizeH="0" baseline="0" smtClean="0">
                <a:ln>
                  <a:noFill/>
                </a:ln>
                <a:solidFill>
                  <a:srgbClr val="FF0000"/>
                </a:solidFill>
                <a:effectLst/>
                <a:latin typeface="Traditional Arabic" pitchFamily="18" charset="-78"/>
                <a:ea typeface="Calibri"/>
                <a:cs typeface="Traditional Arabic" pitchFamily="18" charset="-78"/>
              </a:rPr>
              <a:t>ـ </a:t>
            </a:r>
            <a:r>
              <a:rPr kumimoji="0" lang="ar-DZ" sz="2400" b="1" i="0" strike="noStrike" cap="none" normalizeH="0" baseline="0" smtClean="0">
                <a:ln>
                  <a:noFill/>
                </a:ln>
                <a:solidFill>
                  <a:srgbClr val="FF0000"/>
                </a:solidFill>
                <a:effectLst/>
                <a:latin typeface="Traditional Arabic" pitchFamily="18" charset="-78"/>
                <a:ea typeface="Calibri"/>
                <a:cs typeface="Traditional Arabic" pitchFamily="18" charset="-78"/>
              </a:rPr>
              <a:t>التعريف الإجرائي لعمالة الأطفال:</a:t>
            </a:r>
            <a:endParaRPr kumimoji="0" lang="en-US" sz="2200" b="1" i="0" strike="noStrike" cap="none" normalizeH="0" baseline="0" smtClean="0">
              <a:ln>
                <a:noFill/>
              </a:ln>
              <a:solidFill>
                <a:srgbClr val="FF0000"/>
              </a:solidFill>
              <a:effectLst/>
              <a:latin typeface="Traditional Arabic" pitchFamily="18" charset="-78"/>
              <a:cs typeface="Traditional Arabic" pitchFamily="18" charset="-78"/>
            </a:endParaRPr>
          </a:p>
          <a:p>
            <a:pPr marL="0" marR="0" lvl="0" indent="0" algn="ctr" defTabSz="914400"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chemeClr val="tx1"/>
                </a:solidFill>
                <a:effectLst/>
                <a:latin typeface="Traditional Arabic" pitchFamily="18" charset="-78"/>
                <a:ea typeface="Calibri"/>
                <a:cs typeface="Traditional Arabic" pitchFamily="18" charset="-78"/>
              </a:rPr>
              <a:t>هي كل الأعمال والأنشطة المهنية المختلفة التي يقوم </a:t>
            </a:r>
            <a:r>
              <a:rPr kumimoji="0" lang="ar-DZ" sz="2200" b="1" i="0" u="none" strike="noStrike" cap="none" normalizeH="0" baseline="0" err="1" smtClean="0">
                <a:ln>
                  <a:noFill/>
                </a:ln>
                <a:solidFill>
                  <a:schemeClr val="tx1"/>
                </a:solidFill>
                <a:effectLst/>
                <a:latin typeface="Traditional Arabic" pitchFamily="18" charset="-78"/>
                <a:ea typeface="Calibri"/>
                <a:cs typeface="Traditional Arabic" pitchFamily="18" charset="-78"/>
              </a:rPr>
              <a:t>بها</a:t>
            </a:r>
            <a:r>
              <a:rPr kumimoji="0" lang="ar-DZ" sz="2200" b="1" i="0" u="none" strike="noStrike" cap="none" normalizeH="0" baseline="0" smtClean="0">
                <a:ln>
                  <a:noFill/>
                </a:ln>
                <a:solidFill>
                  <a:schemeClr val="tx1"/>
                </a:solidFill>
                <a:effectLst/>
                <a:latin typeface="Traditional Arabic" pitchFamily="18" charset="-78"/>
                <a:ea typeface="Calibri"/>
                <a:cs typeface="Traditional Arabic" pitchFamily="18" charset="-78"/>
              </a:rPr>
              <a:t> الطفل في السن المبكرة وقبل بلوغه السن القانونية المحددة للعمل التي تشكل له خطرا على نموه وتطوره ونضجه الاجتماعي وكرامته.</a:t>
            </a:r>
            <a:r>
              <a:rPr kumimoji="0" lang="en-US" sz="2200" b="1" i="0" u="none" strike="noStrike" cap="none" normalizeH="0" baseline="0" smtClean="0">
                <a:ln>
                  <a:noFill/>
                </a:ln>
                <a:solidFill>
                  <a:schemeClr val="tx1"/>
                </a:solidFill>
                <a:effectLst/>
                <a:latin typeface="Traditional Arabic" pitchFamily="18" charset="-78"/>
                <a:cs typeface="Traditional Arabic" pitchFamily="18" charset="-78"/>
              </a:rPr>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928670" y="952472"/>
            <a:ext cx="4929222" cy="72019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fr-FR" sz="2400" b="1" i="0" strike="noStrike" cap="none" normalizeH="0" baseline="0" smtClean="0">
                <a:ln>
                  <a:noFill/>
                </a:ln>
                <a:solidFill>
                  <a:srgbClr val="FF0000"/>
                </a:solidFill>
                <a:effectLst/>
                <a:latin typeface="Traditional Arabic" pitchFamily="18" charset="-78"/>
                <a:ea typeface="Calibri" charset="0"/>
                <a:cs typeface="Traditional Arabic" pitchFamily="18" charset="-78"/>
              </a:rPr>
              <a:t>4</a:t>
            </a:r>
            <a:r>
              <a:rPr kumimoji="0" lang="ar-DZ" sz="2400" b="1" i="0" strike="noStrike" cap="none" normalizeH="0" baseline="0" smtClean="0">
                <a:ln>
                  <a:noFill/>
                </a:ln>
                <a:solidFill>
                  <a:srgbClr val="FF0000"/>
                </a:solidFill>
                <a:effectLst/>
                <a:latin typeface="Traditional Arabic" pitchFamily="18" charset="-78"/>
                <a:ea typeface="Calibri" charset="0"/>
                <a:cs typeface="Traditional Arabic" pitchFamily="18" charset="-78"/>
              </a:rPr>
              <a:t> ـ مفهوم التسرب المدرسي:</a:t>
            </a:r>
            <a:endParaRPr kumimoji="0" lang="en-US" sz="2400" b="1" i="0" strike="noStrike" cap="none" normalizeH="0" baseline="0" smtClean="0">
              <a:ln>
                <a:noFill/>
              </a:ln>
              <a:solidFill>
                <a:srgbClr val="FF000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ـ يعرف المتسرب بأنه الشخص الذي ترك مقعد الدراسة ولم يعد إليه أو </a:t>
            </a:r>
            <a:r>
              <a:rPr kumimoji="0" lang="ar-DZ" sz="2200" b="1" i="0" u="none" strike="noStrike" cap="none" normalizeH="0" baseline="0" err="1" smtClean="0">
                <a:ln>
                  <a:noFill/>
                </a:ln>
                <a:solidFill>
                  <a:schemeClr val="tx1"/>
                </a:solidFill>
                <a:effectLst/>
                <a:latin typeface="Traditional Arabic" pitchFamily="18" charset="-78"/>
                <a:ea typeface="Calibri" charset="0"/>
                <a:cs typeface="Traditional Arabic" pitchFamily="18" charset="-78"/>
              </a:rPr>
              <a:t>الى</a:t>
            </a:r>
            <a:r>
              <a:rPr kumimoji="0" lang="ar-DZ" sz="22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 غيره من المقاعد الدراسية.</a:t>
            </a:r>
            <a:endParaRPr kumimoji="0" lang="en-US" sz="2200" b="1" i="0" u="none" strike="noStrike" cap="none" normalizeH="0" baseline="0" smtClean="0">
              <a:ln>
                <a:noFill/>
              </a:ln>
              <a:solidFill>
                <a:schemeClr val="tx1"/>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ـ ويعرفه </a:t>
            </a:r>
            <a:r>
              <a:rPr kumimoji="0" lang="ar-DZ" sz="2200" b="1" i="0" u="none" strike="noStrike" cap="none" normalizeH="0" baseline="0" smtClean="0">
                <a:ln>
                  <a:noFill/>
                </a:ln>
                <a:solidFill>
                  <a:schemeClr val="accent2">
                    <a:lumMod val="75000"/>
                  </a:schemeClr>
                </a:solidFill>
                <a:effectLst/>
                <a:latin typeface="Traditional Arabic" pitchFamily="18" charset="-78"/>
                <a:ea typeface="Calibri" charset="0"/>
                <a:cs typeface="Traditional Arabic" pitchFamily="18" charset="-78"/>
              </a:rPr>
              <a:t>عبد </a:t>
            </a:r>
            <a:r>
              <a:rPr kumimoji="0" lang="ar-DZ" sz="2200" b="1" i="0" u="none" strike="noStrike" cap="none" normalizeH="0" baseline="0" err="1" smtClean="0">
                <a:ln>
                  <a:noFill/>
                </a:ln>
                <a:solidFill>
                  <a:schemeClr val="accent2">
                    <a:lumMod val="75000"/>
                  </a:schemeClr>
                </a:solidFill>
                <a:effectLst/>
                <a:latin typeface="Traditional Arabic" pitchFamily="18" charset="-78"/>
                <a:ea typeface="Calibri" charset="0"/>
                <a:cs typeface="Traditional Arabic" pitchFamily="18" charset="-78"/>
              </a:rPr>
              <a:t>الدايم</a:t>
            </a:r>
            <a:r>
              <a:rPr kumimoji="0" lang="ar-DZ" sz="2200" b="1" i="0" u="none" strike="noStrike" cap="none" normalizeH="0" baseline="0" smtClean="0">
                <a:ln>
                  <a:noFill/>
                </a:ln>
                <a:solidFill>
                  <a:schemeClr val="accent2">
                    <a:lumMod val="75000"/>
                  </a:schemeClr>
                </a:solidFill>
                <a:effectLst/>
                <a:latin typeface="Traditional Arabic" pitchFamily="18" charset="-78"/>
                <a:ea typeface="Calibri" charset="0"/>
                <a:cs typeface="Traditional Arabic" pitchFamily="18" charset="-78"/>
              </a:rPr>
              <a:t> 1990</a:t>
            </a:r>
            <a:r>
              <a:rPr kumimoji="0" lang="ar-DZ" sz="22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,التسرب المدرسي هو ترك الطالب للمدرسة لسبب من الأسباب  قبل نهاية السنة الأخيرة أو مرحلة من المراحل التعليمية التي يسجل فيها وهذا الطالب إذا ترك مرحلة تعلميه معينة بعد نهايتها ولا ينتسب إلى المرحلة التالية لا يعد من المتسربين.</a:t>
            </a:r>
            <a:endParaRPr kumimoji="0" lang="en-US" sz="2200" b="1" i="0" u="none" strike="noStrike" cap="none" normalizeH="0" baseline="0" smtClean="0">
              <a:ln>
                <a:noFill/>
              </a:ln>
              <a:solidFill>
                <a:schemeClr val="tx1"/>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ـ ويعرفه </a:t>
            </a:r>
            <a:r>
              <a:rPr kumimoji="0" lang="ar-DZ" sz="2200" b="1" i="0" u="none" strike="noStrike" cap="none" normalizeH="0" baseline="0" err="1" smtClean="0">
                <a:ln>
                  <a:noFill/>
                </a:ln>
                <a:solidFill>
                  <a:schemeClr val="accent2">
                    <a:lumMod val="75000"/>
                  </a:schemeClr>
                </a:solidFill>
                <a:effectLst/>
                <a:latin typeface="Traditional Arabic" pitchFamily="18" charset="-78"/>
                <a:ea typeface="Calibri" charset="0"/>
                <a:cs typeface="Traditional Arabic" pitchFamily="18" charset="-78"/>
              </a:rPr>
              <a:t>حبايب</a:t>
            </a:r>
            <a:r>
              <a:rPr kumimoji="0" lang="ar-DZ" sz="2200" b="1" i="0" u="none" strike="noStrike" cap="none" normalizeH="0" baseline="0" smtClean="0">
                <a:ln>
                  <a:noFill/>
                </a:ln>
                <a:solidFill>
                  <a:schemeClr val="accent2">
                    <a:lumMod val="75000"/>
                  </a:schemeClr>
                </a:solidFill>
                <a:effectLst/>
                <a:latin typeface="Traditional Arabic" pitchFamily="18" charset="-78"/>
                <a:ea typeface="Calibri" charset="0"/>
                <a:cs typeface="Traditional Arabic" pitchFamily="18" charset="-78"/>
              </a:rPr>
              <a:t> 1997</a:t>
            </a:r>
            <a:r>
              <a:rPr kumimoji="0" lang="ar-DZ" sz="22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,بأنه انقطاع التلاميذ من المدرسة من مرحلة تعليمية قبل نهايتها ويختلف </a:t>
            </a:r>
            <a:r>
              <a:rPr kumimoji="0" lang="ar-DZ" sz="2200" b="1" i="0" u="none" strike="noStrike" cap="none" normalizeH="0" baseline="0" err="1" smtClean="0">
                <a:ln>
                  <a:noFill/>
                </a:ln>
                <a:solidFill>
                  <a:schemeClr val="tx1"/>
                </a:solidFill>
                <a:effectLst/>
                <a:latin typeface="Traditional Arabic" pitchFamily="18" charset="-78"/>
                <a:ea typeface="Calibri" charset="0"/>
                <a:cs typeface="Traditional Arabic" pitchFamily="18" charset="-78"/>
              </a:rPr>
              <a:t>المتسربون</a:t>
            </a:r>
            <a:r>
              <a:rPr kumimoji="0" lang="ar-DZ" sz="22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 بعضهم بعض من حيث المهارات والمعلومات التي يخرجون </a:t>
            </a:r>
            <a:r>
              <a:rPr kumimoji="0" lang="ar-DZ" sz="2200" b="1" i="0" u="none" strike="noStrike" cap="none" normalizeH="0" baseline="0" err="1" smtClean="0">
                <a:ln>
                  <a:noFill/>
                </a:ln>
                <a:solidFill>
                  <a:schemeClr val="tx1"/>
                </a:solidFill>
                <a:effectLst/>
                <a:latin typeface="Traditional Arabic" pitchFamily="18" charset="-78"/>
                <a:ea typeface="Calibri" charset="0"/>
                <a:cs typeface="Traditional Arabic" pitchFamily="18" charset="-78"/>
              </a:rPr>
              <a:t>بها</a:t>
            </a:r>
            <a:r>
              <a:rPr kumimoji="0" lang="ar-DZ" sz="22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 من المدرسة.</a:t>
            </a:r>
            <a:endParaRPr kumimoji="0" lang="en-US" sz="2200" b="1" i="0" u="none" strike="noStrike" cap="none" normalizeH="0" baseline="0" smtClean="0">
              <a:ln>
                <a:noFill/>
              </a:ln>
              <a:solidFill>
                <a:schemeClr val="tx1"/>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ـ ويعرفه </a:t>
            </a:r>
            <a:r>
              <a:rPr kumimoji="0" lang="ar-DZ" sz="2200" b="1" i="0" u="none" strike="noStrike" cap="none" normalizeH="0" baseline="0" smtClean="0">
                <a:ln>
                  <a:noFill/>
                </a:ln>
                <a:solidFill>
                  <a:schemeClr val="accent2">
                    <a:lumMod val="75000"/>
                  </a:schemeClr>
                </a:solidFill>
                <a:effectLst/>
                <a:latin typeface="Traditional Arabic" pitchFamily="18" charset="-78"/>
                <a:ea typeface="Calibri" charset="0"/>
                <a:cs typeface="Traditional Arabic" pitchFamily="18" charset="-78"/>
              </a:rPr>
              <a:t>عابدين 2001</a:t>
            </a:r>
            <a:r>
              <a:rPr kumimoji="0" lang="ar-DZ" sz="22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,بأنه ترك مقاعد الدراسة بشكل كلي قبل إنهاء أي مرحلة من مراحل التعليم.</a:t>
            </a:r>
            <a:endParaRPr kumimoji="0" lang="en-US" sz="2200" b="1" i="0" u="none" strike="noStrike" cap="none" normalizeH="0" baseline="0" smtClean="0">
              <a:ln>
                <a:noFill/>
              </a:ln>
              <a:solidFill>
                <a:schemeClr val="tx1"/>
              </a:solidFill>
              <a:effectLst/>
              <a:latin typeface="Traditional Arabic" pitchFamily="18" charset="-78"/>
              <a:cs typeface="Traditional Arabic" pitchFamily="18" charset="-78"/>
            </a:endParaRPr>
          </a:p>
          <a:p>
            <a:pPr marL="0" marR="0" lvl="0" indent="0" algn="r" defTabSz="914400" rtl="1" eaLnBrk="0" fontAlgn="base" latinLnBrk="0" hangingPunct="0">
              <a:lnSpc>
                <a:spcPct val="150000"/>
              </a:lnSpc>
              <a:spcBef>
                <a:spcPct val="0"/>
              </a:spcBef>
              <a:spcAft>
                <a:spcPct val="0"/>
              </a:spcAft>
              <a:buClrTx/>
              <a:buSzTx/>
              <a:buFontTx/>
              <a:buNone/>
              <a:tabLst/>
            </a:pPr>
            <a:r>
              <a:rPr kumimoji="0" lang="ar-DZ" sz="2000" b="1" i="0" strike="noStrike" cap="none" normalizeH="0" baseline="0" smtClean="0">
                <a:ln>
                  <a:noFill/>
                </a:ln>
                <a:solidFill>
                  <a:srgbClr val="FF0000"/>
                </a:solidFill>
                <a:effectLst/>
                <a:latin typeface="Traditional Arabic" pitchFamily="18" charset="-78"/>
                <a:ea typeface="Calibri" charset="0"/>
                <a:cs typeface="Traditional Arabic" pitchFamily="18" charset="-78"/>
              </a:rPr>
              <a:t>.</a:t>
            </a:r>
            <a:endParaRPr kumimoji="0" lang="ar-DZ" sz="2000" b="1" i="0" u="none" strike="noStrike" cap="none" normalizeH="0" baseline="0" smtClean="0">
              <a:ln>
                <a:noFill/>
              </a:ln>
              <a:solidFill>
                <a:schemeClr val="tx1"/>
              </a:solidFill>
              <a:effectLst/>
              <a:latin typeface="Traditional Arabic" pitchFamily="18" charset="-78"/>
              <a:cs typeface="Traditional Arabic" pitchFamily="18" charset="-7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ChangeArrowheads="1"/>
          </p:cNvSpPr>
          <p:nvPr/>
        </p:nvSpPr>
        <p:spPr bwMode="auto">
          <a:xfrm>
            <a:off x="0" y="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DZ"/>
          </a:p>
        </p:txBody>
      </p:sp>
      <p:sp>
        <p:nvSpPr>
          <p:cNvPr id="3" name="مستطيل 2"/>
          <p:cNvSpPr/>
          <p:nvPr/>
        </p:nvSpPr>
        <p:spPr>
          <a:xfrm>
            <a:off x="1071546" y="2595546"/>
            <a:ext cx="4643470" cy="2677656"/>
          </a:xfrm>
          <a:prstGeom prst="rect">
            <a:avLst/>
          </a:prstGeom>
        </p:spPr>
        <p:txBody>
          <a:bodyPr wrap="square">
            <a:spAutoFit/>
          </a:bodyPr>
          <a:lstStyle/>
          <a:p>
            <a:pPr lvl="0" algn="ctr" eaLnBrk="0" fontAlgn="base" hangingPunct="0">
              <a:lnSpc>
                <a:spcPct val="150000"/>
              </a:lnSpc>
              <a:spcBef>
                <a:spcPct val="0"/>
              </a:spcBef>
              <a:spcAft>
                <a:spcPct val="0"/>
              </a:spcAft>
            </a:pPr>
            <a:r>
              <a:rPr lang="ar-DZ" sz="2400" b="1" smtClean="0">
                <a:solidFill>
                  <a:srgbClr val="FF0000"/>
                </a:solidFill>
                <a:latin typeface="Traditional Arabic" pitchFamily="18" charset="-78"/>
                <a:ea typeface="Calibri" charset="0"/>
                <a:cs typeface="Traditional Arabic" pitchFamily="18" charset="-78"/>
              </a:rPr>
              <a:t>التعريف الإجرائي لتسرب المدرسي:</a:t>
            </a:r>
            <a:endParaRPr lang="en-US" sz="2400" b="1" smtClean="0">
              <a:solidFill>
                <a:srgbClr val="FF0000"/>
              </a:solidFill>
              <a:latin typeface="Traditional Arabic" pitchFamily="18" charset="-78"/>
              <a:cs typeface="Traditional Arabic" pitchFamily="18" charset="-78"/>
            </a:endParaRPr>
          </a:p>
          <a:p>
            <a:pPr lvl="0" algn="ctr" eaLnBrk="0" fontAlgn="base" hangingPunct="0">
              <a:lnSpc>
                <a:spcPct val="150000"/>
              </a:lnSpc>
              <a:spcBef>
                <a:spcPct val="0"/>
              </a:spcBef>
              <a:spcAft>
                <a:spcPct val="0"/>
              </a:spcAft>
            </a:pPr>
            <a:r>
              <a:rPr lang="ar-DZ" sz="2200" b="1" smtClean="0">
                <a:latin typeface="Traditional Arabic" pitchFamily="18" charset="-78"/>
                <a:ea typeface="Calibri" charset="0"/>
                <a:cs typeface="Traditional Arabic" pitchFamily="18" charset="-78"/>
              </a:rPr>
              <a:t>ـ التسرب المدرسي ظاهرة اجتماعية تربويه خطيرة على الفرد والمجتمع, وهي عبارة عن الانقطاع الكلي عن الدراسة خلال مرحلة من المراحل التعليمية وتنجم أسباب وعراقيل اجتماعية وأسرية ونفسية وغيرها.</a:t>
            </a:r>
            <a:endParaRPr lang="ar-DZ" sz="2200" b="1" smtClean="0">
              <a:latin typeface="Traditional Arabic" pitchFamily="18" charset="-78"/>
              <a:cs typeface="Traditional Arabic" pitchFamily="18"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1142984" y="1809728"/>
            <a:ext cx="4608000" cy="538609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endParaRPr kumimoji="0" lang="ar-DZ" sz="2400" b="1" i="0" u="sng" strike="noStrike" cap="none" normalizeH="0" baseline="0" smtClean="0">
              <a:ln>
                <a:noFill/>
              </a:ln>
              <a:solidFill>
                <a:schemeClr val="tx1"/>
              </a:solidFill>
              <a:effectLst/>
              <a:latin typeface="Calibri" charset="0"/>
              <a:ea typeface="Calibri" charset="0"/>
              <a:cs typeface="Arial" pitchFamily="34" charset="0"/>
            </a:endParaRPr>
          </a:p>
          <a:p>
            <a:pPr marL="0" marR="0" lvl="0" indent="0" algn="l" defTabSz="914400" rtl="1" eaLnBrk="1" fontAlgn="base" latinLnBrk="0" hangingPunct="1">
              <a:lnSpc>
                <a:spcPct val="100000"/>
              </a:lnSpc>
              <a:spcBef>
                <a:spcPct val="0"/>
              </a:spcBef>
              <a:spcAft>
                <a:spcPct val="0"/>
              </a:spcAft>
              <a:buClrTx/>
              <a:buSzTx/>
              <a:buFontTx/>
              <a:buNone/>
              <a:tabLst/>
            </a:pPr>
            <a:endParaRPr lang="ar-DZ" sz="2400" b="1" u="sng">
              <a:latin typeface="Calibri" charset="0"/>
              <a:ea typeface="Calibri" charset="0"/>
              <a:cs typeface="Arial" pitchFamily="34" charset="0"/>
            </a:endParaRPr>
          </a:p>
          <a:p>
            <a:pPr marL="0" marR="0" lvl="0" indent="0" algn="ctr" defTabSz="914400" rtl="1" eaLnBrk="1" fontAlgn="base" latinLnBrk="0" hangingPunct="1">
              <a:lnSpc>
                <a:spcPct val="200000"/>
              </a:lnSpc>
              <a:spcBef>
                <a:spcPct val="0"/>
              </a:spcBef>
              <a:spcAft>
                <a:spcPct val="0"/>
              </a:spcAft>
              <a:buClrTx/>
              <a:buSzTx/>
              <a:buFontTx/>
              <a:buNone/>
              <a:tabLst/>
            </a:pPr>
            <a:r>
              <a:rPr kumimoji="0" lang="ar-DZ" sz="2800" b="1" i="0" u="sng" strike="noStrike" cap="none" normalizeH="0" baseline="0" smtClean="0">
                <a:ln>
                  <a:noFill/>
                </a:ln>
                <a:solidFill>
                  <a:srgbClr val="C00000"/>
                </a:solidFill>
                <a:effectLst/>
                <a:latin typeface="Traditional Arabic" pitchFamily="18" charset="-78"/>
                <a:ea typeface="Calibri" charset="0"/>
                <a:cs typeface="Traditional Arabic" pitchFamily="18" charset="-78"/>
              </a:rPr>
              <a:t>الفصل الأول : الإطار المنهجي للدراسة:</a:t>
            </a:r>
            <a:endParaRPr kumimoji="0" lang="en-US" sz="2800" b="1" i="0" u="sng" strike="noStrike" cap="none" normalizeH="0" baseline="0" smtClean="0">
              <a:ln>
                <a:noFill/>
              </a:ln>
              <a:solidFill>
                <a:srgbClr val="C00000"/>
              </a:solidFill>
              <a:effectLst/>
              <a:latin typeface="Traditional Arabic" pitchFamily="18" charset="-78"/>
              <a:cs typeface="Traditional Arabic" pitchFamily="18" charset="-78"/>
            </a:endParaRPr>
          </a:p>
          <a:p>
            <a:pPr marL="0" marR="0" lvl="0" indent="0" algn="ctr" defTabSz="914400" rtl="1" eaLnBrk="0" fontAlgn="base" latinLnBrk="0" hangingPunct="0">
              <a:lnSpc>
                <a:spcPct val="200000"/>
              </a:lnSpc>
              <a:spcBef>
                <a:spcPct val="0"/>
              </a:spcBef>
              <a:spcAft>
                <a:spcPct val="0"/>
              </a:spcAft>
              <a:buClrTx/>
              <a:buSzTx/>
              <a:buFontTx/>
              <a:buNone/>
              <a:tabLst/>
            </a:pPr>
            <a:r>
              <a:rPr kumimoji="0" lang="ar-DZ" sz="24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أولا: تحديد الإشكالية.</a:t>
            </a:r>
            <a:endParaRPr kumimoji="0" lang="en-US" sz="2400" b="1" i="0" u="none" strike="noStrike" cap="none" normalizeH="0" baseline="0" smtClean="0">
              <a:ln>
                <a:noFill/>
              </a:ln>
              <a:solidFill>
                <a:srgbClr val="C00000"/>
              </a:solidFill>
              <a:effectLst/>
              <a:latin typeface="Traditional Arabic" pitchFamily="18" charset="-78"/>
              <a:cs typeface="Traditional Arabic" pitchFamily="18" charset="-78"/>
            </a:endParaRPr>
          </a:p>
          <a:p>
            <a:pPr marL="0" marR="0" lvl="0" indent="0" algn="ctr" defTabSz="914400" rtl="1" eaLnBrk="0" fontAlgn="base" latinLnBrk="0" hangingPunct="0">
              <a:lnSpc>
                <a:spcPct val="200000"/>
              </a:lnSpc>
              <a:spcBef>
                <a:spcPct val="0"/>
              </a:spcBef>
              <a:spcAft>
                <a:spcPct val="0"/>
              </a:spcAft>
              <a:buClrTx/>
              <a:buSzTx/>
              <a:buFontTx/>
              <a:buNone/>
              <a:tabLst/>
            </a:pPr>
            <a:r>
              <a:rPr kumimoji="0" lang="ar-DZ" sz="24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ثانيا:أسباب اختيار الموضوع</a:t>
            </a:r>
            <a:endParaRPr kumimoji="0" lang="en-US" sz="2400" b="1" i="0" u="none" strike="noStrike" cap="none" normalizeH="0" baseline="0" smtClean="0">
              <a:ln>
                <a:noFill/>
              </a:ln>
              <a:solidFill>
                <a:srgbClr val="C00000"/>
              </a:solidFill>
              <a:effectLst/>
              <a:latin typeface="Traditional Arabic" pitchFamily="18" charset="-78"/>
              <a:cs typeface="Traditional Arabic" pitchFamily="18" charset="-78"/>
            </a:endParaRPr>
          </a:p>
          <a:p>
            <a:pPr marL="0" marR="0" lvl="0" indent="0" algn="ctr" defTabSz="914400" rtl="1" eaLnBrk="0" fontAlgn="base" latinLnBrk="0" hangingPunct="0">
              <a:lnSpc>
                <a:spcPct val="200000"/>
              </a:lnSpc>
              <a:spcBef>
                <a:spcPct val="0"/>
              </a:spcBef>
              <a:spcAft>
                <a:spcPct val="0"/>
              </a:spcAft>
              <a:buClrTx/>
              <a:buSzTx/>
              <a:buFontTx/>
              <a:buNone/>
              <a:tabLst/>
            </a:pPr>
            <a:r>
              <a:rPr kumimoji="0" lang="ar-DZ" sz="24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ثالثا:أهمية الدراسة</a:t>
            </a:r>
            <a:endParaRPr kumimoji="0" lang="en-US" sz="2400" b="1" i="0" u="none" strike="noStrike" cap="none" normalizeH="0" baseline="0" smtClean="0">
              <a:ln>
                <a:noFill/>
              </a:ln>
              <a:solidFill>
                <a:srgbClr val="C00000"/>
              </a:solidFill>
              <a:effectLst/>
              <a:latin typeface="Traditional Arabic" pitchFamily="18" charset="-78"/>
              <a:cs typeface="Traditional Arabic" pitchFamily="18" charset="-78"/>
            </a:endParaRPr>
          </a:p>
          <a:p>
            <a:pPr marL="0" marR="0" lvl="0" indent="0" algn="ctr" defTabSz="914400" rtl="1" eaLnBrk="0" fontAlgn="base" latinLnBrk="0" hangingPunct="0">
              <a:lnSpc>
                <a:spcPct val="200000"/>
              </a:lnSpc>
              <a:spcBef>
                <a:spcPct val="0"/>
              </a:spcBef>
              <a:spcAft>
                <a:spcPct val="0"/>
              </a:spcAft>
              <a:buClrTx/>
              <a:buSzTx/>
              <a:buFontTx/>
              <a:buNone/>
              <a:tabLst/>
            </a:pPr>
            <a:r>
              <a:rPr kumimoji="0" lang="ar-DZ" sz="24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رابعا:أهداف الدراسة</a:t>
            </a:r>
          </a:p>
          <a:p>
            <a:pPr marL="0" marR="0" lvl="0" indent="0" algn="ctr" defTabSz="914400" rtl="0" eaLnBrk="0" fontAlgn="base" latinLnBrk="0" hangingPunct="0">
              <a:lnSpc>
                <a:spcPct val="200000"/>
              </a:lnSpc>
              <a:spcBef>
                <a:spcPct val="0"/>
              </a:spcBef>
              <a:spcAft>
                <a:spcPct val="0"/>
              </a:spcAft>
              <a:buClrTx/>
              <a:buSzTx/>
              <a:buFontTx/>
              <a:buNone/>
              <a:tabLst/>
            </a:pPr>
            <a:r>
              <a:rPr kumimoji="0" lang="ar-DZ" sz="24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خامسا:تحديد مفاهيم الدراسة</a:t>
            </a:r>
            <a:r>
              <a:rPr kumimoji="0" lang="en-US" sz="800" b="0" i="0" u="none" strike="noStrike" cap="none" normalizeH="0" baseline="0" smtClean="0">
                <a:ln>
                  <a:noFill/>
                </a:ln>
                <a:solidFill>
                  <a:schemeClr val="tx1"/>
                </a:solidFill>
                <a:effectLst/>
                <a:latin typeface="Arial" pitchFamily="34" charset="0"/>
                <a:cs typeface="Arial"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857232" y="1095348"/>
            <a:ext cx="5143536" cy="70326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DZ" sz="1600" b="1" i="0" u="none" strike="noStrike" cap="none" normalizeH="0" baseline="0" smtClean="0">
              <a:ln>
                <a:noFill/>
              </a:ln>
              <a:solidFill>
                <a:schemeClr val="tx1"/>
              </a:solidFill>
              <a:effectLst/>
              <a:latin typeface="Calibri" charset="0"/>
              <a:ea typeface="Calibri" charset="0"/>
              <a:cs typeface="Arial" pitchFamily="34" charset="0"/>
            </a:endParaRPr>
          </a:p>
          <a:p>
            <a:pPr marL="0" marR="0" lvl="0" indent="0" algn="ctr" defTabSz="914400" rtl="1" eaLnBrk="1" fontAlgn="base" latinLnBrk="0" hangingPunct="1">
              <a:lnSpc>
                <a:spcPct val="150000"/>
              </a:lnSpc>
              <a:spcBef>
                <a:spcPct val="0"/>
              </a:spcBef>
              <a:spcAft>
                <a:spcPct val="0"/>
              </a:spcAft>
              <a:buClrTx/>
              <a:buSzTx/>
              <a:buFontTx/>
              <a:buNone/>
              <a:tabLst/>
            </a:pPr>
            <a:r>
              <a:rPr kumimoji="0" lang="ar-DZ" sz="2400" b="1" i="0" u="none" strike="noStrike" cap="none" normalizeH="0" baseline="0" smtClean="0">
                <a:ln>
                  <a:noFill/>
                </a:ln>
                <a:solidFill>
                  <a:srgbClr val="C00000"/>
                </a:solidFill>
                <a:effectLst/>
                <a:latin typeface="Traditional Arabic" pitchFamily="18" charset="-78"/>
                <a:ea typeface="Calibri" charset="0"/>
                <a:cs typeface="Traditional Arabic" pitchFamily="18" charset="-78"/>
              </a:rPr>
              <a:t>أولا:الإشكالية:</a:t>
            </a:r>
            <a:endParaRPr kumimoji="0" lang="en-US" sz="2400" b="1" i="0" u="none" strike="noStrike" cap="none" normalizeH="0" baseline="0" smtClean="0">
              <a:ln>
                <a:noFill/>
              </a:ln>
              <a:solidFill>
                <a:srgbClr val="C0000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     لقد شهد العالم خلال السنوات الأخيرة تحولات اجتماعية كبيرة ، وبطريقة سريعة ومستمرة  مما أثر</a:t>
            </a:r>
            <a:r>
              <a:rPr kumimoji="0" lang="ar-DZ" sz="2200" b="1" i="0" u="none" strike="noStrike" cap="none" normalizeH="0" smtClean="0">
                <a:ln>
                  <a:noFill/>
                </a:ln>
                <a:solidFill>
                  <a:srgbClr val="002060"/>
                </a:solidFill>
                <a:effectLst/>
                <a:latin typeface="Traditional Arabic" pitchFamily="18" charset="-78"/>
                <a:ea typeface="Calibri" charset="0"/>
                <a:cs typeface="Traditional Arabic" pitchFamily="18" charset="-78"/>
              </a:rPr>
              <a:t> </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على البنية الاجتماعية الأصلية بشكل  كبير، في ظل التطور العلمـــي والتكنولوجي المشهود الذي غزى  كل المجتمعات، ولقد افرز هذا التحول الاجتماعي صراعا إيديولوجيا شكل عدة  مشكــلات اجتماعية  ظلت محل  اهتمام علماء الاجتماع، وقد أثر هذا التحول</a:t>
            </a:r>
            <a:r>
              <a:rPr kumimoji="0" lang="ar-DZ" sz="2200" b="1" i="0" u="none" strike="noStrike" cap="none" normalizeH="0" smtClean="0">
                <a:ln>
                  <a:noFill/>
                </a:ln>
                <a:solidFill>
                  <a:srgbClr val="002060"/>
                </a:solidFill>
                <a:effectLst/>
                <a:latin typeface="Traditional Arabic" pitchFamily="18" charset="-78"/>
                <a:ea typeface="Calibri" charset="0"/>
                <a:cs typeface="Traditional Arabic" pitchFamily="18" charset="-78"/>
              </a:rPr>
              <a:t> </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الاجتماعي في الأدوار والوظائف التي تقوم </a:t>
            </a:r>
            <a:r>
              <a:rPr kumimoji="0" lang="ar-DZ" sz="2200" b="1" i="0" u="none" strike="noStrike" cap="none" normalizeH="0" baseline="0" err="1" smtClean="0">
                <a:ln>
                  <a:noFill/>
                </a:ln>
                <a:solidFill>
                  <a:srgbClr val="002060"/>
                </a:solidFill>
                <a:effectLst/>
                <a:latin typeface="Traditional Arabic" pitchFamily="18" charset="-78"/>
                <a:ea typeface="Calibri" charset="0"/>
                <a:cs typeface="Traditional Arabic" pitchFamily="18" charset="-78"/>
              </a:rPr>
              <a:t>بها</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 الأنساق الاجتماعية ، والتي من بينها النسق التربوي الذي يضم مؤسسات التنشئة الاجتماعية التي احدث فيها تغيرا كبير خاصة في الوظائف وتقسيم العمل ,ومن أهمها الأسرة والمدرسة كونها أهم مؤسسات التنشئة الاجتماعية التي تأثرت بهذا</a:t>
            </a:r>
            <a:r>
              <a:rPr kumimoji="0" lang="ar-DZ" sz="2200" b="1" i="0" u="none" strike="noStrike" cap="none" normalizeH="0" smtClean="0">
                <a:ln>
                  <a:noFill/>
                </a:ln>
                <a:solidFill>
                  <a:srgbClr val="002060"/>
                </a:solidFill>
                <a:effectLst/>
                <a:latin typeface="Traditional Arabic" pitchFamily="18" charset="-78"/>
                <a:ea typeface="Calibri" charset="0"/>
                <a:cs typeface="Traditional Arabic" pitchFamily="18" charset="-78"/>
              </a:rPr>
              <a:t> </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التحول</a:t>
            </a:r>
            <a:r>
              <a:rPr lang="ar-DZ" sz="2200" b="1" smtClean="0">
                <a:solidFill>
                  <a:srgbClr val="002060"/>
                </a:solidFill>
                <a:latin typeface="Traditional Arabic" pitchFamily="18" charset="-78"/>
                <a:ea typeface="Calibri" charset="0"/>
                <a:cs typeface="Traditional Arabic" pitchFamily="18" charset="-78"/>
              </a:rPr>
              <a:t> </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الاجتماعي</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b="0" i="0" u="none" strike="noStrike" cap="none" normalizeH="0" baseline="0" smtClean="0">
                <a:ln>
                  <a:noFill/>
                </a:ln>
                <a:solidFill>
                  <a:schemeClr val="tx1"/>
                </a:solidFill>
                <a:effectLst/>
                <a:latin typeface="Calibri" charset="0"/>
                <a:ea typeface="Calibri" charset="0"/>
                <a:cs typeface="Arial" pitchFamily="34" charset="0"/>
              </a:rPr>
              <a:t>    </a:t>
            </a:r>
            <a:endParaRPr kumimoji="0" lang="en-US"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b="1" i="0" u="none" strike="noStrike" cap="none" normalizeH="0" baseline="0" smtClean="0">
                <a:ln>
                  <a:noFill/>
                </a:ln>
                <a:solidFill>
                  <a:schemeClr val="tx1"/>
                </a:solidFill>
                <a:effectLst/>
                <a:latin typeface="Calibri" charset="0"/>
                <a:ea typeface="Calibri" charset="0"/>
                <a:cs typeface="Arial" pitchFamily="34" charset="0"/>
              </a:rPr>
              <a:t>     </a:t>
            </a:r>
            <a:endParaRPr kumimoji="0" lang="ar-DZ"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20000"/>
                <a:lumOff val="80000"/>
              </a:schemeClr>
            </a:gs>
            <a:gs pos="39999">
              <a:srgbClr val="85C2FF"/>
            </a:gs>
            <a:gs pos="70000">
              <a:srgbClr val="C4D6EB"/>
            </a:gs>
            <a:gs pos="100000">
              <a:srgbClr val="FFEBF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مستطيل 1"/>
          <p:cNvSpPr/>
          <p:nvPr/>
        </p:nvSpPr>
        <p:spPr>
          <a:xfrm>
            <a:off x="857232" y="1166786"/>
            <a:ext cx="5143536" cy="7159652"/>
          </a:xfrm>
          <a:prstGeom prst="rect">
            <a:avLst/>
          </a:prstGeom>
        </p:spPr>
        <p:txBody>
          <a:bodyPr wrap="square">
            <a:spAutoFit/>
          </a:bodyPr>
          <a:lstStyle/>
          <a:p>
            <a:pPr algn="ctr">
              <a:lnSpc>
                <a:spcPct val="150000"/>
              </a:lnSpc>
            </a:pPr>
            <a:r>
              <a:rPr lang="ar-DZ" sz="2200" b="1" smtClean="0">
                <a:solidFill>
                  <a:srgbClr val="002060"/>
                </a:solidFill>
                <a:latin typeface="Traditional Arabic" pitchFamily="18" charset="-78"/>
                <a:ea typeface="Calibri" charset="0"/>
                <a:cs typeface="Traditional Arabic" pitchFamily="18" charset="-78"/>
              </a:rPr>
              <a:t>      وبطبيعة الحال الجزائر كغيرها من الدول أو المجتمعات التي شهدت هذا التحول الاجتماعي الذي جعلها تعيش صراعا في أوساط مجتمعها من خلال التغيرات الدينامكية المستمرة والتقدم التكنولوجي الذي أفرز عدم التوازن بين الأنساق الاجتماعية والتربوية وفقدان الوظيفة الرسمية أو الدور الذي يقوم </a:t>
            </a:r>
            <a:r>
              <a:rPr lang="ar-DZ" sz="2200" b="1" err="1" smtClean="0">
                <a:solidFill>
                  <a:srgbClr val="002060"/>
                </a:solidFill>
                <a:latin typeface="Traditional Arabic" pitchFamily="18" charset="-78"/>
                <a:ea typeface="Calibri" charset="0"/>
                <a:cs typeface="Traditional Arabic" pitchFamily="18" charset="-78"/>
              </a:rPr>
              <a:t>به</a:t>
            </a:r>
            <a:r>
              <a:rPr lang="ar-DZ" sz="2200" b="1" smtClean="0">
                <a:solidFill>
                  <a:srgbClr val="002060"/>
                </a:solidFill>
                <a:latin typeface="Traditional Arabic" pitchFamily="18" charset="-78"/>
                <a:ea typeface="Calibri" charset="0"/>
                <a:cs typeface="Traditional Arabic" pitchFamily="18" charset="-78"/>
              </a:rPr>
              <a:t> كل نسق من المجتمع ،خاصة في الوسط الأسري والمدرسي , فعدم قيام الأسرة بدورها في التربية وتوفير متطلبات الطفل وحاجاته قد يؤدي </a:t>
            </a:r>
            <a:r>
              <a:rPr lang="ar-DZ" sz="2200" b="1" err="1" smtClean="0">
                <a:solidFill>
                  <a:srgbClr val="002060"/>
                </a:solidFill>
                <a:latin typeface="Traditional Arabic" pitchFamily="18" charset="-78"/>
                <a:ea typeface="Calibri" charset="0"/>
                <a:cs typeface="Traditional Arabic" pitchFamily="18" charset="-78"/>
              </a:rPr>
              <a:t>به</a:t>
            </a:r>
            <a:r>
              <a:rPr lang="ar-DZ" sz="2200" b="1" smtClean="0">
                <a:solidFill>
                  <a:srgbClr val="002060"/>
                </a:solidFill>
                <a:latin typeface="Traditional Arabic" pitchFamily="18" charset="-78"/>
                <a:ea typeface="Calibri" charset="0"/>
                <a:cs typeface="Traditional Arabic" pitchFamily="18" charset="-78"/>
              </a:rPr>
              <a:t> إلى العمل قصد تلبية حاجاته وتحسين ظروف أسرته ،كما أن فقدان المدرسة للفاعلين لأداء أدوارهم في الوسط المدرسي والاجتماعي قد تدفع بالطفل إلى الخروج من المدرسة وهذا يتنافى مع القانون والاتفاقيات الدولية  لطفل سنة</a:t>
            </a:r>
            <a:r>
              <a:rPr lang="fr-FR" sz="2200" b="1" smtClean="0">
                <a:solidFill>
                  <a:srgbClr val="002060"/>
                </a:solidFill>
                <a:latin typeface="Traditional Arabic" pitchFamily="18" charset="-78"/>
                <a:ea typeface="Calibri" charset="0"/>
                <a:cs typeface="Traditional Arabic" pitchFamily="18" charset="-78"/>
              </a:rPr>
              <a:t>1989 </a:t>
            </a:r>
            <a:r>
              <a:rPr lang="ar-DZ" sz="2200" b="1" smtClean="0">
                <a:solidFill>
                  <a:srgbClr val="002060"/>
                </a:solidFill>
                <a:latin typeface="Traditional Arabic" pitchFamily="18" charset="-78"/>
                <a:ea typeface="Calibri" charset="0"/>
                <a:cs typeface="Traditional Arabic" pitchFamily="18" charset="-78"/>
              </a:rPr>
              <a:t> كما يتنافى مع رغبة المجتمع , فخروج الطفل للعمل وخروجه من المدرسة  قد  يشكل خطرا على المجتمع وتوازنه كما يشكل مشكلا اجتماعيا وتربويا وهذا الأخير محل دراستنا في هذا البحث.   </a:t>
            </a:r>
            <a:endParaRPr lang="ar-DZ" sz="2200">
              <a:solidFill>
                <a:srgbClr val="00206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 name="مستطيل 2"/>
          <p:cNvSpPr/>
          <p:nvPr/>
        </p:nvSpPr>
        <p:spPr>
          <a:xfrm>
            <a:off x="428604" y="2309794"/>
            <a:ext cx="5715040" cy="4662815"/>
          </a:xfrm>
          <a:prstGeom prst="rect">
            <a:avLst/>
          </a:prstGeom>
        </p:spPr>
        <p:txBody>
          <a:bodyPr wrap="square">
            <a:spAutoFit/>
          </a:bodyPr>
          <a:lstStyle/>
          <a:p>
            <a:pPr algn="ctr">
              <a:lnSpc>
                <a:spcPct val="150000"/>
              </a:lnSpc>
            </a:pP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    </a:t>
            </a:r>
            <a:r>
              <a:rPr kumimoji="0" lang="ar-DZ"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فعمالة الأطفال والتسرب المدرسي من المشكلات التربوية والاجتماعية التي ظهرت بشكل موسع في السنوات الأخيرة، وقد مست كامل الدوائر</a:t>
            </a:r>
            <a:r>
              <a:rPr kumimoji="0" lang="ar-DZ" sz="2200" b="1" i="0" u="none" strike="noStrike" cap="none" normalizeH="0" smtClean="0">
                <a:ln>
                  <a:noFill/>
                </a:ln>
                <a:solidFill>
                  <a:schemeClr val="bg1"/>
                </a:solidFill>
                <a:effectLst/>
                <a:latin typeface="Traditional Arabic" pitchFamily="18" charset="-78"/>
                <a:ea typeface="Calibri" charset="0"/>
                <a:cs typeface="Traditional Arabic" pitchFamily="18" charset="-78"/>
              </a:rPr>
              <a:t> </a:t>
            </a:r>
            <a:r>
              <a:rPr kumimoji="0" lang="ar-DZ"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التربوية عبر العالم، ومن بينها الجزائر،حيث نجد تقرير منظمة اليونيسيف لعام </a:t>
            </a:r>
            <a:r>
              <a:rPr kumimoji="0" lang="fr-FR"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2002</a:t>
            </a:r>
            <a:r>
              <a:rPr kumimoji="0" lang="ar-DZ"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 يشير إلى تزايد عدد الأطفال الذين  يدخلون عالم الشغل في الجزائر والذي يقدر بأكثر من</a:t>
            </a:r>
            <a:r>
              <a:rPr kumimoji="0" lang="fr-FR"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480</a:t>
            </a:r>
            <a:r>
              <a:rPr kumimoji="0" lang="fr-FR" sz="2200" b="1" i="0" u="none" strike="noStrike" cap="none" normalizeH="0" smtClean="0">
                <a:ln>
                  <a:noFill/>
                </a:ln>
                <a:solidFill>
                  <a:schemeClr val="bg1"/>
                </a:solidFill>
                <a:effectLst/>
                <a:latin typeface="Traditional Arabic" pitchFamily="18" charset="-78"/>
                <a:ea typeface="Calibri" charset="0"/>
                <a:cs typeface="Traditional Arabic" pitchFamily="18" charset="-78"/>
              </a:rPr>
              <a:t> </a:t>
            </a:r>
            <a:r>
              <a:rPr kumimoji="0" lang="ar-DZ"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ألف طفلا وهذا قد يساعد في ظاهرة التسرب المدرسي من خلال خروج الطفل إلى العمل وانقطاعه عن الدراسة ،مع تعامله مع الأجور وهو الأمر</a:t>
            </a:r>
            <a:r>
              <a:rPr kumimoji="0" lang="ar-DZ" sz="2200" b="1" i="0" u="none" strike="noStrike" cap="none" normalizeH="0" smtClean="0">
                <a:ln>
                  <a:noFill/>
                </a:ln>
                <a:solidFill>
                  <a:schemeClr val="bg1"/>
                </a:solidFill>
                <a:effectLst/>
                <a:latin typeface="Traditional Arabic" pitchFamily="18" charset="-78"/>
                <a:ea typeface="Calibri" charset="0"/>
                <a:cs typeface="Traditional Arabic" pitchFamily="18" charset="-78"/>
              </a:rPr>
              <a:t> </a:t>
            </a:r>
            <a:r>
              <a:rPr kumimoji="0" lang="ar-DZ" sz="2200" b="1" i="0" u="none" strike="noStrike" cap="none" normalizeH="0" baseline="0" smtClean="0">
                <a:ln>
                  <a:noFill/>
                </a:ln>
                <a:solidFill>
                  <a:schemeClr val="bg1"/>
                </a:solidFill>
                <a:effectLst/>
                <a:latin typeface="Traditional Arabic" pitchFamily="18" charset="-78"/>
                <a:ea typeface="Calibri" charset="0"/>
                <a:cs typeface="Traditional Arabic" pitchFamily="18" charset="-78"/>
              </a:rPr>
              <a:t>الذي قد  يعزز فيه الانقطاع عن الدراسة وعدم الرجوع إليها.ومن هنا تبادر إلى أذهاننا التساؤل التالي</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a:t>
            </a:r>
            <a:endParaRPr lang="ar-DZ" sz="2200" b="1">
              <a:solidFill>
                <a:srgbClr val="002060"/>
              </a:solidFill>
              <a:latin typeface="Traditional Arabic" pitchFamily="18" charset="-78"/>
              <a:cs typeface="Traditional Arabic" pitchFamily="18"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مستطيل 2"/>
          <p:cNvSpPr/>
          <p:nvPr/>
        </p:nvSpPr>
        <p:spPr>
          <a:xfrm>
            <a:off x="928670" y="1452538"/>
            <a:ext cx="5072098" cy="5816977"/>
          </a:xfrm>
          <a:prstGeom prst="rect">
            <a:avLst/>
          </a:prstGeom>
        </p:spPr>
        <p:txBody>
          <a:bodyPr wrap="square">
            <a:spAutoFit/>
          </a:bodyPr>
          <a:lstStyle/>
          <a:p>
            <a:pPr lvl="0" algn="ctr" eaLnBrk="0" fontAlgn="base" hangingPunct="0">
              <a:lnSpc>
                <a:spcPct val="150000"/>
              </a:lnSpc>
              <a:spcBef>
                <a:spcPct val="0"/>
              </a:spcBef>
              <a:spcAft>
                <a:spcPct val="0"/>
              </a:spcAft>
            </a:pP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هل هناك  علاقة بين عمالة الأطفال والتسرب المدرسي؟</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lvl="0" algn="ctr" eaLnBrk="0" fontAlgn="base" hangingPunct="0">
              <a:lnSpc>
                <a:spcPct val="150000"/>
              </a:lnSpc>
              <a:spcBef>
                <a:spcPct val="0"/>
              </a:spcBef>
              <a:spcAft>
                <a:spcPct val="0"/>
              </a:spcAft>
              <a:buFontTx/>
              <a:buChar char="•"/>
            </a:pPr>
            <a:r>
              <a:rPr kumimoji="0" lang="ar-DZ" sz="2400" b="1" i="0" strike="noStrike" cap="none" normalizeH="0" baseline="0" smtClean="0">
                <a:ln>
                  <a:noFill/>
                </a:ln>
                <a:solidFill>
                  <a:srgbClr val="C00000"/>
                </a:solidFill>
                <a:effectLst/>
                <a:latin typeface="Traditional Arabic" pitchFamily="18" charset="-78"/>
                <a:ea typeface="Calibri" charset="0"/>
                <a:cs typeface="Traditional Arabic" pitchFamily="18" charset="-78"/>
              </a:rPr>
              <a:t>الفرضية العامة:</a:t>
            </a:r>
            <a:endParaRPr kumimoji="0" lang="en-US" sz="2400" b="1" i="0" strike="noStrike" cap="none" normalizeH="0" baseline="0" smtClean="0">
              <a:ln>
                <a:noFill/>
              </a:ln>
              <a:solidFill>
                <a:srgbClr val="C00000"/>
              </a:solidFill>
              <a:effectLst/>
              <a:latin typeface="Traditional Arabic" pitchFamily="18" charset="-78"/>
              <a:cs typeface="Traditional Arabic" pitchFamily="18" charset="-78"/>
            </a:endParaRPr>
          </a:p>
          <a:p>
            <a:pPr lvl="0" algn="ctr" eaLnBrk="0" fontAlgn="base" hangingPunct="0">
              <a:lnSpc>
                <a:spcPct val="150000"/>
              </a:lnSpc>
              <a:spcBef>
                <a:spcPct val="0"/>
              </a:spcBef>
              <a:spcAft>
                <a:spcPct val="0"/>
              </a:spcAft>
            </a:pP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    هناك علاقة بين عمالة الأطفال والتسرب المدرسي</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lvl="0" algn="ctr" eaLnBrk="0" fontAlgn="base" hangingPunct="0">
              <a:lnSpc>
                <a:spcPct val="150000"/>
              </a:lnSpc>
              <a:spcBef>
                <a:spcPct val="0"/>
              </a:spcBef>
              <a:spcAft>
                <a:spcPct val="0"/>
              </a:spcAft>
              <a:buFontTx/>
              <a:buChar char="•"/>
            </a:pPr>
            <a:r>
              <a:rPr kumimoji="0" lang="ar-DZ" sz="2400" b="1" i="0" strike="noStrike" cap="none" normalizeH="0" baseline="0" smtClean="0">
                <a:ln>
                  <a:noFill/>
                </a:ln>
                <a:solidFill>
                  <a:srgbClr val="C00000"/>
                </a:solidFill>
                <a:effectLst/>
                <a:latin typeface="Traditional Arabic" pitchFamily="18" charset="-78"/>
                <a:ea typeface="Calibri" charset="0"/>
                <a:cs typeface="Traditional Arabic" pitchFamily="18" charset="-78"/>
              </a:rPr>
              <a:t>التساؤلات الفرعية:</a:t>
            </a:r>
            <a:endParaRPr kumimoji="0" lang="en-US" sz="2400" b="1" i="0" strike="noStrike" cap="none" normalizeH="0" baseline="0" smtClean="0">
              <a:ln>
                <a:noFill/>
              </a:ln>
              <a:solidFill>
                <a:srgbClr val="C00000"/>
              </a:solidFill>
              <a:effectLst/>
              <a:latin typeface="Traditional Arabic" pitchFamily="18" charset="-78"/>
              <a:cs typeface="Traditional Arabic" pitchFamily="18" charset="-78"/>
            </a:endParaRPr>
          </a:p>
          <a:p>
            <a:pPr lvl="0" algn="ctr" eaLnBrk="0" fontAlgn="base" hangingPunct="0">
              <a:lnSpc>
                <a:spcPct val="150000"/>
              </a:lnSpc>
              <a:spcBef>
                <a:spcPct val="0"/>
              </a:spcBef>
              <a:spcAft>
                <a:spcPct val="0"/>
              </a:spcAft>
            </a:pPr>
            <a:r>
              <a:rPr kumimoji="0" lang="fr-FR"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1   </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ـ هل هناك علاقة بين الظروف الأسرية وعمالة الأطفال؟</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lvl="0" algn="ctr" eaLnBrk="0" fontAlgn="base" hangingPunct="0">
              <a:lnSpc>
                <a:spcPct val="150000"/>
              </a:lnSpc>
              <a:spcBef>
                <a:spcPct val="0"/>
              </a:spcBef>
              <a:spcAft>
                <a:spcPct val="0"/>
              </a:spcAft>
            </a:pPr>
            <a:r>
              <a:rPr kumimoji="0" lang="fr-FR"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2   </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ـ هل تعد البيئة المدرسية عاملا فعالا في التسرب المدرسي؟</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lvl="0" algn="ctr" eaLnBrk="0" fontAlgn="base" hangingPunct="0">
              <a:lnSpc>
                <a:spcPct val="150000"/>
              </a:lnSpc>
              <a:spcBef>
                <a:spcPct val="0"/>
              </a:spcBef>
              <a:spcAft>
                <a:spcPct val="0"/>
              </a:spcAft>
            </a:pP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   </a:t>
            </a:r>
            <a:r>
              <a:rPr kumimoji="0" lang="fr-FR"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3</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ـ هل يؤدي عمل الأطفال إلى التسرب المدرسي؟</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lvl="0" algn="ctr" eaLnBrk="0" fontAlgn="base" hangingPunct="0">
              <a:lnSpc>
                <a:spcPct val="150000"/>
              </a:lnSpc>
              <a:spcBef>
                <a:spcPct val="0"/>
              </a:spcBef>
              <a:spcAft>
                <a:spcPct val="0"/>
              </a:spcAft>
              <a:buFontTx/>
              <a:buChar char="•"/>
            </a:pPr>
            <a:r>
              <a:rPr kumimoji="0" lang="ar-DZ" sz="2400" b="1" i="0" strike="noStrike" cap="none" normalizeH="0" baseline="0" smtClean="0">
                <a:ln>
                  <a:noFill/>
                </a:ln>
                <a:solidFill>
                  <a:srgbClr val="C00000"/>
                </a:solidFill>
                <a:effectLst/>
                <a:latin typeface="Traditional Arabic" pitchFamily="18" charset="-78"/>
                <a:ea typeface="Calibri" charset="0"/>
                <a:cs typeface="Traditional Arabic" pitchFamily="18" charset="-78"/>
              </a:rPr>
              <a:t>الفرضيات الفرعية:</a:t>
            </a:r>
            <a:endParaRPr kumimoji="0" lang="en-US" sz="2400" b="1" i="0" strike="noStrike" cap="none" normalizeH="0" baseline="0" smtClean="0">
              <a:ln>
                <a:noFill/>
              </a:ln>
              <a:solidFill>
                <a:srgbClr val="C00000"/>
              </a:solidFill>
              <a:effectLst/>
              <a:latin typeface="Traditional Arabic" pitchFamily="18" charset="-78"/>
              <a:cs typeface="Traditional Arabic" pitchFamily="18" charset="-78"/>
            </a:endParaRPr>
          </a:p>
          <a:p>
            <a:pPr lvl="0" algn="ctr" eaLnBrk="0" fontAlgn="base" hangingPunct="0">
              <a:lnSpc>
                <a:spcPct val="150000"/>
              </a:lnSpc>
              <a:spcBef>
                <a:spcPct val="0"/>
              </a:spcBef>
              <a:spcAft>
                <a:spcPct val="0"/>
              </a:spcAft>
            </a:pP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   </a:t>
            </a:r>
            <a:r>
              <a:rPr kumimoji="0" lang="fr-FR"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1</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 ـ هناك علاقة بين الظروف الأسرية وعمالة الأطفال.</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lvl="0" algn="ctr" eaLnBrk="0" fontAlgn="base" hangingPunct="0">
              <a:lnSpc>
                <a:spcPct val="150000"/>
              </a:lnSpc>
              <a:spcBef>
                <a:spcPct val="0"/>
              </a:spcBef>
              <a:spcAft>
                <a:spcPct val="0"/>
              </a:spcAft>
            </a:pPr>
            <a:r>
              <a:rPr kumimoji="0" lang="fr-FR"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 2   </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ـ تعد البيئة المدرسية عاملا فعالا في عمالة الأطفال.</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lvl="0" algn="ctr" eaLnBrk="0" fontAlgn="base" hangingPunct="0">
              <a:lnSpc>
                <a:spcPct val="150000"/>
              </a:lnSpc>
              <a:spcBef>
                <a:spcPct val="0"/>
              </a:spcBef>
              <a:spcAft>
                <a:spcPct val="0"/>
              </a:spcAft>
            </a:pPr>
            <a:r>
              <a:rPr kumimoji="0" lang="fr-FR"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3   </a:t>
            </a:r>
            <a:r>
              <a:rPr kumimoji="0" lang="ar-DZ" sz="2200" b="1" i="0" u="none" strike="noStrike" cap="none" normalizeH="0" baseline="0" smtClean="0">
                <a:ln>
                  <a:noFill/>
                </a:ln>
                <a:solidFill>
                  <a:srgbClr val="002060"/>
                </a:solidFill>
                <a:effectLst/>
                <a:latin typeface="Traditional Arabic" pitchFamily="18" charset="-78"/>
                <a:ea typeface="Calibri" charset="0"/>
                <a:cs typeface="Traditional Arabic" pitchFamily="18" charset="-78"/>
              </a:rPr>
              <a:t>ـ يؤدي عمل الأطفال على التسرب المدرسي. </a:t>
            </a:r>
            <a:endParaRPr kumimoji="0" lang="ar-DZ" sz="2200" b="1" i="0" u="none" strike="noStrike" cap="none" normalizeH="0" baseline="0" smtClean="0">
              <a:ln>
                <a:noFill/>
              </a:ln>
              <a:solidFill>
                <a:srgbClr val="002060"/>
              </a:solidFill>
              <a:effectLst/>
              <a:latin typeface="Traditional Arabic" pitchFamily="18" charset="-78"/>
              <a:cs typeface="Traditional Arabic" pitchFamily="18" charset="-7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928670" y="1809728"/>
            <a:ext cx="500066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50000"/>
              </a:lnSpc>
              <a:spcBef>
                <a:spcPct val="0"/>
              </a:spcBef>
              <a:spcAft>
                <a:spcPct val="0"/>
              </a:spcAft>
              <a:buClrTx/>
              <a:buSzTx/>
              <a:buFontTx/>
              <a:buChar char="•"/>
              <a:tabLst/>
            </a:pPr>
            <a:r>
              <a:rPr kumimoji="0" lang="fr-FR" sz="2400" b="1" i="0" strike="noStrike" cap="none" normalizeH="0" baseline="0" smtClean="0">
                <a:ln>
                  <a:noFill/>
                </a:ln>
                <a:solidFill>
                  <a:srgbClr val="C00000"/>
                </a:solidFill>
                <a:effectLst/>
                <a:latin typeface="Traditional Arabic" pitchFamily="18" charset="-78"/>
                <a:ea typeface="Calibri"/>
                <a:cs typeface="Traditional Arabic" pitchFamily="18" charset="-78"/>
              </a:rPr>
              <a:t>2</a:t>
            </a:r>
            <a:r>
              <a:rPr kumimoji="0" lang="ar-DZ" sz="2400" b="1" i="0" strike="noStrike" cap="none" normalizeH="0" baseline="0" smtClean="0">
                <a:ln>
                  <a:noFill/>
                </a:ln>
                <a:solidFill>
                  <a:srgbClr val="C00000"/>
                </a:solidFill>
                <a:effectLst/>
                <a:latin typeface="Traditional Arabic" pitchFamily="18" charset="-78"/>
                <a:ea typeface="Calibri"/>
                <a:cs typeface="Traditional Arabic" pitchFamily="18" charset="-78"/>
              </a:rPr>
              <a:t>ـ أسباب اختيار الموضوع:</a:t>
            </a:r>
            <a:endParaRPr kumimoji="0" lang="en-US" sz="2400" b="1" i="0" strike="noStrike" cap="none" normalizeH="0" baseline="0" smtClean="0">
              <a:ln>
                <a:noFill/>
              </a:ln>
              <a:solidFill>
                <a:srgbClr val="C0000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002060"/>
                </a:solidFill>
                <a:effectLst/>
                <a:latin typeface="Traditional Arabic" pitchFamily="18" charset="-78"/>
                <a:ea typeface="Calibri"/>
                <a:cs typeface="Traditional Arabic" pitchFamily="18" charset="-78"/>
              </a:rPr>
              <a:t>إن أسباب اختيار الموضوع هذا ترجع إلى عدة دوافع من بينها:</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002060"/>
                </a:solidFill>
                <a:effectLst/>
                <a:latin typeface="Traditional Arabic" pitchFamily="18" charset="-78"/>
                <a:ea typeface="Calibri"/>
                <a:cs typeface="Traditional Arabic" pitchFamily="18" charset="-78"/>
              </a:rPr>
              <a:t>ـ تسليط الضوء على ظاهرة عمالة  الأطفال لما تخلف من اثأر.</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002060"/>
                </a:solidFill>
                <a:effectLst/>
                <a:latin typeface="Traditional Arabic" pitchFamily="18" charset="-78"/>
                <a:ea typeface="Calibri"/>
                <a:cs typeface="Traditional Arabic" pitchFamily="18" charset="-78"/>
              </a:rPr>
              <a:t>ـ الكشف على بعض الطرق والاستراتيجيات التي تساهم في الحد أو التخفيف من ظاهرة التسرب المدرسي</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002060"/>
                </a:solidFill>
                <a:effectLst/>
                <a:latin typeface="Traditional Arabic" pitchFamily="18" charset="-78"/>
                <a:ea typeface="Calibri"/>
                <a:cs typeface="Traditional Arabic" pitchFamily="18" charset="-78"/>
              </a:rPr>
              <a:t>ـ قلة الأبحاث التي اهتمت بهذه الظاهرة</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002060"/>
                </a:solidFill>
                <a:effectLst/>
                <a:latin typeface="Traditional Arabic" pitchFamily="18" charset="-78"/>
                <a:ea typeface="Calibri"/>
                <a:cs typeface="Traditional Arabic" pitchFamily="18" charset="-78"/>
              </a:rPr>
              <a:t>ـ كونه موضوع في صميم التخصص</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002060"/>
                </a:solidFill>
                <a:effectLst/>
                <a:latin typeface="Traditional Arabic" pitchFamily="18" charset="-78"/>
                <a:ea typeface="Calibri"/>
                <a:cs typeface="Traditional Arabic" pitchFamily="18" charset="-78"/>
              </a:rPr>
              <a:t>ـ لأنه موضوع يحتاج إلى دراسة لما يشكل </a:t>
            </a:r>
          </a:p>
          <a:p>
            <a:pPr marL="0" marR="0" lvl="0" indent="0" algn="ctr" defTabSz="914400" rtl="1" eaLnBrk="0" fontAlgn="base" latinLnBrk="0" hangingPunct="0">
              <a:lnSpc>
                <a:spcPct val="150000"/>
              </a:lnSpc>
              <a:spcBef>
                <a:spcPct val="0"/>
              </a:spcBef>
              <a:spcAft>
                <a:spcPct val="0"/>
              </a:spcAft>
              <a:buClrTx/>
              <a:buSzTx/>
              <a:buFontTx/>
              <a:buNone/>
              <a:tabLst/>
            </a:pPr>
            <a:r>
              <a:rPr kumimoji="0" lang="ar-DZ" sz="2200" b="1" i="0" u="none" strike="noStrike" cap="none" normalizeH="0" baseline="0" smtClean="0">
                <a:ln>
                  <a:noFill/>
                </a:ln>
                <a:solidFill>
                  <a:srgbClr val="002060"/>
                </a:solidFill>
                <a:effectLst/>
                <a:latin typeface="Traditional Arabic" pitchFamily="18" charset="-78"/>
                <a:ea typeface="Calibri"/>
                <a:cs typeface="Traditional Arabic" pitchFamily="18" charset="-78"/>
              </a:rPr>
              <a:t>خطرا على</a:t>
            </a:r>
            <a:r>
              <a:rPr kumimoji="0" lang="ar-DZ" sz="2200" b="1" i="0" u="none" strike="noStrike" cap="none" normalizeH="0" smtClean="0">
                <a:ln>
                  <a:noFill/>
                </a:ln>
                <a:solidFill>
                  <a:srgbClr val="002060"/>
                </a:solidFill>
                <a:effectLst/>
                <a:latin typeface="Traditional Arabic" pitchFamily="18" charset="-78"/>
                <a:ea typeface="Calibri"/>
                <a:cs typeface="Traditional Arabic" pitchFamily="18" charset="-78"/>
              </a:rPr>
              <a:t> </a:t>
            </a:r>
            <a:r>
              <a:rPr kumimoji="0" lang="ar-DZ" sz="2200" b="1" i="0" u="none" strike="noStrike" cap="none" normalizeH="0" baseline="0" smtClean="0">
                <a:ln>
                  <a:noFill/>
                </a:ln>
                <a:solidFill>
                  <a:srgbClr val="002060"/>
                </a:solidFill>
                <a:effectLst/>
                <a:latin typeface="Traditional Arabic" pitchFamily="18" charset="-78"/>
                <a:ea typeface="Calibri"/>
                <a:cs typeface="Traditional Arabic" pitchFamily="18" charset="-78"/>
              </a:rPr>
              <a:t>الفرد والمجتمع.</a:t>
            </a:r>
            <a:endParaRPr kumimoji="0" lang="en-US" sz="2200" b="1" i="0" u="none" strike="noStrike" cap="none" normalizeH="0" baseline="0" smtClean="0">
              <a:ln>
                <a:noFill/>
              </a:ln>
              <a:solidFill>
                <a:srgbClr val="002060"/>
              </a:solidFill>
              <a:effectLst/>
              <a:latin typeface="Traditional Arabic" pitchFamily="18" charset="-78"/>
              <a:cs typeface="Traditional Arabic" pitchFamily="18"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214422" y="1809728"/>
            <a:ext cx="4357718" cy="5724644"/>
          </a:xfrm>
          <a:prstGeom prst="rect">
            <a:avLst/>
          </a:prstGeom>
        </p:spPr>
        <p:txBody>
          <a:bodyPr wrap="square">
            <a:spAutoFit/>
          </a:bodyPr>
          <a:lstStyle/>
          <a:p>
            <a:pPr lvl="0" algn="ctr" eaLnBrk="0" fontAlgn="base" hangingPunct="0">
              <a:lnSpc>
                <a:spcPct val="150000"/>
              </a:lnSpc>
              <a:spcBef>
                <a:spcPct val="0"/>
              </a:spcBef>
              <a:spcAft>
                <a:spcPct val="0"/>
              </a:spcAft>
              <a:buFontTx/>
              <a:buChar char="•"/>
            </a:pPr>
            <a:r>
              <a:rPr lang="ar-DZ" sz="2400" b="1" smtClean="0">
                <a:solidFill>
                  <a:srgbClr val="FF0000"/>
                </a:solidFill>
                <a:latin typeface="Traditional Arabic" pitchFamily="18" charset="-78"/>
                <a:ea typeface="Calibri"/>
                <a:cs typeface="Traditional Arabic" pitchFamily="18" charset="-78"/>
              </a:rPr>
              <a:t>أهمية موضوع الدراسة:</a:t>
            </a:r>
            <a:endParaRPr lang="en-US" sz="2400" b="1" smtClean="0">
              <a:solidFill>
                <a:srgbClr val="FF0000"/>
              </a:solidFill>
              <a:latin typeface="Traditional Arabic" pitchFamily="18" charset="-78"/>
              <a:cs typeface="Traditional Arabic" pitchFamily="18" charset="-78"/>
            </a:endParaRPr>
          </a:p>
          <a:p>
            <a:pPr lvl="0" algn="ctr" eaLnBrk="0" fontAlgn="base" hangingPunct="0">
              <a:lnSpc>
                <a:spcPct val="150000"/>
              </a:lnSpc>
              <a:spcBef>
                <a:spcPct val="0"/>
              </a:spcBef>
              <a:spcAft>
                <a:spcPct val="0"/>
              </a:spcAft>
            </a:pPr>
            <a:r>
              <a:rPr lang="ar-DZ" sz="2200" b="1" smtClean="0">
                <a:solidFill>
                  <a:srgbClr val="002060"/>
                </a:solidFill>
                <a:latin typeface="Traditional Arabic" pitchFamily="18" charset="-78"/>
                <a:ea typeface="Calibri"/>
                <a:cs typeface="Traditional Arabic" pitchFamily="18" charset="-78"/>
              </a:rPr>
              <a:t>تكمن أهمية الدراسة في هذا الموضوع عمالة الأطفال وعلاقتها بالتسرب المدرسي كونه موضوع اهتم </a:t>
            </a:r>
            <a:r>
              <a:rPr lang="ar-DZ" sz="2200" b="1" err="1" smtClean="0">
                <a:solidFill>
                  <a:srgbClr val="002060"/>
                </a:solidFill>
                <a:latin typeface="Traditional Arabic" pitchFamily="18" charset="-78"/>
                <a:ea typeface="Calibri"/>
                <a:cs typeface="Traditional Arabic" pitchFamily="18" charset="-78"/>
              </a:rPr>
              <a:t>به</a:t>
            </a:r>
            <a:r>
              <a:rPr lang="ar-DZ" sz="2200" b="1" smtClean="0">
                <a:solidFill>
                  <a:srgbClr val="002060"/>
                </a:solidFill>
                <a:latin typeface="Traditional Arabic" pitchFamily="18" charset="-78"/>
                <a:ea typeface="Calibri"/>
                <a:cs typeface="Traditional Arabic" pitchFamily="18" charset="-78"/>
              </a:rPr>
              <a:t> الكثير من العلماء والباحثين في شتى العلوم التربية علم الاجتماع علم النفس وعلم الاقتصاد والعلوم السياسية.حيث تصدر عمالة الأطفال والتسرب المدرسي خطرا على الفر والمجتمع حيث نجد كلا المجتمع والقانون الدولي ينفي كلا من عمالة الأطفال والتسرب المدرسي ولان هذه الفئة تمثل مستقبل المجتمع وعليه يجب حمايتها من كل الأخطار التي تهدد وجودها بدا بمحاولة القضاء على هذه الظاهرة.</a:t>
            </a:r>
            <a:endParaRPr lang="ar-DZ" sz="2200" b="1" smtClean="0">
              <a:solidFill>
                <a:srgbClr val="002060"/>
              </a:solidFill>
              <a:latin typeface="Traditional Arabic" pitchFamily="18" charset="-78"/>
              <a:cs typeface="Traditional Arabic" pitchFamily="18"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857232" y="2381232"/>
            <a:ext cx="5072098" cy="3508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Char char="•"/>
              <a:tabLst/>
            </a:pPr>
            <a:r>
              <a:rPr kumimoji="0" lang="ar-DZ" sz="2800" b="1" i="0" strike="noStrike" cap="none" normalizeH="0" baseline="0" smtClean="0">
                <a:ln>
                  <a:noFill/>
                </a:ln>
                <a:solidFill>
                  <a:srgbClr val="FF0000"/>
                </a:solidFill>
                <a:effectLst/>
                <a:latin typeface="Traditional Arabic" pitchFamily="18" charset="-78"/>
                <a:ea typeface="Calibri" charset="0"/>
                <a:cs typeface="Traditional Arabic" pitchFamily="18" charset="-78"/>
              </a:rPr>
              <a:t>أهداف الدراسة:</a:t>
            </a:r>
            <a:endParaRPr kumimoji="0" lang="en-US" sz="2800" b="1" i="0" strike="noStrike" cap="none" normalizeH="0" baseline="0" smtClean="0">
              <a:ln>
                <a:noFill/>
              </a:ln>
              <a:solidFill>
                <a:srgbClr val="FF0000"/>
              </a:solidFill>
              <a:effectLst/>
              <a:latin typeface="Traditional Arabic" pitchFamily="18" charset="-78"/>
              <a:cs typeface="Traditional Arabic" pitchFamily="18" charset="-78"/>
            </a:endParaRPr>
          </a:p>
          <a:p>
            <a:pPr marL="0" marR="0" lvl="0" indent="0" algn="ctr" defTabSz="914400" eaLnBrk="0" fontAlgn="base" latinLnBrk="0" hangingPunct="0">
              <a:lnSpc>
                <a:spcPct val="150000"/>
              </a:lnSpc>
              <a:spcBef>
                <a:spcPct val="0"/>
              </a:spcBef>
              <a:spcAft>
                <a:spcPct val="0"/>
              </a:spcAft>
              <a:buClrTx/>
              <a:buSzTx/>
              <a:buFontTx/>
              <a:buNone/>
              <a:tabLst/>
            </a:pPr>
            <a:r>
              <a:rPr kumimoji="0" lang="ar-DZ" sz="20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       </a:t>
            </a:r>
            <a:r>
              <a:rPr kumimoji="0" lang="ar-DZ" sz="24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يمكن حصر أهداف الدراسة فيما يلي:</a:t>
            </a:r>
            <a:endParaRPr kumimoji="0" lang="en-US" sz="2400" b="1" i="0" u="none" strike="noStrike" cap="none" normalizeH="0" baseline="0" smtClean="0">
              <a:ln>
                <a:noFill/>
              </a:ln>
              <a:solidFill>
                <a:schemeClr val="tx1"/>
              </a:solidFill>
              <a:effectLst/>
              <a:latin typeface="Traditional Arabic" pitchFamily="18" charset="-78"/>
              <a:cs typeface="Traditional Arabic" pitchFamily="18" charset="-78"/>
            </a:endParaRPr>
          </a:p>
          <a:p>
            <a:pPr marL="0" marR="0" lvl="0" indent="0" algn="ctr" defTabSz="914400" eaLnBrk="0" fontAlgn="base" latinLnBrk="0" hangingPunct="0">
              <a:lnSpc>
                <a:spcPct val="150000"/>
              </a:lnSpc>
              <a:spcBef>
                <a:spcPct val="0"/>
              </a:spcBef>
              <a:spcAft>
                <a:spcPct val="0"/>
              </a:spcAft>
              <a:buClrTx/>
              <a:buSzTx/>
              <a:buFont typeface="Arial" pitchFamily="34" charset="0"/>
              <a:buChar char="•"/>
              <a:tabLst/>
            </a:pPr>
            <a:r>
              <a:rPr kumimoji="0" lang="ar-DZ" sz="24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الحصول على شهادة </a:t>
            </a:r>
            <a:r>
              <a:rPr kumimoji="0" lang="ar-DZ" sz="2400" b="1" i="0" u="none" strike="noStrike" cap="none" normalizeH="0" baseline="0" err="1" smtClean="0">
                <a:ln>
                  <a:noFill/>
                </a:ln>
                <a:solidFill>
                  <a:schemeClr val="tx1"/>
                </a:solidFill>
                <a:effectLst/>
                <a:latin typeface="Traditional Arabic" pitchFamily="18" charset="-78"/>
                <a:ea typeface="Calibri" charset="0"/>
                <a:cs typeface="Traditional Arabic" pitchFamily="18" charset="-78"/>
              </a:rPr>
              <a:t>الماستر</a:t>
            </a:r>
            <a:r>
              <a:rPr kumimoji="0" lang="ar-DZ" sz="24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 في علم الاجتماع التربوي</a:t>
            </a:r>
            <a:endParaRPr kumimoji="0" lang="en-US" sz="2400" b="1" i="0" u="none" strike="noStrike" cap="none" normalizeH="0" baseline="0" smtClean="0">
              <a:ln>
                <a:noFill/>
              </a:ln>
              <a:solidFill>
                <a:schemeClr val="tx1"/>
              </a:solidFill>
              <a:effectLst/>
              <a:latin typeface="Traditional Arabic" pitchFamily="18" charset="-78"/>
              <a:cs typeface="Traditional Arabic" pitchFamily="18" charset="-78"/>
            </a:endParaRPr>
          </a:p>
          <a:p>
            <a:pPr marL="0" marR="0" lvl="0" indent="0" algn="ctr" defTabSz="914400" eaLnBrk="0" fontAlgn="base" latinLnBrk="0" hangingPunct="0">
              <a:lnSpc>
                <a:spcPct val="150000"/>
              </a:lnSpc>
              <a:spcBef>
                <a:spcPct val="0"/>
              </a:spcBef>
              <a:spcAft>
                <a:spcPct val="0"/>
              </a:spcAft>
              <a:buClrTx/>
              <a:buSzTx/>
              <a:buFont typeface="Arial" pitchFamily="34" charset="0"/>
              <a:buChar char="•"/>
              <a:tabLst/>
            </a:pPr>
            <a:r>
              <a:rPr kumimoji="0" lang="ar-DZ" sz="24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الكشف عن العلاقة بين عمالة الأطفال والتسرب المدرسي</a:t>
            </a:r>
          </a:p>
          <a:p>
            <a:pPr marL="0" marR="0" lvl="0" indent="0" algn="ctr" defTabSz="914400" eaLnBrk="0" fontAlgn="base" latinLnBrk="0" hangingPunct="0">
              <a:lnSpc>
                <a:spcPct val="150000"/>
              </a:lnSpc>
              <a:spcBef>
                <a:spcPct val="0"/>
              </a:spcBef>
              <a:spcAft>
                <a:spcPct val="0"/>
              </a:spcAft>
              <a:buClrTx/>
              <a:buSzTx/>
              <a:buFont typeface="Arial" pitchFamily="34" charset="0"/>
              <a:buChar char="•"/>
              <a:tabLst/>
            </a:pPr>
            <a:r>
              <a:rPr kumimoji="0" lang="ar-DZ" sz="24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السعي نحو وضع طرق وأساليب واستراتيجيات </a:t>
            </a:r>
          </a:p>
          <a:p>
            <a:pPr marL="0" marR="0" lvl="0" indent="0" algn="ctr" defTabSz="914400" eaLnBrk="0" fontAlgn="base" latinLnBrk="0" hangingPunct="0">
              <a:lnSpc>
                <a:spcPct val="150000"/>
              </a:lnSpc>
              <a:spcBef>
                <a:spcPct val="0"/>
              </a:spcBef>
              <a:spcAft>
                <a:spcPct val="0"/>
              </a:spcAft>
              <a:buClrTx/>
              <a:buSzTx/>
              <a:buFontTx/>
              <a:buNone/>
              <a:tabLst/>
            </a:pPr>
            <a:r>
              <a:rPr kumimoji="0" lang="ar-DZ" sz="2400" b="1" i="0" u="none" strike="noStrike" cap="none" normalizeH="0" baseline="0" smtClean="0">
                <a:ln>
                  <a:noFill/>
                </a:ln>
                <a:solidFill>
                  <a:schemeClr val="tx1"/>
                </a:solidFill>
                <a:effectLst/>
                <a:latin typeface="Traditional Arabic" pitchFamily="18" charset="-78"/>
                <a:ea typeface="Calibri" charset="0"/>
                <a:cs typeface="Traditional Arabic" pitchFamily="18" charset="-78"/>
              </a:rPr>
              <a:t>تساهم في التخفيف من هذه الظواهر.</a:t>
            </a:r>
            <a:r>
              <a:rPr kumimoji="0" lang="en-US" sz="2400" b="1" i="0" u="none" strike="noStrike" cap="none" normalizeH="0" baseline="0" smtClean="0">
                <a:ln>
                  <a:noFill/>
                </a:ln>
                <a:solidFill>
                  <a:schemeClr val="tx1"/>
                </a:solidFill>
                <a:effectLst/>
                <a:latin typeface="Traditional Arabic" pitchFamily="18" charset="-78"/>
                <a:cs typeface="Traditional Arabic" pitchFamily="18" charset="-78"/>
              </a:rPr>
              <a:t> </a:t>
            </a:r>
            <a:endParaRPr kumimoji="0" lang="en-US" sz="2000" b="1" i="0" u="none" strike="noStrike" cap="none" normalizeH="0" baseline="0" smtClean="0">
              <a:ln>
                <a:noFill/>
              </a:ln>
              <a:solidFill>
                <a:schemeClr val="tx1"/>
              </a:solidFill>
              <a:effectLst/>
              <a:latin typeface="Traditional Arabic" pitchFamily="18" charset="-78"/>
              <a:cs typeface="Traditional Arabic" pitchFamily="18" charset="-78"/>
            </a:endParaRPr>
          </a:p>
        </p:txBody>
      </p:sp>
    </p:spTree>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515</TotalTime>
  <Words>1103</Words>
  <Application>Microsoft Office PowerPoint</Application>
  <PresentationFormat>A4 Paper (210x297 mm)‎</PresentationFormat>
  <Paragraphs>70</Paragraphs>
  <Slides>14</Slides>
  <Notes>0</Notes>
  <HiddenSlides>0</HiddenSlides>
  <MMClips>0</MMClips>
  <ScaleCrop>false</ScaleCrop>
  <HeadingPairs>
    <vt:vector size="6" baseType="variant">
      <vt:variant>
        <vt:lpstr>سمة</vt:lpstr>
      </vt:variant>
      <vt:variant>
        <vt:i4>1</vt:i4>
      </vt:variant>
      <vt:variant>
        <vt:lpstr>خوادم OLE مضمنة</vt:lpstr>
      </vt:variant>
      <vt:variant>
        <vt:i4>1</vt:i4>
      </vt:variant>
      <vt:variant>
        <vt:lpstr>عناوين الشرائح</vt:lpstr>
      </vt:variant>
      <vt:variant>
        <vt:i4>14</vt:i4>
      </vt:variant>
    </vt:vector>
  </HeadingPairs>
  <TitlesOfParts>
    <vt:vector size="16" baseType="lpstr">
      <vt:lpstr>سمة Office</vt:lpstr>
      <vt:lpstr>مستند</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dalla</dc:creator>
  <cp:lastModifiedBy>pcs</cp:lastModifiedBy>
  <cp:revision>52</cp:revision>
  <dcterms:created xsi:type="dcterms:W3CDTF">2015-02-21T12:19:35Z</dcterms:created>
  <dcterms:modified xsi:type="dcterms:W3CDTF">2015-02-25T02:13:02Z</dcterms:modified>
</cp:coreProperties>
</file>