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2" d="100"/>
          <a:sy n="42" d="100"/>
        </p:scale>
        <p:origin x="-252" y="8070"/>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04/03/2015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2900282" y="242739"/>
            <a:ext cx="23074472" cy="3071833"/>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09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130095" y="314175"/>
            <a:ext cx="2627311" cy="2786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0" y="3314572"/>
            <a:ext cx="2686049" cy="923312"/>
          </a:xfrm>
          <a:prstGeom prst="rect">
            <a:avLst/>
          </a:prstGeom>
          <a:noFill/>
          <a:ln w="9525">
            <a:noFill/>
            <a:miter lim="800000"/>
            <a:headEnd/>
            <a:tailEnd/>
          </a:ln>
        </p:spPr>
        <p:txBody>
          <a:bodyPr wrap="square" lIns="91422" tIns="45711" rIns="91422" bIns="45711" anchorCtr="1">
            <a:spAutoFit/>
          </a:bodyPr>
          <a:lstStyle/>
          <a:p>
            <a:pPr algn="ctr"/>
            <a:r>
              <a:rPr lang="ar-DZ" sz="2700" b="1" dirty="0">
                <a:solidFill>
                  <a:srgbClr val="000000"/>
                </a:solidFill>
                <a:latin typeface="Engravers MT" pitchFamily="18" charset="0"/>
              </a:rPr>
              <a:t>جامعة قاصدي مرباح ورقلة</a:t>
            </a:r>
          </a:p>
        </p:txBody>
      </p:sp>
      <p:sp>
        <p:nvSpPr>
          <p:cNvPr id="31" name="Rectangle 24"/>
          <p:cNvSpPr/>
          <p:nvPr/>
        </p:nvSpPr>
        <p:spPr>
          <a:xfrm>
            <a:off x="2900282" y="24888848"/>
            <a:ext cx="11787270" cy="255385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endParaRPr lang="en-US" sz="9600" b="1" dirty="0">
              <a:solidFill>
                <a:srgbClr val="000000"/>
              </a:solidFill>
              <a:latin typeface="Arial" pitchFamily="34" charset="0"/>
              <a:cs typeface="Arial" pitchFamily="34" charset="0"/>
            </a:endParaRPr>
          </a:p>
        </p:txBody>
      </p:sp>
      <p:sp>
        <p:nvSpPr>
          <p:cNvPr id="11276" name="Rectangle 18"/>
          <p:cNvSpPr>
            <a:spLocks noChangeArrowheads="1"/>
          </p:cNvSpPr>
          <p:nvPr/>
        </p:nvSpPr>
        <p:spPr bwMode="auto">
          <a:xfrm>
            <a:off x="4536704" y="23174336"/>
            <a:ext cx="9793658" cy="1500198"/>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6840959" y="23460089"/>
            <a:ext cx="4917635" cy="928694"/>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16994089" y="5815023"/>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0616865" y="588645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a:cs typeface="+mn-cs"/>
              </a:rPr>
              <a:t>الإشكالية</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7138104" y="31103955"/>
            <a:ext cx="9765346" cy="142875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19514368" y="31389706"/>
            <a:ext cx="5429249" cy="85725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t>منهج وأدوات البحث</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8506256" y="14689932"/>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1026536" y="14761940"/>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الأسئلة الفرعية </a:t>
            </a:r>
            <a:endParaRPr lang="ar-DZ" sz="4500" b="1" kern="0" dirty="0">
              <a:solidFill>
                <a:srgbClr val="000000"/>
              </a:solidFill>
              <a:latin typeface="Arial"/>
              <a:cs typeface="+mn-cs"/>
            </a:endParaRPr>
          </a:p>
        </p:txBody>
      </p:sp>
      <p:sp>
        <p:nvSpPr>
          <p:cNvPr id="34" name="Organigramme : Processus 33"/>
          <p:cNvSpPr/>
          <p:nvPr/>
        </p:nvSpPr>
        <p:spPr>
          <a:xfrm>
            <a:off x="10544148" y="15816222"/>
            <a:ext cx="17857984" cy="3960440"/>
          </a:xfrm>
          <a:prstGeom prst="flowChartProcess">
            <a:avLst/>
          </a:prstGeom>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endParaRPr lang="en-US" dirty="0"/>
          </a:p>
        </p:txBody>
      </p:sp>
      <p:sp>
        <p:nvSpPr>
          <p:cNvPr id="25" name="Rectangle 24"/>
          <p:cNvSpPr/>
          <p:nvPr/>
        </p:nvSpPr>
        <p:spPr>
          <a:xfrm>
            <a:off x="13544544" y="32675590"/>
            <a:ext cx="15259056" cy="3064629"/>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4000" b="1" dirty="0" smtClean="0">
                <a:latin typeface="Arial" pitchFamily="34" charset="0"/>
                <a:cs typeface="Arial" pitchFamily="34" charset="0"/>
              </a:rPr>
              <a:t>-اعتمدت في هذه الدراسة المنهج الوصفي </a:t>
            </a:r>
          </a:p>
          <a:p>
            <a:pPr algn="just" rtl="1">
              <a:lnSpc>
                <a:spcPct val="150000"/>
              </a:lnSpc>
            </a:pPr>
            <a:r>
              <a:rPr lang="ar-DZ" sz="4000" b="1" dirty="0" smtClean="0">
                <a:latin typeface="Arial" pitchFamily="34" charset="0"/>
                <a:cs typeface="Arial" pitchFamily="34" charset="0"/>
              </a:rPr>
              <a:t>-الأداة هي استمارة الاستبيان   </a:t>
            </a:r>
          </a:p>
          <a:p>
            <a:pPr algn="just" rtl="1">
              <a:lnSpc>
                <a:spcPct val="150000"/>
              </a:lnSpc>
            </a:pPr>
            <a:endParaRPr lang="ar-DZ" sz="3600" b="1" dirty="0" smtClean="0">
              <a:latin typeface="Arial" pitchFamily="34" charset="0"/>
              <a:cs typeface="Arial" pitchFamily="34" charset="0"/>
            </a:endParaRPr>
          </a:p>
        </p:txBody>
      </p:sp>
      <p:sp>
        <p:nvSpPr>
          <p:cNvPr id="3073" name="Rectangle 1"/>
          <p:cNvSpPr>
            <a:spLocks noChangeArrowheads="1"/>
          </p:cNvSpPr>
          <p:nvPr/>
        </p:nvSpPr>
        <p:spPr bwMode="auto">
          <a:xfrm>
            <a:off x="685704" y="7100786"/>
            <a:ext cx="2000264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يعتبر النظام التربوي التعليمي نسقا من بين الأنساق المكونة للمجتمع .وتتم داخل هذا النظام مجموعة من العمليات التعليمية التي لها أهداف مختلفة أيضا من بينها تكوين الفرد الناجح والانتقال به من مستوي معين كان عليه إلى مستوي أخر مرغوب فيه وقد يتجسد ذلك من خلال قيام المعلم بأدوار مختلفة وتفاعل الطالب معه ويكون ذلك موافقا لمنهاج مبرمج فمكونات هذا النظام يؤثر بعضها على بعض بما في ذلك الطالب والأستاذ والمنهاج من أجل الوصول إلى فعل تعليمي قد يحدد رؤى مستقبلية ناجحة من خلال المواقف التعليمية المختلفة .</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rot="10800000" flipV="1">
            <a:off x="1176580" y="10136901"/>
            <a:ext cx="2762702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والوسائل التعليمية جزء من عملية التعليم فبدونها لا يمكن تبادل المفاهيم والخبرات التعليمية لذلك فهي لا تعتبر مواد إضافية أو ثانوية بل جزء مساعد ومدعم للمنهاج التعليمي لذلك قد  تساعد هذه الوسائل في الحصول على خبرات متنوعة لتحقيق أهداف التعليم .ومنه أصبحت الوسائل التعليمية ضرورية في العملية التعليمية وقد يظهر ذلك من خلال تخطي عوائق إيصال المعلومات وتوصيلها .       </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8615322" y="11887132"/>
            <a:ext cx="20188278" cy="2571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وقد يظهر تنوع واختلاف الوسائل التعليمية حسب المادة و المستوي التعليمي للمتعلم وتعتمد هذه الوسائل في الدراسات العليا لتدعيم المواقف و إثرائها وتسهيل عملية التعليم على الأستاذ والتعلم على الطالب وتنمي استمرار الفكر وذلك من اجل تكوين أشخاص مؤهلين.وفي هذا نطرح الإشكال التالي :</a:t>
            </a:r>
            <a:endParaRPr kumimoji="0" lang="en-US" sz="4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ما هو دور الوسائل التعليمية في الفعل التربوي التعليمي بالجامعة ؟</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6" name="Rectangle 4"/>
          <p:cNvSpPr>
            <a:spLocks noChangeArrowheads="1"/>
          </p:cNvSpPr>
          <p:nvPr/>
        </p:nvSpPr>
        <p:spPr bwMode="auto">
          <a:xfrm>
            <a:off x="12330098" y="16387726"/>
            <a:ext cx="15430608"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tabLst/>
            </a:pPr>
            <a:r>
              <a:rPr kumimoji="0" lang="ar-DZ" sz="4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كيف تساهم الوسائل التعليمية في إثراء التعليم بالجامعة ؟</a:t>
            </a:r>
            <a:endParaRPr kumimoji="0" lang="en-US" sz="4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pP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كيف تساهم الوسائل التعليمية في التفاعل الصفي بالجامعة ؟</a:t>
            </a:r>
            <a:endParaRPr kumimoji="0" lang="ar-DZ" sz="44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3043158" y="25388914"/>
            <a:ext cx="1121576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 typeface="Wingdings" pitchFamily="2" charset="2"/>
              <a:buChar char="ü"/>
              <a:tabLst/>
            </a:pPr>
            <a:r>
              <a:rPr kumimoji="0" lang="ar-DZ" sz="36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تقديم صورة عن الوسائل التعليمية المعتمدة في التعليم الجامعي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DZ" sz="36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معرفة دور الوسائل التعليمية وأهميتها في العمل التعليمي الجامعي .    </a:t>
            </a:r>
          </a:p>
          <a:p>
            <a:pPr marL="0" marR="0" lvl="0" indent="0" algn="r" defTabSz="914400" rtl="1" eaLnBrk="0" fontAlgn="base" latinLnBrk="0" hangingPunct="0">
              <a:lnSpc>
                <a:spcPct val="100000"/>
              </a:lnSpc>
              <a:spcBef>
                <a:spcPct val="0"/>
              </a:spcBef>
              <a:spcAft>
                <a:spcPct val="0"/>
              </a:spcAft>
              <a:buClrTx/>
              <a:buSzTx/>
              <a:buFont typeface="Wingdings" pitchFamily="2" charset="2"/>
              <a:buChar char="ü"/>
              <a:tabLst/>
            </a:pPr>
            <a:r>
              <a:rPr kumimoji="0" lang="ar-DZ" sz="36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إبراز دور الوسائل التعليمية وربطها بالفعل التربوي التعليمي بالجامعة </a:t>
            </a:r>
            <a:r>
              <a:rPr lang="ar-DZ" sz="3600" b="1" dirty="0" smtClean="0">
                <a:latin typeface="Calibri" pitchFamily="34" charset="0"/>
                <a:ea typeface="Calibri" pitchFamily="34" charset="0"/>
                <a:cs typeface="Arial" pitchFamily="34" charset="0"/>
              </a:rPr>
              <a:t>.</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8" name="Rectangle 6"/>
          <p:cNvSpPr>
            <a:spLocks noChangeArrowheads="1"/>
          </p:cNvSpPr>
          <p:nvPr/>
        </p:nvSpPr>
        <p:spPr bwMode="auto">
          <a:xfrm>
            <a:off x="8258132" y="314176"/>
            <a:ext cx="11644394"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جامعة قاصدي مرباح</a:t>
            </a:r>
            <a:r>
              <a:rPr kumimoji="0" lang="ar-DZ" sz="4000" b="1" i="0" u="none" strike="noStrike" cap="none" normalizeH="0" dirty="0" smtClean="0">
                <a:ln>
                  <a:noFill/>
                </a:ln>
                <a:solidFill>
                  <a:schemeClr val="tx1"/>
                </a:solidFill>
                <a:effectLst/>
                <a:latin typeface="Calibri" pitchFamily="34" charset="0"/>
                <a:ea typeface="Calibri" pitchFamily="34" charset="0"/>
                <a:cs typeface="Arial" pitchFamily="34" charset="0"/>
              </a:rPr>
              <a:t> ورقلة .كلية العلوم الإنسانية والاجتماعية </a:t>
            </a:r>
          </a:p>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دور الوسائل التعليمية في الفعل التربوي التعليمي بالجامعة .</a:t>
            </a:r>
          </a:p>
          <a:p>
            <a:pPr marL="0" marR="0" lvl="0" indent="0" algn="ctr" defTabSz="914400" rtl="1" eaLnBrk="1" fontAlgn="base" latinLnBrk="0" hangingPunct="1">
              <a:lnSpc>
                <a:spcPct val="100000"/>
              </a:lnSpc>
              <a:spcBef>
                <a:spcPct val="0"/>
              </a:spcBef>
              <a:spcAft>
                <a:spcPct val="0"/>
              </a:spcAft>
              <a:buClrTx/>
              <a:buSzTx/>
              <a:buFontTx/>
              <a:buNone/>
              <a:tabLst/>
            </a:pPr>
            <a:r>
              <a:rPr lang="fr-FR" sz="4000" b="1" dirty="0" smtClean="0">
                <a:latin typeface="Arial" pitchFamily="34" charset="0"/>
                <a:cs typeface="Arial" pitchFamily="34" charset="0"/>
              </a:rPr>
              <a:t>The role of teaching means in lhe educational act at lhe univer si tg  </a:t>
            </a:r>
            <a:endParaRPr kumimoji="0" lang="en-US" sz="4000" b="1" i="0" u="none" strike="noStrike" cap="none" normalizeH="0" baseline="0" dirty="0" smtClean="0">
              <a:ln>
                <a:noFill/>
              </a:ln>
              <a:solidFill>
                <a:schemeClr val="tx1"/>
              </a:solidFill>
              <a:effectLst/>
              <a:latin typeface="Arial" pitchFamily="34" charset="0"/>
              <a:cs typeface="Arial" pitchFamily="34" charset="0"/>
            </a:endParaRPr>
          </a:p>
          <a:p>
            <a:pPr lvl="0" algn="ctr" rtl="1" eaLnBrk="0" hangingPunct="0"/>
            <a:r>
              <a:rPr lang="ar-DZ" sz="4000" b="1" dirty="0" smtClean="0">
                <a:latin typeface="Calibri" pitchFamily="34" charset="0"/>
                <a:ea typeface="Calibri" pitchFamily="34" charset="0"/>
                <a:cs typeface="Arial" pitchFamily="34" charset="0"/>
              </a:rPr>
              <a:t> تخصص:علم الاجتماع التربوي .</a:t>
            </a:r>
            <a:r>
              <a:rPr lang="ar-DZ" sz="4400" b="1" dirty="0" smtClean="0">
                <a:latin typeface="Calibri" pitchFamily="34" charset="0"/>
                <a:ea typeface="Calibri" pitchFamily="34" charset="0"/>
                <a:cs typeface="Arial" pitchFamily="34" charset="0"/>
              </a:rPr>
              <a:t>                                  </a:t>
            </a:r>
            <a:r>
              <a:rPr kumimoji="0" lang="ar-DZ" sz="4400" b="1" i="0" u="none" strike="noStrike" cap="none" normalizeH="0" dirty="0" smtClean="0">
                <a:ln>
                  <a:noFill/>
                </a:ln>
                <a:solidFill>
                  <a:schemeClr val="tx1"/>
                </a:solidFill>
                <a:effectLst/>
                <a:latin typeface="Calibri" pitchFamily="34" charset="0"/>
                <a:ea typeface="Calibri" pitchFamily="34" charset="0"/>
                <a:cs typeface="Arial" pitchFamily="34" charset="0"/>
              </a:rPr>
              <a:t>     </a:t>
            </a:r>
            <a:r>
              <a:rPr lang="ar-DZ" sz="4400" b="1" dirty="0" smtClean="0">
                <a:latin typeface="Calibri" pitchFamily="34" charset="0"/>
                <a:ea typeface="Calibri" pitchFamily="34" charset="0"/>
                <a:cs typeface="Arial" pitchFamily="34" charset="0"/>
              </a:rPr>
              <a:t> </a:t>
            </a:r>
            <a:r>
              <a:rPr kumimoji="0" lang="ar-DZ" sz="4400" b="1" i="0" u="none" strike="noStrike" cap="none" normalizeH="0" dirty="0" smtClean="0">
                <a:ln>
                  <a:noFill/>
                </a:ln>
                <a:solidFill>
                  <a:schemeClr val="tx1"/>
                </a:solidFill>
                <a:effectLst/>
                <a:latin typeface="Calibri" pitchFamily="34" charset="0"/>
                <a:ea typeface="Calibri" pitchFamily="34" charset="0"/>
                <a:cs typeface="Arial" pitchFamily="34" charset="0"/>
              </a:rPr>
              <a:t>                          </a:t>
            </a: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DZ" sz="44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080" name="Picture 8" descr="C:\Users\DALMAC\Desktop\صور الوسائل\images (10).jpg"/>
          <p:cNvPicPr>
            <a:picLocks noChangeAspect="1" noChangeArrowheads="1"/>
          </p:cNvPicPr>
          <p:nvPr/>
        </p:nvPicPr>
        <p:blipFill>
          <a:blip r:embed="rId4"/>
          <a:srcRect/>
          <a:stretch>
            <a:fillRect/>
          </a:stretch>
        </p:blipFill>
        <p:spPr bwMode="auto">
          <a:xfrm>
            <a:off x="1400085" y="13664069"/>
            <a:ext cx="13001715" cy="8620702"/>
          </a:xfrm>
          <a:prstGeom prst="rect">
            <a:avLst/>
          </a:prstGeom>
          <a:noFill/>
        </p:spPr>
      </p:pic>
      <p:pic>
        <p:nvPicPr>
          <p:cNvPr id="3081" name="Picture 9" descr="C:\Users\DALMAC\Desktop\صور الوسائل\images (11).jpg"/>
          <p:cNvPicPr>
            <a:picLocks noChangeAspect="1" noChangeArrowheads="1"/>
          </p:cNvPicPr>
          <p:nvPr/>
        </p:nvPicPr>
        <p:blipFill>
          <a:blip r:embed="rId5"/>
          <a:srcRect/>
          <a:stretch>
            <a:fillRect/>
          </a:stretch>
        </p:blipFill>
        <p:spPr bwMode="auto">
          <a:xfrm>
            <a:off x="21045534" y="6957912"/>
            <a:ext cx="6715172" cy="2977430"/>
          </a:xfrm>
          <a:prstGeom prst="rect">
            <a:avLst/>
          </a:prstGeom>
          <a:noFill/>
        </p:spPr>
      </p:pic>
      <p:pic>
        <p:nvPicPr>
          <p:cNvPr id="3082" name="Picture 10" descr="C:\Users\DALMAC\Desktop\صور الوسائل\images (17).jpg"/>
          <p:cNvPicPr>
            <a:picLocks noChangeAspect="1" noChangeArrowheads="1"/>
          </p:cNvPicPr>
          <p:nvPr/>
        </p:nvPicPr>
        <p:blipFill>
          <a:blip r:embed="rId6"/>
          <a:srcRect/>
          <a:stretch>
            <a:fillRect/>
          </a:stretch>
        </p:blipFill>
        <p:spPr bwMode="auto">
          <a:xfrm>
            <a:off x="15044742" y="20179733"/>
            <a:ext cx="13216029" cy="10209841"/>
          </a:xfrm>
          <a:prstGeom prst="rect">
            <a:avLst/>
          </a:prstGeom>
          <a:noFill/>
        </p:spPr>
      </p:pic>
      <p:pic>
        <p:nvPicPr>
          <p:cNvPr id="3083" name="Picture 11" descr="C:\Users\DALMAC\Desktop\صور الوسائل\images (16).jpg"/>
          <p:cNvPicPr>
            <a:picLocks noChangeAspect="1" noChangeArrowheads="1"/>
          </p:cNvPicPr>
          <p:nvPr/>
        </p:nvPicPr>
        <p:blipFill>
          <a:blip r:embed="rId7"/>
          <a:srcRect/>
          <a:stretch>
            <a:fillRect/>
          </a:stretch>
        </p:blipFill>
        <p:spPr bwMode="auto">
          <a:xfrm>
            <a:off x="2185903" y="28073504"/>
            <a:ext cx="12033574" cy="5102152"/>
          </a:xfrm>
          <a:prstGeom prst="rect">
            <a:avLst/>
          </a:prstGeom>
          <a:noFill/>
        </p:spPr>
      </p:pic>
      <p:pic>
        <p:nvPicPr>
          <p:cNvPr id="3084" name="Picture 12" descr="C:\Users\DALMAC\Desktop\صور الوسائل\images (15).jpg"/>
          <p:cNvPicPr>
            <a:picLocks noChangeAspect="1" noChangeArrowheads="1"/>
          </p:cNvPicPr>
          <p:nvPr/>
        </p:nvPicPr>
        <p:blipFill>
          <a:blip r:embed="rId8"/>
          <a:srcRect/>
          <a:stretch>
            <a:fillRect/>
          </a:stretch>
        </p:blipFill>
        <p:spPr bwMode="auto">
          <a:xfrm>
            <a:off x="1042895" y="33604284"/>
            <a:ext cx="10144195" cy="8715436"/>
          </a:xfrm>
          <a:prstGeom prst="rect">
            <a:avLst/>
          </a:prstGeom>
          <a:noFill/>
        </p:spPr>
      </p:pic>
      <p:pic>
        <p:nvPicPr>
          <p:cNvPr id="3086" name="Picture 14" descr="C:\Users\DALMAC\Desktop\صور الوسائل\images (14).jpg"/>
          <p:cNvPicPr>
            <a:picLocks noChangeAspect="1" noChangeArrowheads="1"/>
          </p:cNvPicPr>
          <p:nvPr/>
        </p:nvPicPr>
        <p:blipFill>
          <a:blip r:embed="rId9"/>
          <a:srcRect/>
          <a:stretch>
            <a:fillRect/>
          </a:stretch>
        </p:blipFill>
        <p:spPr bwMode="auto">
          <a:xfrm>
            <a:off x="19331022" y="36604680"/>
            <a:ext cx="9144064" cy="6072230"/>
          </a:xfrm>
          <a:prstGeom prst="rect">
            <a:avLst/>
          </a:prstGeom>
          <a:noFill/>
        </p:spPr>
      </p:pic>
      <p:pic>
        <p:nvPicPr>
          <p:cNvPr id="3087" name="Picture 15" descr="C:\Users\DALMAC\Desktop\صور الوسائل\images (3).jpg"/>
          <p:cNvPicPr>
            <a:picLocks noChangeAspect="1" noChangeArrowheads="1"/>
          </p:cNvPicPr>
          <p:nvPr/>
        </p:nvPicPr>
        <p:blipFill>
          <a:blip r:embed="rId10"/>
          <a:srcRect/>
          <a:stretch>
            <a:fillRect/>
          </a:stretch>
        </p:blipFill>
        <p:spPr bwMode="auto">
          <a:xfrm>
            <a:off x="19902526" y="202136"/>
            <a:ext cx="5857916" cy="5592471"/>
          </a:xfrm>
          <a:prstGeom prst="rect">
            <a:avLst/>
          </a:prstGeom>
          <a:noFill/>
        </p:spPr>
      </p:pic>
      <p:pic>
        <p:nvPicPr>
          <p:cNvPr id="1026" name="Picture 2" descr="C:\Users\DALMAC\Desktop\صور الوسائل\images (7).jpg"/>
          <p:cNvPicPr>
            <a:picLocks noChangeAspect="1" noChangeArrowheads="1"/>
          </p:cNvPicPr>
          <p:nvPr/>
        </p:nvPicPr>
        <p:blipFill>
          <a:blip r:embed="rId11"/>
          <a:srcRect/>
          <a:stretch>
            <a:fillRect/>
          </a:stretch>
        </p:blipFill>
        <p:spPr bwMode="auto">
          <a:xfrm>
            <a:off x="11401404" y="33175656"/>
            <a:ext cx="7715304" cy="6929486"/>
          </a:xfrm>
          <a:prstGeom prst="rect">
            <a:avLst/>
          </a:prstGeom>
          <a:noFill/>
        </p:spPr>
      </p:pic>
      <p:pic>
        <p:nvPicPr>
          <p:cNvPr id="2" name="Picture 2" descr="D:\صورمنوعه\images (8).jpg"/>
          <p:cNvPicPr>
            <a:picLocks noChangeAspect="1" noChangeArrowheads="1"/>
          </p:cNvPicPr>
          <p:nvPr/>
        </p:nvPicPr>
        <p:blipFill>
          <a:blip r:embed="rId12"/>
          <a:srcRect/>
          <a:stretch>
            <a:fillRect/>
          </a:stretch>
        </p:blipFill>
        <p:spPr bwMode="auto">
          <a:xfrm>
            <a:off x="2900282" y="238038"/>
            <a:ext cx="5500726" cy="5862616"/>
          </a:xfrm>
          <a:prstGeom prst="rect">
            <a:avLst/>
          </a:prstGeom>
          <a:noFill/>
        </p:spPr>
      </p:pic>
      <p:sp>
        <p:nvSpPr>
          <p:cNvPr id="33" name="تمرير أفقي 32"/>
          <p:cNvSpPr/>
          <p:nvPr/>
        </p:nvSpPr>
        <p:spPr>
          <a:xfrm>
            <a:off x="8543884" y="3814638"/>
            <a:ext cx="10787138" cy="2928958"/>
          </a:xfrm>
          <a:prstGeom prst="horizontalScroll">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DZ" sz="4000" b="1" dirty="0" smtClean="0"/>
              <a:t>إعداد الطالبة :كريمة شويرفات .</a:t>
            </a:r>
          </a:p>
          <a:p>
            <a:pPr algn="ctr"/>
            <a:r>
              <a:rPr lang="ar-DZ" sz="4000" b="1" dirty="0" smtClean="0"/>
              <a:t>إشراف الأستاذة :مليكه جابر حمداوي .</a:t>
            </a:r>
          </a:p>
          <a:p>
            <a:pPr algn="ctr"/>
            <a:r>
              <a:rPr lang="fr-FR" sz="4000" b="1" dirty="0" smtClean="0"/>
              <a:t>Djaberma</a:t>
            </a:r>
            <a:r>
              <a:rPr lang="fr-FR" sz="4000" b="1" dirty="0" smtClean="0"/>
              <a:t>@ </a:t>
            </a:r>
            <a:r>
              <a:rPr lang="fr-FR" sz="4000" b="1" dirty="0" err="1" smtClean="0"/>
              <a:t>univ</a:t>
            </a:r>
            <a:r>
              <a:rPr lang="ar-DZ" sz="4000" b="1" dirty="0" smtClean="0"/>
              <a:t>.</a:t>
            </a:r>
            <a:r>
              <a:rPr lang="fr-FR" sz="4000" b="1" dirty="0" smtClean="0"/>
              <a:t>ouargr</a:t>
            </a:r>
            <a:r>
              <a:rPr lang="ar-DZ" sz="4000" b="1" dirty="0" smtClean="0"/>
              <a:t>.</a:t>
            </a:r>
            <a:r>
              <a:rPr lang="fr-FR" sz="4000" b="1" dirty="0" smtClean="0"/>
              <a:t> dz</a:t>
            </a:r>
            <a:r>
              <a:rPr lang="ar-DZ" sz="4000" b="1" dirty="0" smtClean="0"/>
              <a:t>. </a:t>
            </a:r>
          </a:p>
          <a:p>
            <a:pPr algn="r"/>
            <a:r>
              <a:rPr lang="ar-DZ" sz="4000" dirty="0" smtClean="0"/>
              <a:t> </a:t>
            </a:r>
            <a:endParaRPr lang="ar-DZ" sz="4000" dirty="0"/>
          </a:p>
        </p:txBody>
      </p:sp>
      <p:pic>
        <p:nvPicPr>
          <p:cNvPr id="35" name="Picture 193" descr="Univ-Sigle"/>
          <p:cNvPicPr>
            <a:picLocks noChangeAspect="1"/>
          </p:cNvPicPr>
          <p:nvPr/>
        </p:nvPicPr>
        <p:blipFill>
          <a:blip r:embed="rId3" cstate="print"/>
          <a:stretch>
            <a:fillRect/>
          </a:stretch>
        </p:blipFill>
        <p:spPr>
          <a:xfrm>
            <a:off x="25903318" y="242738"/>
            <a:ext cx="2627311" cy="2786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9" name="Rectangle 30"/>
          <p:cNvSpPr>
            <a:spLocks noChangeArrowheads="1"/>
          </p:cNvSpPr>
          <p:nvPr/>
        </p:nvSpPr>
        <p:spPr bwMode="auto">
          <a:xfrm>
            <a:off x="25903318" y="3314572"/>
            <a:ext cx="2900282" cy="923312"/>
          </a:xfrm>
          <a:prstGeom prst="rect">
            <a:avLst/>
          </a:prstGeom>
          <a:noFill/>
          <a:ln w="9525">
            <a:noFill/>
            <a:miter lim="800000"/>
            <a:headEnd/>
            <a:tailEnd/>
          </a:ln>
        </p:spPr>
        <p:txBody>
          <a:bodyPr wrap="square" lIns="91422" tIns="45711" rIns="91422" bIns="45711" anchorCtr="1">
            <a:spAutoFit/>
          </a:bodyPr>
          <a:lstStyle/>
          <a:p>
            <a:pPr algn="ctr"/>
            <a:r>
              <a:rPr lang="ar-DZ" sz="2700" b="1" dirty="0">
                <a:solidFill>
                  <a:srgbClr val="000000"/>
                </a:solidFill>
                <a:latin typeface="Engravers MT" pitchFamily="18" charset="0"/>
              </a:rPr>
              <a:t>جامعة قاصدي مرباح ورقلة</a:t>
            </a:r>
          </a:p>
        </p:txBody>
      </p:sp>
      <p:sp>
        <p:nvSpPr>
          <p:cNvPr id="36" name="شريط منحني إلى الأسفل 35"/>
          <p:cNvSpPr/>
          <p:nvPr/>
        </p:nvSpPr>
        <p:spPr>
          <a:xfrm>
            <a:off x="11187090" y="39962266"/>
            <a:ext cx="8001056" cy="2928958"/>
          </a:xfrm>
          <a:prstGeom prst="ellipseRibb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4400" dirty="0" smtClean="0"/>
              <a:t>السنة الدراسية </a:t>
            </a:r>
            <a:r>
              <a:rPr lang="ar-DZ" sz="4400" dirty="0" smtClean="0"/>
              <a:t>2015  </a:t>
            </a:r>
            <a:r>
              <a:rPr lang="ar-DZ" sz="4400" dirty="0" smtClean="0"/>
              <a:t>.</a:t>
            </a:r>
            <a:r>
              <a:rPr lang="fr-FR" sz="4400" dirty="0" smtClean="0"/>
              <a:t>/ </a:t>
            </a:r>
            <a:r>
              <a:rPr lang="ar-DZ" sz="4400" dirty="0" smtClean="0"/>
              <a:t> </a:t>
            </a:r>
            <a:r>
              <a:rPr lang="ar-DZ" sz="4400" dirty="0" smtClean="0"/>
              <a:t>2014 </a:t>
            </a:r>
            <a:endParaRPr lang="ar-DZ" sz="4400"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552</TotalTime>
  <Words>346</Words>
  <Application>Microsoft Office PowerPoint</Application>
  <PresentationFormat>مخصص</PresentationFormat>
  <Paragraphs>28</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ABUMADA</cp:lastModifiedBy>
  <cp:revision>80</cp:revision>
  <dcterms:created xsi:type="dcterms:W3CDTF">2014-04-16T09:22:23Z</dcterms:created>
  <dcterms:modified xsi:type="dcterms:W3CDTF">2015-03-04T10:55:02Z</dcterms:modified>
</cp:coreProperties>
</file>