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
  </p:notesMasterIdLst>
  <p:sldIdLst>
    <p:sldId id="256" r:id="rId2"/>
  </p:sldIdLst>
  <p:sldSz cx="29524325" cy="43205400"/>
  <p:notesSz cx="6742113" cy="9872663"/>
  <p:defaultTextStyle>
    <a:defPPr>
      <a:defRPr lang="ar-SA"/>
    </a:defPPr>
    <a:lvl1pPr algn="l" rtl="0" fontAlgn="base">
      <a:spcBef>
        <a:spcPct val="0"/>
      </a:spcBef>
      <a:spcAft>
        <a:spcPct val="0"/>
      </a:spcAft>
      <a:defRPr sz="8100" kern="1200">
        <a:solidFill>
          <a:schemeClr val="tx1"/>
        </a:solidFill>
        <a:latin typeface="Arial" charset="0"/>
        <a:ea typeface="+mn-ea"/>
        <a:cs typeface="Arial" charset="0"/>
      </a:defRPr>
    </a:lvl1pPr>
    <a:lvl2pPr marL="457200" algn="l" rtl="0" fontAlgn="base">
      <a:spcBef>
        <a:spcPct val="0"/>
      </a:spcBef>
      <a:spcAft>
        <a:spcPct val="0"/>
      </a:spcAft>
      <a:defRPr sz="8100" kern="1200">
        <a:solidFill>
          <a:schemeClr val="tx1"/>
        </a:solidFill>
        <a:latin typeface="Arial" charset="0"/>
        <a:ea typeface="+mn-ea"/>
        <a:cs typeface="Arial" charset="0"/>
      </a:defRPr>
    </a:lvl2pPr>
    <a:lvl3pPr marL="914400" algn="l" rtl="0" fontAlgn="base">
      <a:spcBef>
        <a:spcPct val="0"/>
      </a:spcBef>
      <a:spcAft>
        <a:spcPct val="0"/>
      </a:spcAft>
      <a:defRPr sz="8100" kern="1200">
        <a:solidFill>
          <a:schemeClr val="tx1"/>
        </a:solidFill>
        <a:latin typeface="Arial" charset="0"/>
        <a:ea typeface="+mn-ea"/>
        <a:cs typeface="Arial" charset="0"/>
      </a:defRPr>
    </a:lvl3pPr>
    <a:lvl4pPr marL="1371600" algn="l" rtl="0" fontAlgn="base">
      <a:spcBef>
        <a:spcPct val="0"/>
      </a:spcBef>
      <a:spcAft>
        <a:spcPct val="0"/>
      </a:spcAft>
      <a:defRPr sz="8100" kern="1200">
        <a:solidFill>
          <a:schemeClr val="tx1"/>
        </a:solidFill>
        <a:latin typeface="Arial" charset="0"/>
        <a:ea typeface="+mn-ea"/>
        <a:cs typeface="Arial" charset="0"/>
      </a:defRPr>
    </a:lvl4pPr>
    <a:lvl5pPr marL="1828800" algn="l" rtl="0" fontAlgn="base">
      <a:spcBef>
        <a:spcPct val="0"/>
      </a:spcBef>
      <a:spcAft>
        <a:spcPct val="0"/>
      </a:spcAft>
      <a:defRPr sz="8100" kern="1200">
        <a:solidFill>
          <a:schemeClr val="tx1"/>
        </a:solidFill>
        <a:latin typeface="Arial" charset="0"/>
        <a:ea typeface="+mn-ea"/>
        <a:cs typeface="Arial" charset="0"/>
      </a:defRPr>
    </a:lvl5pPr>
    <a:lvl6pPr marL="2286000" algn="l" defTabSz="914400" rtl="0" eaLnBrk="1" latinLnBrk="0" hangingPunct="1">
      <a:defRPr sz="8100" kern="1200">
        <a:solidFill>
          <a:schemeClr val="tx1"/>
        </a:solidFill>
        <a:latin typeface="Arial" charset="0"/>
        <a:ea typeface="+mn-ea"/>
        <a:cs typeface="Arial" charset="0"/>
      </a:defRPr>
    </a:lvl6pPr>
    <a:lvl7pPr marL="2743200" algn="l" defTabSz="914400" rtl="0" eaLnBrk="1" latinLnBrk="0" hangingPunct="1">
      <a:defRPr sz="8100" kern="1200">
        <a:solidFill>
          <a:schemeClr val="tx1"/>
        </a:solidFill>
        <a:latin typeface="Arial" charset="0"/>
        <a:ea typeface="+mn-ea"/>
        <a:cs typeface="Arial" charset="0"/>
      </a:defRPr>
    </a:lvl7pPr>
    <a:lvl8pPr marL="3200400" algn="l" defTabSz="914400" rtl="0" eaLnBrk="1" latinLnBrk="0" hangingPunct="1">
      <a:defRPr sz="8100" kern="1200">
        <a:solidFill>
          <a:schemeClr val="tx1"/>
        </a:solidFill>
        <a:latin typeface="Arial" charset="0"/>
        <a:ea typeface="+mn-ea"/>
        <a:cs typeface="Arial" charset="0"/>
      </a:defRPr>
    </a:lvl8pPr>
    <a:lvl9pPr marL="3657600" algn="l" defTabSz="914400" rtl="0" eaLnBrk="1" latinLnBrk="0" hangingPunct="1">
      <a:defRPr sz="81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2941" autoAdjust="0"/>
    <p:restoredTop sz="94660" autoAdjust="0"/>
  </p:normalViewPr>
  <p:slideViewPr>
    <p:cSldViewPr>
      <p:cViewPr>
        <p:scale>
          <a:sx n="40" d="100"/>
          <a:sy n="40" d="100"/>
        </p:scale>
        <p:origin x="-354" y="-78"/>
      </p:cViewPr>
      <p:guideLst>
        <p:guide orient="horz" pos="13608"/>
        <p:guide pos="9299"/>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3821113"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1588" y="0"/>
            <a:ext cx="29210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atin typeface="Arial" pitchFamily="34" charset="0"/>
                <a:cs typeface="Arial" pitchFamily="34" charset="0"/>
              </a:defRPr>
            </a:lvl1pPr>
          </a:lstStyle>
          <a:p>
            <a:pPr>
              <a:defRPr/>
            </a:pPr>
            <a:endParaRPr lang="fr-FR"/>
          </a:p>
        </p:txBody>
      </p:sp>
      <p:sp>
        <p:nvSpPr>
          <p:cNvPr id="3076" name="Rectangle 4"/>
          <p:cNvSpPr>
            <a:spLocks noGrp="1" noRot="1" noChangeAspect="1" noChangeArrowheads="1" noTextEdit="1"/>
          </p:cNvSpPr>
          <p:nvPr>
            <p:ph type="sldImg" idx="2"/>
          </p:nvPr>
        </p:nvSpPr>
        <p:spPr bwMode="auto">
          <a:xfrm>
            <a:off x="2106613" y="739775"/>
            <a:ext cx="2528887" cy="37036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4688" y="4689475"/>
            <a:ext cx="5392737"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Cliquez pour modifier les styles du texte du masque</a:t>
            </a:r>
          </a:p>
          <a:p>
            <a:pPr lvl="1"/>
            <a:r>
              <a:rPr lang="en-US" noProof="0" smtClean="0"/>
              <a:t>Deuxième niveau</a:t>
            </a:r>
          </a:p>
          <a:p>
            <a:pPr lvl="2"/>
            <a:r>
              <a:rPr lang="en-US" noProof="0" smtClean="0"/>
              <a:t>Troisième niveau</a:t>
            </a:r>
          </a:p>
          <a:p>
            <a:pPr lvl="3"/>
            <a:r>
              <a:rPr lang="en-US" noProof="0" smtClean="0"/>
              <a:t>Quatrième niveau</a:t>
            </a:r>
          </a:p>
          <a:p>
            <a:pPr lvl="4"/>
            <a:r>
              <a:rPr lang="en-US" noProof="0" smtClean="0"/>
              <a:t>Cinquième niveau</a:t>
            </a:r>
          </a:p>
        </p:txBody>
      </p:sp>
      <p:sp>
        <p:nvSpPr>
          <p:cNvPr id="3078" name="Rectangle 6"/>
          <p:cNvSpPr>
            <a:spLocks noGrp="1" noChangeArrowheads="1"/>
          </p:cNvSpPr>
          <p:nvPr>
            <p:ph type="ftr" sz="quarter" idx="4"/>
          </p:nvPr>
        </p:nvSpPr>
        <p:spPr bwMode="auto">
          <a:xfrm>
            <a:off x="3821113"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atin typeface="Arial" pitchFamily="34" charset="0"/>
                <a:cs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1588" y="9377363"/>
            <a:ext cx="29210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atin typeface="Arial" pitchFamily="34" charset="0"/>
                <a:cs typeface="Arial" pitchFamily="34" charset="0"/>
              </a:defRPr>
            </a:lvl1pPr>
          </a:lstStyle>
          <a:p>
            <a:pPr>
              <a:defRPr/>
            </a:pPr>
            <a:fld id="{9B057EA8-A770-43F8-9789-0E35C919085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9524325" cy="432054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415595" tIns="207797" rIns="415595" bIns="207797" rtlCol="0" anchor="ctr"/>
          <a:lstStyle/>
          <a:p>
            <a:pPr algn="ctr" eaLnBrk="1" latinLnBrk="0" hangingPunct="1"/>
            <a:endParaRPr kumimoji="0" lang="en-US"/>
          </a:p>
        </p:txBody>
      </p:sp>
      <p:sp useBgFill="1">
        <p:nvSpPr>
          <p:cNvPr id="13" name="Rectangle à coins arrondis 12"/>
          <p:cNvSpPr/>
          <p:nvPr/>
        </p:nvSpPr>
        <p:spPr>
          <a:xfrm>
            <a:off x="210884" y="439460"/>
            <a:ext cx="29102551" cy="42160866"/>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9" name="Sous-titre 8"/>
          <p:cNvSpPr>
            <a:spLocks noGrp="1"/>
          </p:cNvSpPr>
          <p:nvPr>
            <p:ph type="subTitle" idx="1"/>
          </p:nvPr>
        </p:nvSpPr>
        <p:spPr>
          <a:xfrm>
            <a:off x="4182612" y="20162520"/>
            <a:ext cx="20667028" cy="10081260"/>
          </a:xfrm>
        </p:spPr>
        <p:txBody>
          <a:bodyPr/>
          <a:lstStyle>
            <a:lvl1pPr marL="0" indent="0" algn="ctr">
              <a:buNone/>
              <a:defRPr sz="11800">
                <a:solidFill>
                  <a:schemeClr val="tx2"/>
                </a:solidFill>
              </a:defRPr>
            </a:lvl1pPr>
            <a:lvl2pPr marL="2077974" indent="0" algn="ctr">
              <a:buNone/>
            </a:lvl2pPr>
            <a:lvl3pPr marL="4155948" indent="0" algn="ctr">
              <a:buNone/>
            </a:lvl3pPr>
            <a:lvl4pPr marL="6233922" indent="0" algn="ctr">
              <a:buNone/>
            </a:lvl4pPr>
            <a:lvl5pPr marL="8311896" indent="0" algn="ctr">
              <a:buNone/>
            </a:lvl5pPr>
            <a:lvl6pPr marL="10389870" indent="0" algn="ctr">
              <a:buNone/>
            </a:lvl6pPr>
            <a:lvl7pPr marL="12467844" indent="0" algn="ctr">
              <a:buNone/>
            </a:lvl7pPr>
            <a:lvl8pPr marL="14545818" indent="0" algn="ctr">
              <a:buNone/>
            </a:lvl8pPr>
            <a:lvl9pPr marL="16623792"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pPr>
              <a:defRPr/>
            </a:pPr>
            <a:endParaRPr lang="fr-FR"/>
          </a:p>
        </p:txBody>
      </p:sp>
      <p:sp>
        <p:nvSpPr>
          <p:cNvPr id="17" name="Espace réservé du pied de page 16"/>
          <p:cNvSpPr>
            <a:spLocks noGrp="1"/>
          </p:cNvSpPr>
          <p:nvPr>
            <p:ph type="ftr" sz="quarter" idx="11"/>
          </p:nvPr>
        </p:nvSpPr>
        <p:spPr/>
        <p:txBody>
          <a:bodyPr/>
          <a:lstStyle/>
          <a:p>
            <a:pPr>
              <a:defRPr/>
            </a:pPr>
            <a:endParaRPr lang="en-US"/>
          </a:p>
        </p:txBody>
      </p:sp>
      <p:sp>
        <p:nvSpPr>
          <p:cNvPr id="29" name="Espace réservé du numéro de diapositive 28"/>
          <p:cNvSpPr>
            <a:spLocks noGrp="1"/>
          </p:cNvSpPr>
          <p:nvPr>
            <p:ph type="sldNum" sz="quarter" idx="12"/>
          </p:nvPr>
        </p:nvSpPr>
        <p:spPr/>
        <p:txBody>
          <a:bodyPr lIns="0" tIns="0" rIns="0" bIns="0">
            <a:noAutofit/>
          </a:bodyPr>
          <a:lstStyle>
            <a:lvl1pPr>
              <a:defRPr sz="6400">
                <a:solidFill>
                  <a:srgbClr val="FFFFFF"/>
                </a:solidFill>
              </a:defRPr>
            </a:lvl1pPr>
          </a:lstStyle>
          <a:p>
            <a:pPr>
              <a:defRPr/>
            </a:pPr>
            <a:fld id="{2825C7AA-6B97-4F35-A132-F3C1AA8E4D46}" type="slidenum">
              <a:rPr lang="en-US" smtClean="0"/>
              <a:pPr>
                <a:defRPr/>
              </a:pPr>
              <a:t>‹#›</a:t>
            </a:fld>
            <a:endParaRPr lang="en-US"/>
          </a:p>
        </p:txBody>
      </p:sp>
      <p:sp>
        <p:nvSpPr>
          <p:cNvPr id="7" name="Rectangle 6"/>
          <p:cNvSpPr/>
          <p:nvPr/>
        </p:nvSpPr>
        <p:spPr>
          <a:xfrm>
            <a:off x="203194" y="9130612"/>
            <a:ext cx="29128914" cy="962229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10" name="Rectangle 9"/>
          <p:cNvSpPr/>
          <p:nvPr/>
        </p:nvSpPr>
        <p:spPr>
          <a:xfrm>
            <a:off x="203194" y="8799336"/>
            <a:ext cx="29128914" cy="759654"/>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11" name="Rectangle 10"/>
          <p:cNvSpPr/>
          <p:nvPr/>
        </p:nvSpPr>
        <p:spPr>
          <a:xfrm>
            <a:off x="203194" y="18752889"/>
            <a:ext cx="29128914" cy="69635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8" name="Titre 7"/>
          <p:cNvSpPr>
            <a:spLocks noGrp="1"/>
          </p:cNvSpPr>
          <p:nvPr>
            <p:ph type="ctrTitle"/>
          </p:nvPr>
        </p:nvSpPr>
        <p:spPr>
          <a:xfrm>
            <a:off x="1476216" y="9487362"/>
            <a:ext cx="26571893" cy="9261158"/>
          </a:xfrm>
        </p:spPr>
        <p:txBody>
          <a:bodyPr anchor="ctr"/>
          <a:lstStyle>
            <a:lvl1pPr algn="ctr">
              <a:defRPr lang="en-US" dirty="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70C8BBE-96C0-4486-BB54-F00038D05415}"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405135" y="1730241"/>
            <a:ext cx="6495352"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2952433" y="1730235"/>
            <a:ext cx="17960631"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E27D03-0A9C-4473-9D1C-362F89F2413C}"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586152FD-89BA-4397-A08B-F8ABDE08BB2E}" type="slidenum">
              <a:rPr lang="en-US" smtClean="0"/>
              <a:pPr>
                <a:defRPr/>
              </a:pPr>
              <a:t>‹#›</a:t>
            </a:fld>
            <a:endParaRPr lang="en-US"/>
          </a:p>
        </p:txBody>
      </p:sp>
      <p:sp>
        <p:nvSpPr>
          <p:cNvPr id="8" name="Espace réservé du contenu 7"/>
          <p:cNvSpPr>
            <a:spLocks noGrp="1"/>
          </p:cNvSpPr>
          <p:nvPr>
            <p:ph sz="quarter" idx="1"/>
          </p:nvPr>
        </p:nvSpPr>
        <p:spPr>
          <a:xfrm>
            <a:off x="2952433" y="9121140"/>
            <a:ext cx="25095676" cy="288036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29524325" cy="432054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415595" tIns="207797" rIns="415595" bIns="207797" rtlCol="0" anchor="ctr"/>
          <a:lstStyle/>
          <a:p>
            <a:pPr algn="ctr" eaLnBrk="1" latinLnBrk="0" hangingPunct="1"/>
            <a:endParaRPr kumimoji="0" lang="en-US"/>
          </a:p>
        </p:txBody>
      </p:sp>
      <p:sp useBgFill="1">
        <p:nvSpPr>
          <p:cNvPr id="10" name="Rectangle à coins arrondis 9"/>
          <p:cNvSpPr/>
          <p:nvPr/>
        </p:nvSpPr>
        <p:spPr>
          <a:xfrm>
            <a:off x="210884" y="439460"/>
            <a:ext cx="29102551" cy="42160866"/>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2" name="Titre 1"/>
          <p:cNvSpPr>
            <a:spLocks noGrp="1"/>
          </p:cNvSpPr>
          <p:nvPr>
            <p:ph type="title"/>
          </p:nvPr>
        </p:nvSpPr>
        <p:spPr>
          <a:xfrm>
            <a:off x="2332218" y="6000753"/>
            <a:ext cx="25095676" cy="8581073"/>
          </a:xfrm>
        </p:spPr>
        <p:txBody>
          <a:bodyPr anchor="b" anchorCtr="0"/>
          <a:lstStyle>
            <a:lvl1pPr algn="l">
              <a:buNone/>
              <a:defRPr sz="18200" b="0" cap="none"/>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332218" y="16052009"/>
            <a:ext cx="25095676" cy="8431051"/>
          </a:xfrm>
        </p:spPr>
        <p:txBody>
          <a:bodyPr anchor="t" anchorCtr="0"/>
          <a:lstStyle>
            <a:lvl1pPr marL="0" indent="0">
              <a:buNone/>
              <a:defRPr sz="10900">
                <a:solidFill>
                  <a:schemeClr val="tx1">
                    <a:tint val="75000"/>
                  </a:schemeClr>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pPr>
              <a:defRPr/>
            </a:pPr>
            <a:endParaRPr lang="fr-FR"/>
          </a:p>
        </p:txBody>
      </p:sp>
      <p:sp>
        <p:nvSpPr>
          <p:cNvPr id="5" name="Espace réservé du pied de page 4"/>
          <p:cNvSpPr>
            <a:spLocks noGrp="1"/>
          </p:cNvSpPr>
          <p:nvPr>
            <p:ph type="ftr" sz="quarter" idx="11"/>
          </p:nvPr>
        </p:nvSpPr>
        <p:spPr>
          <a:xfrm>
            <a:off x="2583379" y="38884860"/>
            <a:ext cx="12916892" cy="2880360"/>
          </a:xfrm>
        </p:spPr>
        <p:txBody>
          <a:bodyPr/>
          <a:lstStyle/>
          <a:p>
            <a:pPr>
              <a:defRPr/>
            </a:pPr>
            <a:endParaRPr lang="en-US"/>
          </a:p>
        </p:txBody>
      </p:sp>
      <p:sp>
        <p:nvSpPr>
          <p:cNvPr id="7" name="Rectangle 6"/>
          <p:cNvSpPr/>
          <p:nvPr/>
        </p:nvSpPr>
        <p:spPr>
          <a:xfrm flipV="1">
            <a:off x="224121" y="14974029"/>
            <a:ext cx="29103012" cy="576072"/>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8" name="Rectangle 7"/>
          <p:cNvSpPr/>
          <p:nvPr/>
        </p:nvSpPr>
        <p:spPr>
          <a:xfrm>
            <a:off x="223262" y="14751296"/>
            <a:ext cx="29103871" cy="28803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9" name="Rectangle 8"/>
          <p:cNvSpPr/>
          <p:nvPr/>
        </p:nvSpPr>
        <p:spPr>
          <a:xfrm>
            <a:off x="220549" y="15553944"/>
            <a:ext cx="29106584" cy="288036"/>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72389" y="39115289"/>
            <a:ext cx="1476216" cy="2880360"/>
          </a:xfrm>
        </p:spPr>
        <p:txBody>
          <a:bodyPr/>
          <a:lstStyle/>
          <a:p>
            <a:pPr>
              <a:defRPr/>
            </a:pPr>
            <a:fld id="{A058ACE5-97CE-4F75-803B-ACE91BEBD9A7}"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pPr>
              <a:defRPr/>
            </a:pPr>
            <a:endParaRPr lang="fr-FR"/>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C866A515-60A0-4C6A-9230-A4E95502AEB5}" type="slidenum">
              <a:rPr lang="en-US" smtClean="0"/>
              <a:pPr>
                <a:defRPr/>
              </a:pPr>
              <a:t>‹#›</a:t>
            </a:fld>
            <a:endParaRPr lang="en-US"/>
          </a:p>
        </p:txBody>
      </p:sp>
      <p:sp>
        <p:nvSpPr>
          <p:cNvPr id="9" name="Espace réservé du contenu 8"/>
          <p:cNvSpPr>
            <a:spLocks noGrp="1"/>
          </p:cNvSpPr>
          <p:nvPr>
            <p:ph sz="quarter" idx="1"/>
          </p:nvPr>
        </p:nvSpPr>
        <p:spPr>
          <a:xfrm>
            <a:off x="2952433" y="9121140"/>
            <a:ext cx="12104973" cy="288036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15930834" y="9121140"/>
            <a:ext cx="12104973" cy="2880360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2952433" y="1720215"/>
            <a:ext cx="25095676" cy="7200900"/>
          </a:xfrm>
        </p:spPr>
        <p:txBody>
          <a:bodyPr anchor="b" anchorCtr="0"/>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952433" y="9121140"/>
            <a:ext cx="12055766" cy="4800600"/>
          </a:xfrm>
          <a:noFill/>
          <a:ln w="12700" cap="sq" cmpd="sng" algn="ctr">
            <a:noFill/>
            <a:prstDash val="solid"/>
          </a:ln>
        </p:spPr>
        <p:txBody>
          <a:bodyPr lIns="415595" anchor="b" anchorCtr="0">
            <a:noAutofit/>
          </a:bodyPr>
          <a:lstStyle>
            <a:lvl1pPr marL="0" indent="0">
              <a:buNone/>
              <a:defRPr sz="10900" b="1">
                <a:solidFill>
                  <a:schemeClr val="accent1"/>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992343" y="9121140"/>
            <a:ext cx="12055766" cy="4800600"/>
          </a:xfrm>
          <a:noFill/>
          <a:ln w="12700" cap="sq" cmpd="sng" algn="ctr">
            <a:noFill/>
            <a:prstDash val="solid"/>
          </a:ln>
        </p:spPr>
        <p:txBody>
          <a:bodyPr lIns="415595" anchor="b" anchorCtr="0">
            <a:noAutofit/>
          </a:bodyPr>
          <a:lstStyle>
            <a:lvl1pPr marL="0" indent="0">
              <a:buNone/>
              <a:defRPr sz="10900" b="1">
                <a:solidFill>
                  <a:schemeClr val="accent1"/>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pPr>
              <a:defRPr/>
            </a:pPr>
            <a:endParaRPr lang="fr-FR"/>
          </a:p>
        </p:txBody>
      </p:sp>
      <p:sp>
        <p:nvSpPr>
          <p:cNvPr id="8" name="Espace réservé du pied de page 7"/>
          <p:cNvSpPr>
            <a:spLocks noGrp="1"/>
          </p:cNvSpPr>
          <p:nvPr>
            <p:ph type="ftr" sz="quarter" idx="11"/>
          </p:nvPr>
        </p:nvSpPr>
        <p:spPr/>
        <p:txBody>
          <a:bodyPr/>
          <a:lstStyle/>
          <a:p>
            <a:pPr>
              <a:defRPr/>
            </a:pPr>
            <a:endParaRPr lang="en-US"/>
          </a:p>
        </p:txBody>
      </p:sp>
      <p:sp>
        <p:nvSpPr>
          <p:cNvPr id="9" name="Espace réservé du numéro de diapositive 8"/>
          <p:cNvSpPr>
            <a:spLocks noGrp="1"/>
          </p:cNvSpPr>
          <p:nvPr>
            <p:ph type="sldNum" sz="quarter" idx="12"/>
          </p:nvPr>
        </p:nvSpPr>
        <p:spPr/>
        <p:txBody>
          <a:bodyPr/>
          <a:lstStyle/>
          <a:p>
            <a:pPr>
              <a:defRPr/>
            </a:pPr>
            <a:fld id="{28E95F07-09AA-43B8-8AD7-51964EE471B2}" type="slidenum">
              <a:rPr lang="en-US" smtClean="0"/>
              <a:pPr>
                <a:defRPr/>
              </a:pPr>
              <a:t>‹#›</a:t>
            </a:fld>
            <a:endParaRPr lang="en-US"/>
          </a:p>
        </p:txBody>
      </p:sp>
      <p:sp>
        <p:nvSpPr>
          <p:cNvPr id="11" name="Espace réservé du contenu 10"/>
          <p:cNvSpPr>
            <a:spLocks noGrp="1"/>
          </p:cNvSpPr>
          <p:nvPr>
            <p:ph sz="half" idx="2"/>
          </p:nvPr>
        </p:nvSpPr>
        <p:spPr>
          <a:xfrm>
            <a:off x="2952433" y="14161770"/>
            <a:ext cx="12055766" cy="2448306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4"/>
          </p:nvPr>
        </p:nvSpPr>
        <p:spPr>
          <a:xfrm>
            <a:off x="15992343" y="14161770"/>
            <a:ext cx="12055766" cy="2448306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endParaRPr lang="fr-FR"/>
          </a:p>
        </p:txBody>
      </p:sp>
      <p:sp>
        <p:nvSpPr>
          <p:cNvPr id="4" name="Espace réservé du pied de page 3"/>
          <p:cNvSpPr>
            <a:spLocks noGrp="1"/>
          </p:cNvSpPr>
          <p:nvPr>
            <p:ph type="ftr" sz="quarter" idx="11"/>
          </p:nvPr>
        </p:nvSpPr>
        <p:spPr/>
        <p:txBody>
          <a:bodyPr/>
          <a:lstStyle/>
          <a:p>
            <a:pPr>
              <a:defRPr/>
            </a:pPr>
            <a:endParaRPr lang="en-US"/>
          </a:p>
        </p:txBody>
      </p:sp>
      <p:sp>
        <p:nvSpPr>
          <p:cNvPr id="5" name="Espace réservé du numéro de diapositive 4"/>
          <p:cNvSpPr>
            <a:spLocks noGrp="1"/>
          </p:cNvSpPr>
          <p:nvPr>
            <p:ph type="sldNum" sz="quarter" idx="12"/>
          </p:nvPr>
        </p:nvSpPr>
        <p:spPr/>
        <p:txBody>
          <a:bodyPr/>
          <a:lstStyle/>
          <a:p>
            <a:pPr>
              <a:defRPr/>
            </a:pPr>
            <a:fld id="{338AB361-4E17-48E7-8FCC-187A977D0416}"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a:defRPr/>
            </a:pPr>
            <a:endParaRPr lang="fr-FR"/>
          </a:p>
        </p:txBody>
      </p:sp>
      <p:sp>
        <p:nvSpPr>
          <p:cNvPr id="3" name="Espace réservé du pied de page 2"/>
          <p:cNvSpPr>
            <a:spLocks noGrp="1"/>
          </p:cNvSpPr>
          <p:nvPr>
            <p:ph type="ftr" sz="quarter" idx="11"/>
          </p:nvPr>
        </p:nvSpPr>
        <p:spPr/>
        <p:txBody>
          <a:bodyPr/>
          <a:lstStyle/>
          <a:p>
            <a:pPr>
              <a:defRPr/>
            </a:pPr>
            <a:endParaRPr lang="en-US"/>
          </a:p>
        </p:txBody>
      </p:sp>
      <p:sp>
        <p:nvSpPr>
          <p:cNvPr id="4" name="Espace réservé du numéro de diapositive 3"/>
          <p:cNvSpPr>
            <a:spLocks noGrp="1"/>
          </p:cNvSpPr>
          <p:nvPr>
            <p:ph type="sldNum" sz="quarter" idx="12"/>
          </p:nvPr>
        </p:nvSpPr>
        <p:spPr/>
        <p:txBody>
          <a:bodyPr/>
          <a:lstStyle/>
          <a:p>
            <a:pPr>
              <a:defRPr/>
            </a:pPr>
            <a:fld id="{2F19A964-B03D-4BBA-8138-558CEC03041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Rectangle 7"/>
          <p:cNvSpPr/>
          <p:nvPr/>
        </p:nvSpPr>
        <p:spPr>
          <a:xfrm>
            <a:off x="0" y="0"/>
            <a:ext cx="29524325" cy="432054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useBgFill="1">
        <p:nvSpPr>
          <p:cNvPr id="9" name="Rectangle à coins arrondis 8"/>
          <p:cNvSpPr/>
          <p:nvPr/>
        </p:nvSpPr>
        <p:spPr>
          <a:xfrm>
            <a:off x="206670" y="439457"/>
            <a:ext cx="29102551" cy="4216847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2" name="Titre 1"/>
          <p:cNvSpPr>
            <a:spLocks noGrp="1"/>
          </p:cNvSpPr>
          <p:nvPr>
            <p:ph type="title"/>
          </p:nvPr>
        </p:nvSpPr>
        <p:spPr>
          <a:xfrm>
            <a:off x="2952433" y="1720215"/>
            <a:ext cx="25095676" cy="7200900"/>
          </a:xfrm>
        </p:spPr>
        <p:txBody>
          <a:bodyPr anchor="b" anchorCtr="0"/>
          <a:lstStyle>
            <a:lvl1pPr algn="l">
              <a:buNone/>
              <a:defRPr sz="18200" b="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952433" y="10081260"/>
            <a:ext cx="6150901" cy="28323540"/>
          </a:xfrm>
        </p:spPr>
        <p:txBody>
          <a:bodyPr/>
          <a:lstStyle>
            <a:lvl1pPr marL="0" indent="0">
              <a:buNone/>
              <a:defRPr sz="8200"/>
            </a:lvl1pPr>
            <a:lvl2pPr>
              <a:buNone/>
              <a:defRPr sz="55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pPr>
              <a:defRPr/>
            </a:pPr>
            <a:endParaRPr lang="fr-FR"/>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B200E06-BD8D-41E4-B563-8A4520652A97}" type="slidenum">
              <a:rPr lang="en-US" smtClean="0"/>
              <a:pPr>
                <a:defRPr/>
              </a:pPr>
              <a:t>‹#›</a:t>
            </a:fld>
            <a:endParaRPr lang="en-US"/>
          </a:p>
        </p:txBody>
      </p:sp>
      <p:sp>
        <p:nvSpPr>
          <p:cNvPr id="11" name="Espace réservé du contenu 10"/>
          <p:cNvSpPr>
            <a:spLocks noGrp="1"/>
          </p:cNvSpPr>
          <p:nvPr>
            <p:ph sz="quarter" idx="1"/>
          </p:nvPr>
        </p:nvSpPr>
        <p:spPr>
          <a:xfrm>
            <a:off x="9595406" y="10081260"/>
            <a:ext cx="18452703" cy="28323540"/>
          </a:xfrm>
        </p:spPr>
        <p:txBody>
          <a:bodyPr vert="horz"/>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952433" y="30873465"/>
            <a:ext cx="23619460" cy="3290414"/>
          </a:xfrm>
        </p:spPr>
        <p:txBody>
          <a:bodyPr anchor="ctr">
            <a:noAutofit/>
          </a:bodyPr>
          <a:lstStyle>
            <a:lvl1pPr algn="l">
              <a:buNone/>
              <a:defRPr sz="12700" b="0"/>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2952433" y="34308698"/>
            <a:ext cx="23619460" cy="4320540"/>
          </a:xfrm>
        </p:spPr>
        <p:txBody>
          <a:bodyPr/>
          <a:lstStyle>
            <a:lvl1pPr marL="0" indent="0">
              <a:buFontTx/>
              <a:buNone/>
              <a:defRPr sz="7300"/>
            </a:lvl1pPr>
            <a:lvl2pPr>
              <a:defRPr sz="55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pPr>
              <a:defRPr/>
            </a:pPr>
            <a:endParaRPr lang="fr-FR"/>
          </a:p>
        </p:txBody>
      </p:sp>
      <p:sp>
        <p:nvSpPr>
          <p:cNvPr id="6" name="Espace réservé du pied de page 5"/>
          <p:cNvSpPr>
            <a:spLocks noGrp="1"/>
          </p:cNvSpPr>
          <p:nvPr>
            <p:ph type="ftr" sz="quarter" idx="11"/>
          </p:nvPr>
        </p:nvSpPr>
        <p:spPr>
          <a:xfrm>
            <a:off x="2952433" y="38884860"/>
            <a:ext cx="12547838" cy="2880360"/>
          </a:xfrm>
        </p:spPr>
        <p:txBody>
          <a:bodyPr/>
          <a:lstStyle/>
          <a:p>
            <a:pPr>
              <a:defRPr/>
            </a:pPr>
            <a:endParaRPr lang="en-US"/>
          </a:p>
        </p:txBody>
      </p:sp>
      <p:sp>
        <p:nvSpPr>
          <p:cNvPr id="7" name="Espace réservé du numéro de diapositive 6"/>
          <p:cNvSpPr>
            <a:spLocks noGrp="1"/>
          </p:cNvSpPr>
          <p:nvPr>
            <p:ph type="sldNum" sz="quarter" idx="12"/>
          </p:nvPr>
        </p:nvSpPr>
        <p:spPr>
          <a:xfrm>
            <a:off x="472389" y="39115289"/>
            <a:ext cx="1476216" cy="2880360"/>
          </a:xfrm>
        </p:spPr>
        <p:txBody>
          <a:bodyPr/>
          <a:lstStyle/>
          <a:p>
            <a:pPr>
              <a:defRPr/>
            </a:pPr>
            <a:fld id="{D6371E6F-AEAE-4B85-9F24-BEA1B31418FD}" type="slidenum">
              <a:rPr lang="en-US" smtClean="0"/>
              <a:pPr>
                <a:defRPr/>
              </a:pPr>
              <a:t>‹#›</a:t>
            </a:fld>
            <a:endParaRPr lang="en-US"/>
          </a:p>
        </p:txBody>
      </p:sp>
      <p:sp>
        <p:nvSpPr>
          <p:cNvPr id="11" name="Rectangle 10"/>
          <p:cNvSpPr/>
          <p:nvPr/>
        </p:nvSpPr>
        <p:spPr>
          <a:xfrm flipV="1">
            <a:off x="220551" y="29506397"/>
            <a:ext cx="29081460" cy="576072"/>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12" name="Rectangle 11"/>
          <p:cNvSpPr/>
          <p:nvPr/>
        </p:nvSpPr>
        <p:spPr>
          <a:xfrm>
            <a:off x="221202" y="29297989"/>
            <a:ext cx="29080811" cy="28803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13" name="Rectangle 12"/>
          <p:cNvSpPr/>
          <p:nvPr/>
        </p:nvSpPr>
        <p:spPr>
          <a:xfrm>
            <a:off x="221208" y="30071314"/>
            <a:ext cx="29080805" cy="307484"/>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3" name="Espace réservé pour une image  2"/>
          <p:cNvSpPr>
            <a:spLocks noGrp="1"/>
          </p:cNvSpPr>
          <p:nvPr>
            <p:ph type="pic" idx="1"/>
          </p:nvPr>
        </p:nvSpPr>
        <p:spPr>
          <a:xfrm>
            <a:off x="220556" y="420055"/>
            <a:ext cx="29065423" cy="28863608"/>
          </a:xfrm>
          <a:prstGeom prst="round2SameRect">
            <a:avLst>
              <a:gd name="adj1" fmla="val 7101"/>
              <a:gd name="adj2" fmla="val 0"/>
            </a:avLst>
          </a:prstGeom>
          <a:solidFill>
            <a:schemeClr val="bg2"/>
          </a:solidFill>
          <a:ln w="6350">
            <a:solidFill>
              <a:schemeClr val="tx1"/>
            </a:solidFill>
          </a:ln>
        </p:spPr>
        <p:txBody>
          <a:bodyPr/>
          <a:lstStyle>
            <a:lvl1pPr marL="0" indent="0">
              <a:buNone/>
              <a:defRPr sz="14500"/>
            </a:lvl1pPr>
          </a:lstStyle>
          <a:p>
            <a:r>
              <a:rPr kumimoji="0" lang="fr-FR" smtClean="0"/>
              <a:t>Cliquez sur l'icône pour ajouter une image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29524325" cy="432054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lIns="415595" tIns="207797" rIns="415595" bIns="207797" rtlCol="0" anchor="ctr"/>
          <a:lstStyle/>
          <a:p>
            <a:pPr algn="ctr" eaLnBrk="1" latinLnBrk="0" hangingPunct="1"/>
            <a:endParaRPr kumimoji="0" lang="en-US"/>
          </a:p>
        </p:txBody>
      </p:sp>
      <p:sp useBgFill="1">
        <p:nvSpPr>
          <p:cNvPr id="8" name="Rectangle à coins arrondis 7"/>
          <p:cNvSpPr/>
          <p:nvPr/>
        </p:nvSpPr>
        <p:spPr>
          <a:xfrm>
            <a:off x="206670" y="439457"/>
            <a:ext cx="29102551" cy="4216847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lIns="415595" tIns="207797" rIns="415595" bIns="207797" anchor="ctr"/>
          <a:lstStyle/>
          <a:p>
            <a:pPr algn="ctr" eaLnBrk="1" latinLnBrk="0" hangingPunct="1"/>
            <a:endParaRPr kumimoji="0" lang="en-US"/>
          </a:p>
        </p:txBody>
      </p:sp>
      <p:sp>
        <p:nvSpPr>
          <p:cNvPr id="22" name="Espace réservé du titre 21"/>
          <p:cNvSpPr>
            <a:spLocks noGrp="1"/>
          </p:cNvSpPr>
          <p:nvPr>
            <p:ph type="title"/>
          </p:nvPr>
        </p:nvSpPr>
        <p:spPr>
          <a:xfrm>
            <a:off x="2952433" y="1730219"/>
            <a:ext cx="25095676" cy="7200900"/>
          </a:xfrm>
          <a:prstGeom prst="rect">
            <a:avLst/>
          </a:prstGeom>
        </p:spPr>
        <p:txBody>
          <a:bodyPr lIns="415595" tIns="207797" rIns="415595" bIns="415595" anchor="b" anchorCtr="0">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952433" y="9121140"/>
            <a:ext cx="25095676" cy="28803600"/>
          </a:xfrm>
          <a:prstGeom prst="rect">
            <a:avLst/>
          </a:prstGeom>
        </p:spPr>
        <p:txBody>
          <a:bodyPr lIns="415595" tIns="207797" rIns="415595" bIns="207797">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19928920" y="39004875"/>
            <a:ext cx="7996171" cy="3000375"/>
          </a:xfrm>
          <a:prstGeom prst="rect">
            <a:avLst/>
          </a:prstGeom>
        </p:spPr>
        <p:txBody>
          <a:bodyPr lIns="415595" tIns="207797" rIns="415595" bIns="207797" anchor="ctr" anchorCtr="0"/>
          <a:lstStyle>
            <a:lvl1pPr algn="r" eaLnBrk="1" latinLnBrk="0" hangingPunct="1">
              <a:defRPr kumimoji="0" sz="6400">
                <a:solidFill>
                  <a:schemeClr val="tx2"/>
                </a:solidFill>
              </a:defRPr>
            </a:lvl1pPr>
          </a:lstStyle>
          <a:p>
            <a:pPr>
              <a:defRPr/>
            </a:pPr>
            <a:endParaRPr lang="fr-FR"/>
          </a:p>
        </p:txBody>
      </p:sp>
      <p:sp>
        <p:nvSpPr>
          <p:cNvPr id="3" name="Espace réservé du pied de page 2"/>
          <p:cNvSpPr>
            <a:spLocks noGrp="1"/>
          </p:cNvSpPr>
          <p:nvPr>
            <p:ph type="ftr" sz="quarter" idx="3"/>
          </p:nvPr>
        </p:nvSpPr>
        <p:spPr>
          <a:xfrm>
            <a:off x="2952433" y="38884860"/>
            <a:ext cx="12793874" cy="2880360"/>
          </a:xfrm>
          <a:prstGeom prst="rect">
            <a:avLst/>
          </a:prstGeom>
        </p:spPr>
        <p:txBody>
          <a:bodyPr lIns="415595" tIns="207797" rIns="415595" bIns="207797" anchor="ctr" anchorCtr="0"/>
          <a:lstStyle>
            <a:lvl1pPr eaLnBrk="1" latinLnBrk="0" hangingPunct="1">
              <a:defRPr kumimoji="0" sz="6400">
                <a:solidFill>
                  <a:schemeClr val="tx2"/>
                </a:solidFill>
              </a:defRPr>
            </a:lvl1pPr>
          </a:lstStyle>
          <a:p>
            <a:pPr>
              <a:defRPr/>
            </a:pPr>
            <a:endParaRPr lang="en-US"/>
          </a:p>
        </p:txBody>
      </p:sp>
      <p:sp>
        <p:nvSpPr>
          <p:cNvPr id="23" name="Espace réservé du numéro de diapositive 22"/>
          <p:cNvSpPr>
            <a:spLocks noGrp="1"/>
          </p:cNvSpPr>
          <p:nvPr>
            <p:ph type="sldNum" sz="quarter" idx="4"/>
          </p:nvPr>
        </p:nvSpPr>
        <p:spPr>
          <a:xfrm>
            <a:off x="472389" y="39124890"/>
            <a:ext cx="1476216" cy="2880360"/>
          </a:xfrm>
          <a:prstGeom prst="ellipse">
            <a:avLst/>
          </a:prstGeom>
          <a:solidFill>
            <a:schemeClr val="accent1"/>
          </a:solidFill>
        </p:spPr>
        <p:txBody>
          <a:bodyPr wrap="none" lIns="0" tIns="0" rIns="0" bIns="0" anchor="ctr" anchorCtr="1">
            <a:noAutofit/>
          </a:bodyPr>
          <a:lstStyle>
            <a:lvl1pPr algn="ctr" eaLnBrk="1" latinLnBrk="0" hangingPunct="1">
              <a:defRPr kumimoji="0" sz="6400">
                <a:solidFill>
                  <a:srgbClr val="FFFFFF"/>
                </a:solidFill>
                <a:latin typeface="+mj-lt"/>
                <a:ea typeface="+mj-ea"/>
                <a:cs typeface="+mj-cs"/>
              </a:defRPr>
            </a:lvl1pPr>
          </a:lstStyle>
          <a:p>
            <a:pPr>
              <a:defRPr/>
            </a:pPr>
            <a:fld id="{F0399275-F958-452E-8EEC-5CE1D1DD1A9D}"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18200" kern="1200">
          <a:solidFill>
            <a:schemeClr val="tx2"/>
          </a:solidFill>
          <a:latin typeface="+mj-lt"/>
          <a:ea typeface="+mj-ea"/>
          <a:cs typeface="+mj-cs"/>
        </a:defRPr>
      </a:lvl1pPr>
    </p:titleStyle>
    <p:bodyStyle>
      <a:lvl1pPr marL="1246784" indent="-1246784" algn="l" rtl="0" eaLnBrk="1" latinLnBrk="0" hangingPunct="1">
        <a:spcBef>
          <a:spcPts val="2636"/>
        </a:spcBef>
        <a:buClr>
          <a:schemeClr val="accent1"/>
        </a:buClr>
        <a:buSzPct val="85000"/>
        <a:buFont typeface="Wingdings 2"/>
        <a:buChar char=""/>
        <a:defRPr kumimoji="0" sz="11800" kern="1200">
          <a:solidFill>
            <a:schemeClr val="tx1"/>
          </a:solidFill>
          <a:latin typeface="+mn-lt"/>
          <a:ea typeface="+mn-ea"/>
          <a:cs typeface="+mn-cs"/>
        </a:defRPr>
      </a:lvl1pPr>
      <a:lvl2pPr marL="2493569" indent="-1038987" algn="l" rtl="0" eaLnBrk="1" latinLnBrk="0" hangingPunct="1">
        <a:spcBef>
          <a:spcPts val="1682"/>
        </a:spcBef>
        <a:buClr>
          <a:schemeClr val="accent2"/>
        </a:buClr>
        <a:buSzPct val="85000"/>
        <a:buFont typeface="Wingdings 2"/>
        <a:buChar char=""/>
        <a:defRPr kumimoji="0" sz="10900" kern="1200">
          <a:solidFill>
            <a:schemeClr val="tx1"/>
          </a:solidFill>
          <a:latin typeface="+mn-lt"/>
          <a:ea typeface="+mn-ea"/>
          <a:cs typeface="+mn-cs"/>
        </a:defRPr>
      </a:lvl2pPr>
      <a:lvl3pPr marL="3740353" indent="-1038987" algn="l" rtl="0" eaLnBrk="1" latinLnBrk="0" hangingPunct="1">
        <a:spcBef>
          <a:spcPts val="1682"/>
        </a:spcBef>
        <a:buClr>
          <a:schemeClr val="accent1">
            <a:tint val="60000"/>
          </a:schemeClr>
        </a:buClr>
        <a:buSzPct val="85000"/>
        <a:buFont typeface="Wingdings 2"/>
        <a:buChar char=""/>
        <a:defRPr kumimoji="0" sz="9100" kern="1200">
          <a:solidFill>
            <a:schemeClr val="tx1"/>
          </a:solidFill>
          <a:latin typeface="+mn-lt"/>
          <a:ea typeface="+mn-ea"/>
          <a:cs typeface="+mn-cs"/>
        </a:defRPr>
      </a:lvl3pPr>
      <a:lvl4pPr marL="4987138" indent="-1038987" algn="l" rtl="0" eaLnBrk="1" latinLnBrk="0" hangingPunct="1">
        <a:spcBef>
          <a:spcPts val="1682"/>
        </a:spcBef>
        <a:buClr>
          <a:schemeClr val="accent3"/>
        </a:buClr>
        <a:buSzPct val="80000"/>
        <a:buFont typeface="Wingdings 2"/>
        <a:buChar char=""/>
        <a:defRPr kumimoji="0" sz="9100" kern="1200">
          <a:solidFill>
            <a:schemeClr val="tx1"/>
          </a:solidFill>
          <a:latin typeface="+mn-lt"/>
          <a:ea typeface="+mn-ea"/>
          <a:cs typeface="+mn-cs"/>
        </a:defRPr>
      </a:lvl4pPr>
      <a:lvl5pPr marL="6233922" indent="-1038987" algn="l" rtl="0" eaLnBrk="1" latinLnBrk="0" hangingPunct="1">
        <a:spcBef>
          <a:spcPts val="1682"/>
        </a:spcBef>
        <a:buClr>
          <a:schemeClr val="accent3"/>
        </a:buClr>
        <a:buFontTx/>
        <a:buChar char="o"/>
        <a:defRPr kumimoji="0" sz="9100" kern="1200">
          <a:solidFill>
            <a:schemeClr val="tx1"/>
          </a:solidFill>
          <a:latin typeface="+mn-lt"/>
          <a:ea typeface="+mn-ea"/>
          <a:cs typeface="+mn-cs"/>
        </a:defRPr>
      </a:lvl5pPr>
      <a:lvl6pPr marL="7480706" indent="-1038987" algn="l" rtl="0" eaLnBrk="1" latinLnBrk="0" hangingPunct="1">
        <a:spcBef>
          <a:spcPts val="1682"/>
        </a:spcBef>
        <a:buClr>
          <a:schemeClr val="accent3"/>
        </a:buClr>
        <a:buChar char="•"/>
        <a:defRPr kumimoji="0" sz="8200" kern="1200" baseline="0">
          <a:solidFill>
            <a:schemeClr val="tx1"/>
          </a:solidFill>
          <a:latin typeface="+mn-lt"/>
          <a:ea typeface="+mn-ea"/>
          <a:cs typeface="+mn-cs"/>
        </a:defRPr>
      </a:lvl6pPr>
      <a:lvl7pPr marL="8727491" indent="-1038987" algn="l" rtl="0" eaLnBrk="1" latinLnBrk="0" hangingPunct="1">
        <a:spcBef>
          <a:spcPts val="1682"/>
        </a:spcBef>
        <a:buClr>
          <a:schemeClr val="accent2"/>
        </a:buClr>
        <a:buChar char="•"/>
        <a:defRPr kumimoji="0" sz="8200" kern="1200">
          <a:solidFill>
            <a:schemeClr val="tx1"/>
          </a:solidFill>
          <a:latin typeface="+mn-lt"/>
          <a:ea typeface="+mn-ea"/>
          <a:cs typeface="+mn-cs"/>
        </a:defRPr>
      </a:lvl7pPr>
      <a:lvl8pPr marL="9974275" indent="-1038987" algn="l" rtl="0" eaLnBrk="1" latinLnBrk="0" hangingPunct="1">
        <a:spcBef>
          <a:spcPts val="1682"/>
        </a:spcBef>
        <a:buClr>
          <a:schemeClr val="accent1">
            <a:tint val="60000"/>
          </a:schemeClr>
        </a:buClr>
        <a:buChar char="•"/>
        <a:defRPr kumimoji="0" sz="8200" kern="1200">
          <a:solidFill>
            <a:schemeClr val="tx1"/>
          </a:solidFill>
          <a:latin typeface="+mn-lt"/>
          <a:ea typeface="+mn-ea"/>
          <a:cs typeface="+mn-cs"/>
        </a:defRPr>
      </a:lvl8pPr>
      <a:lvl9pPr marL="11221060" indent="-1038987" algn="l" rtl="0" eaLnBrk="1" latinLnBrk="0" hangingPunct="1">
        <a:spcBef>
          <a:spcPts val="1682"/>
        </a:spcBef>
        <a:buClr>
          <a:schemeClr val="accent2">
            <a:tint val="60000"/>
          </a:schemeClr>
        </a:buClr>
        <a:buChar char="•"/>
        <a:defRPr kumimoji="0" sz="82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77974" algn="l" rtl="0" eaLnBrk="1" latinLnBrk="0" hangingPunct="1">
        <a:defRPr kumimoji="0" kern="1200">
          <a:solidFill>
            <a:schemeClr val="tx1"/>
          </a:solidFill>
          <a:latin typeface="+mn-lt"/>
          <a:ea typeface="+mn-ea"/>
          <a:cs typeface="+mn-cs"/>
        </a:defRPr>
      </a:lvl2pPr>
      <a:lvl3pPr marL="4155948" algn="l" rtl="0" eaLnBrk="1" latinLnBrk="0" hangingPunct="1">
        <a:defRPr kumimoji="0" kern="1200">
          <a:solidFill>
            <a:schemeClr val="tx1"/>
          </a:solidFill>
          <a:latin typeface="+mn-lt"/>
          <a:ea typeface="+mn-ea"/>
          <a:cs typeface="+mn-cs"/>
        </a:defRPr>
      </a:lvl3pPr>
      <a:lvl4pPr marL="6233922" algn="l" rtl="0" eaLnBrk="1" latinLnBrk="0" hangingPunct="1">
        <a:defRPr kumimoji="0" kern="1200">
          <a:solidFill>
            <a:schemeClr val="tx1"/>
          </a:solidFill>
          <a:latin typeface="+mn-lt"/>
          <a:ea typeface="+mn-ea"/>
          <a:cs typeface="+mn-cs"/>
        </a:defRPr>
      </a:lvl4pPr>
      <a:lvl5pPr marL="8311896" algn="l" rtl="0" eaLnBrk="1" latinLnBrk="0" hangingPunct="1">
        <a:defRPr kumimoji="0" kern="1200">
          <a:solidFill>
            <a:schemeClr val="tx1"/>
          </a:solidFill>
          <a:latin typeface="+mn-lt"/>
          <a:ea typeface="+mn-ea"/>
          <a:cs typeface="+mn-cs"/>
        </a:defRPr>
      </a:lvl5pPr>
      <a:lvl6pPr marL="10389870" algn="l" rtl="0" eaLnBrk="1" latinLnBrk="0" hangingPunct="1">
        <a:defRPr kumimoji="0" kern="1200">
          <a:solidFill>
            <a:schemeClr val="tx1"/>
          </a:solidFill>
          <a:latin typeface="+mn-lt"/>
          <a:ea typeface="+mn-ea"/>
          <a:cs typeface="+mn-cs"/>
        </a:defRPr>
      </a:lvl6pPr>
      <a:lvl7pPr marL="12467844" algn="l" rtl="0" eaLnBrk="1" latinLnBrk="0" hangingPunct="1">
        <a:defRPr kumimoji="0" kern="1200">
          <a:solidFill>
            <a:schemeClr val="tx1"/>
          </a:solidFill>
          <a:latin typeface="+mn-lt"/>
          <a:ea typeface="+mn-ea"/>
          <a:cs typeface="+mn-cs"/>
        </a:defRPr>
      </a:lvl7pPr>
      <a:lvl8pPr marL="14545818" algn="l" rtl="0" eaLnBrk="1" latinLnBrk="0" hangingPunct="1">
        <a:defRPr kumimoji="0" kern="1200">
          <a:solidFill>
            <a:schemeClr val="tx1"/>
          </a:solidFill>
          <a:latin typeface="+mn-lt"/>
          <a:ea typeface="+mn-ea"/>
          <a:cs typeface="+mn-cs"/>
        </a:defRPr>
      </a:lvl8pPr>
      <a:lvl9pPr marL="1662379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5000"/>
            <a:lum/>
          </a:blip>
          <a:srcRect/>
          <a:stretch>
            <a:fillRect/>
          </a:stretch>
        </a:blipFill>
        <a:effectLst/>
      </p:bgPr>
    </p:bg>
    <p:spTree>
      <p:nvGrpSpPr>
        <p:cNvPr id="1" name=""/>
        <p:cNvGrpSpPr/>
        <p:nvPr/>
      </p:nvGrpSpPr>
      <p:grpSpPr>
        <a:xfrm>
          <a:off x="0" y="0"/>
          <a:ext cx="0" cy="0"/>
          <a:chOff x="0" y="0"/>
          <a:chExt cx="0" cy="0"/>
        </a:xfrm>
      </p:grpSpPr>
      <p:sp>
        <p:nvSpPr>
          <p:cNvPr id="2053" name="Rectangle 26"/>
          <p:cNvSpPr>
            <a:spLocks noChangeArrowheads="1"/>
          </p:cNvSpPr>
          <p:nvPr/>
        </p:nvSpPr>
        <p:spPr bwMode="auto">
          <a:xfrm>
            <a:off x="15932150" y="24188738"/>
            <a:ext cx="184150" cy="915987"/>
          </a:xfrm>
          <a:prstGeom prst="rect">
            <a:avLst/>
          </a:prstGeom>
          <a:noFill/>
          <a:ln w="9525">
            <a:noFill/>
            <a:miter lim="800000"/>
            <a:headEnd/>
            <a:tailEnd/>
          </a:ln>
        </p:spPr>
        <p:txBody>
          <a:bodyPr wrap="none" anchor="ctr">
            <a:spAutoFit/>
          </a:bodyPr>
          <a:lstStyle/>
          <a:p>
            <a:pPr rtl="1"/>
            <a:r>
              <a:rPr lang="en-US" sz="1800" dirty="0"/>
              <a:t/>
            </a:r>
            <a:br>
              <a:rPr lang="en-US" sz="1800" dirty="0"/>
            </a:br>
            <a:endParaRPr lang="en-US" sz="1800" dirty="0"/>
          </a:p>
          <a:p>
            <a:pPr eaLnBrk="0" hangingPunct="0"/>
            <a:endParaRPr lang="en-US" sz="1800" dirty="0"/>
          </a:p>
        </p:txBody>
      </p:sp>
      <p:sp>
        <p:nvSpPr>
          <p:cNvPr id="2054" name="Rectangle 27"/>
          <p:cNvSpPr>
            <a:spLocks noChangeArrowheads="1"/>
          </p:cNvSpPr>
          <p:nvPr/>
        </p:nvSpPr>
        <p:spPr bwMode="auto">
          <a:xfrm>
            <a:off x="15932150" y="25104725"/>
            <a:ext cx="184150" cy="641350"/>
          </a:xfrm>
          <a:prstGeom prst="rect">
            <a:avLst/>
          </a:prstGeom>
          <a:noFill/>
          <a:ln w="9525">
            <a:noFill/>
            <a:miter lim="800000"/>
            <a:headEnd/>
            <a:tailEnd/>
          </a:ln>
        </p:spPr>
        <p:txBody>
          <a:bodyPr wrap="none" anchor="ctr">
            <a:spAutoFit/>
          </a:bodyPr>
          <a:lstStyle/>
          <a:p>
            <a:pPr rtl="1"/>
            <a:endParaRPr lang="en-US" sz="1800" dirty="0"/>
          </a:p>
          <a:p>
            <a:pPr eaLnBrk="0" hangingPunct="0"/>
            <a:endParaRPr lang="en-US" sz="1800" dirty="0"/>
          </a:p>
        </p:txBody>
      </p:sp>
      <p:sp>
        <p:nvSpPr>
          <p:cNvPr id="2055" name="Rectangle 30"/>
          <p:cNvSpPr>
            <a:spLocks noChangeArrowheads="1"/>
          </p:cNvSpPr>
          <p:nvPr/>
        </p:nvSpPr>
        <p:spPr bwMode="auto">
          <a:xfrm>
            <a:off x="11047386" y="25746075"/>
            <a:ext cx="5170514" cy="808038"/>
          </a:xfrm>
          <a:prstGeom prst="rect">
            <a:avLst/>
          </a:prstGeom>
          <a:noFill/>
          <a:ln w="9525">
            <a:noFill/>
            <a:miter lim="800000"/>
            <a:headEnd/>
            <a:tailEnd/>
          </a:ln>
        </p:spPr>
        <p:txBody>
          <a:bodyPr wrap="square" anchor="ctr">
            <a:spAutoFit/>
          </a:bodyPr>
          <a:lstStyle/>
          <a:p>
            <a:pPr rtl="1"/>
            <a:r>
              <a:rPr lang="ar-DZ" sz="2900" dirty="0"/>
              <a:t>.</a:t>
            </a:r>
            <a:endParaRPr lang="en-US" sz="1800" dirty="0"/>
          </a:p>
          <a:p>
            <a:pPr eaLnBrk="0" hangingPunct="0"/>
            <a:endParaRPr lang="en-US" sz="1800" dirty="0"/>
          </a:p>
        </p:txBody>
      </p:sp>
      <p:sp>
        <p:nvSpPr>
          <p:cNvPr id="2056" name="AutoShape 43"/>
          <p:cNvSpPr>
            <a:spLocks noChangeArrowheads="1"/>
          </p:cNvSpPr>
          <p:nvPr/>
        </p:nvSpPr>
        <p:spPr bwMode="auto">
          <a:xfrm>
            <a:off x="617438" y="10672686"/>
            <a:ext cx="13373100" cy="1150937"/>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الإشكالية وأسئلة الدراسة</a:t>
            </a:r>
            <a:endParaRPr lang="en-US" sz="8800" b="1" dirty="0">
              <a:solidFill>
                <a:srgbClr val="C00000"/>
              </a:solidFill>
            </a:endParaRPr>
          </a:p>
        </p:txBody>
      </p:sp>
      <p:sp>
        <p:nvSpPr>
          <p:cNvPr id="2057" name="AutoShape 47"/>
          <p:cNvSpPr>
            <a:spLocks noChangeArrowheads="1"/>
          </p:cNvSpPr>
          <p:nvPr/>
        </p:nvSpPr>
        <p:spPr bwMode="auto">
          <a:xfrm>
            <a:off x="15619418" y="10815562"/>
            <a:ext cx="13139737" cy="1223962"/>
          </a:xfrm>
          <a:prstGeom prst="roundRect">
            <a:avLst>
              <a:gd name="adj" fmla="val 16667"/>
            </a:avLst>
          </a:prstGeom>
          <a:noFill/>
          <a:ln w="9525">
            <a:solidFill>
              <a:schemeClr val="tx1"/>
            </a:solidFill>
            <a:round/>
            <a:headEnd/>
            <a:tailEnd/>
          </a:ln>
        </p:spPr>
        <p:txBody>
          <a:bodyPr wrap="none" anchor="ctr"/>
          <a:lstStyle/>
          <a:p>
            <a:pPr algn="ctr" defTabSz="4114800" rtl="1"/>
            <a:r>
              <a:rPr lang="ar-DZ" sz="6000" b="1" dirty="0" smtClean="0">
                <a:solidFill>
                  <a:srgbClr val="C00000"/>
                </a:solidFill>
              </a:rPr>
              <a:t>مقدمة</a:t>
            </a:r>
            <a:endParaRPr lang="en-US" b="1" dirty="0">
              <a:solidFill>
                <a:srgbClr val="C00000"/>
              </a:solidFill>
            </a:endParaRPr>
          </a:p>
        </p:txBody>
      </p:sp>
      <p:sp>
        <p:nvSpPr>
          <p:cNvPr id="2059" name="Rectangle 69"/>
          <p:cNvSpPr>
            <a:spLocks noChangeArrowheads="1"/>
          </p:cNvSpPr>
          <p:nvPr/>
        </p:nvSpPr>
        <p:spPr bwMode="auto">
          <a:xfrm>
            <a:off x="6761106" y="457052"/>
            <a:ext cx="15716360" cy="2308324"/>
          </a:xfrm>
          <a:prstGeom prst="rect">
            <a:avLst/>
          </a:prstGeom>
          <a:noFill/>
          <a:ln w="9525">
            <a:solidFill>
              <a:schemeClr val="tx1"/>
            </a:solidFill>
            <a:miter lim="800000"/>
            <a:headEnd/>
            <a:tailEnd/>
          </a:ln>
        </p:spPr>
        <p:txBody>
          <a:bodyPr wrap="square" anchor="ctr">
            <a:spAutoFit/>
          </a:bodyPr>
          <a:lstStyle/>
          <a:p>
            <a:pPr algn="ctr" rtl="1"/>
            <a:r>
              <a:rPr lang="ar-DZ" sz="7200" b="1" dirty="0" smtClean="0">
                <a:solidFill>
                  <a:srgbClr val="C00000"/>
                </a:solidFill>
              </a:rPr>
              <a:t>واقع استخدام </a:t>
            </a:r>
            <a:r>
              <a:rPr lang="ar-DZ" sz="7200" b="1" dirty="0" err="1" smtClean="0">
                <a:solidFill>
                  <a:srgbClr val="C00000"/>
                </a:solidFill>
              </a:rPr>
              <a:t>الأنترنت</a:t>
            </a:r>
            <a:r>
              <a:rPr lang="ar-DZ" sz="7200" b="1" dirty="0" smtClean="0">
                <a:solidFill>
                  <a:srgbClr val="C00000"/>
                </a:solidFill>
              </a:rPr>
              <a:t> في البحث العلمي</a:t>
            </a:r>
          </a:p>
          <a:p>
            <a:pPr algn="ctr" rtl="1">
              <a:buFontTx/>
              <a:buChar char="-"/>
            </a:pPr>
            <a:r>
              <a:rPr lang="ar-DZ" sz="7200" b="1" dirty="0" smtClean="0"/>
              <a:t>جامعة </a:t>
            </a:r>
            <a:r>
              <a:rPr lang="ar-DZ" sz="7200" b="1" dirty="0" err="1" smtClean="0"/>
              <a:t>ورقلة</a:t>
            </a:r>
            <a:r>
              <a:rPr lang="ar-DZ" sz="7200" b="1" dirty="0" smtClean="0"/>
              <a:t> نموذجا-</a:t>
            </a:r>
          </a:p>
        </p:txBody>
      </p:sp>
      <p:sp>
        <p:nvSpPr>
          <p:cNvPr id="2061" name="Rectangle 73"/>
          <p:cNvSpPr>
            <a:spLocks noChangeArrowheads="1"/>
          </p:cNvSpPr>
          <p:nvPr/>
        </p:nvSpPr>
        <p:spPr bwMode="auto">
          <a:xfrm>
            <a:off x="15405104" y="36461804"/>
            <a:ext cx="13001525" cy="6247864"/>
          </a:xfrm>
          <a:prstGeom prst="rect">
            <a:avLst/>
          </a:prstGeom>
          <a:noFill/>
          <a:ln w="9525">
            <a:noFill/>
            <a:miter lim="800000"/>
            <a:headEnd/>
            <a:tailEnd/>
          </a:ln>
        </p:spPr>
        <p:txBody>
          <a:bodyPr wrap="square" anchor="ctr">
            <a:spAutoFit/>
          </a:bodyPr>
          <a:lstStyle/>
          <a:p>
            <a:pPr algn="r" rtl="1"/>
            <a:r>
              <a:rPr lang="ar-SA" sz="4000" dirty="0" smtClean="0">
                <a:cs typeface="Times New Roman" pitchFamily="18" charset="0"/>
              </a:rPr>
              <a:t>تنتمي هذه الدراسات إلى البحوث الوصفية الاستكشافية ،التي تستهدف وصف خصائص </a:t>
            </a:r>
            <a:r>
              <a:rPr lang="ar-SA" sz="4000" dirty="0" err="1" smtClean="0">
                <a:cs typeface="Times New Roman" pitchFamily="18" charset="0"/>
              </a:rPr>
              <a:t>و</a:t>
            </a:r>
            <a:r>
              <a:rPr lang="ar-SA" sz="4000" dirty="0" smtClean="0">
                <a:cs typeface="Times New Roman" pitchFamily="18" charset="0"/>
              </a:rPr>
              <a:t> ظروف مشكلة الدراسة وصفا دقيقا وشاملا ، والحصول على حقائق تتعلق بالجوانب النظرية والتطبيقية لموضوع الدراسة ، حيث تعرف بأنها "استقصاء على دراسة ظاهرة كما هي قائمة في الحاضر بقصد تشخيصها وكشف جوانبها وتحديد العلاقة بين عناصرها "</a:t>
            </a:r>
          </a:p>
          <a:p>
            <a:pPr algn="r" rtl="1"/>
            <a:r>
              <a:rPr lang="ar-SA" sz="4000" dirty="0" smtClean="0">
                <a:cs typeface="Times New Roman" pitchFamily="18" charset="0"/>
              </a:rPr>
              <a:t>ومن المعروف أن هذا النوع من الدراسات يعتمد على عدة مناهج، وقد اعتمدنا على المنهج المسحي ، الذي يعتبر أحد المناهج الأساسية في الدراسات الوصفية، فموضوع دراستنا يتطلب النزول إلى الميدان لاستطلاع آراء واتجاهات </a:t>
            </a:r>
            <a:r>
              <a:rPr lang="ar-SA" sz="4000" dirty="0" smtClean="0">
                <a:cs typeface="Times New Roman" pitchFamily="18" charset="0"/>
              </a:rPr>
              <a:t>المبحوثين </a:t>
            </a:r>
            <a:r>
              <a:rPr lang="ar-SA" sz="4000" dirty="0" smtClean="0">
                <a:cs typeface="Times New Roman" pitchFamily="18" charset="0"/>
              </a:rPr>
              <a:t>والحصول على مختلف المعلومات والبيانات عن واقع استخدامهم للإنترنت في البحث العلمي .</a:t>
            </a:r>
            <a:endParaRPr lang="fr-FR" sz="4000" dirty="0">
              <a:cs typeface="Times New Roman" pitchFamily="18" charset="0"/>
            </a:endParaRPr>
          </a:p>
        </p:txBody>
      </p:sp>
      <p:sp>
        <p:nvSpPr>
          <p:cNvPr id="2062" name="Rectangle 74"/>
          <p:cNvSpPr>
            <a:spLocks noChangeArrowheads="1"/>
          </p:cNvSpPr>
          <p:nvPr/>
        </p:nvSpPr>
        <p:spPr bwMode="auto">
          <a:xfrm>
            <a:off x="2189074" y="36533242"/>
            <a:ext cx="12287242" cy="4401205"/>
          </a:xfrm>
          <a:prstGeom prst="rect">
            <a:avLst/>
          </a:prstGeom>
          <a:noFill/>
          <a:ln w="9525">
            <a:noFill/>
            <a:miter lim="800000"/>
            <a:headEnd/>
            <a:tailEnd/>
          </a:ln>
        </p:spPr>
        <p:txBody>
          <a:bodyPr wrap="square" anchor="ctr">
            <a:spAutoFit/>
          </a:bodyPr>
          <a:lstStyle/>
          <a:p>
            <a:pPr algn="r" rtl="1" eaLnBrk="0" hangingPunct="0">
              <a:tabLst>
                <a:tab pos="457200" algn="l"/>
              </a:tabLst>
            </a:pPr>
            <a:r>
              <a:rPr lang="ar-DZ" sz="4000" dirty="0" smtClean="0">
                <a:cs typeface="Times New Roman" pitchFamily="18" charset="0"/>
              </a:rPr>
              <a:t>إن مجتمع البحث يشمل جميع عناصر ومفردات المشكلة أو الظاهرة قيد الدراسة .</a:t>
            </a:r>
          </a:p>
          <a:p>
            <a:pPr algn="r" rtl="1" eaLnBrk="0" hangingPunct="0">
              <a:tabLst>
                <a:tab pos="457200" algn="l"/>
              </a:tabLst>
            </a:pPr>
            <a:r>
              <a:rPr lang="ar-DZ" sz="4000" dirty="0" smtClean="0">
                <a:cs typeface="Times New Roman" pitchFamily="18" charset="0"/>
              </a:rPr>
              <a:t>ويتمثل مجتمع البحث في </a:t>
            </a:r>
            <a:r>
              <a:rPr lang="ar-DZ" sz="4000" dirty="0" err="1" smtClean="0">
                <a:cs typeface="Times New Roman" pitchFamily="18" charset="0"/>
              </a:rPr>
              <a:t>هاته</a:t>
            </a:r>
            <a:r>
              <a:rPr lang="ar-DZ" sz="4000" dirty="0" smtClean="0">
                <a:cs typeface="Times New Roman" pitchFamily="18" charset="0"/>
              </a:rPr>
              <a:t> الدراسة في أساتذة </a:t>
            </a:r>
            <a:r>
              <a:rPr lang="ar-DZ" sz="4000" dirty="0" err="1" smtClean="0">
                <a:cs typeface="Times New Roman" pitchFamily="18" charset="0"/>
              </a:rPr>
              <a:t>و</a:t>
            </a:r>
            <a:r>
              <a:rPr lang="ar-DZ" sz="4000" dirty="0" smtClean="0">
                <a:cs typeface="Times New Roman" pitchFamily="18" charset="0"/>
              </a:rPr>
              <a:t> طلبة </a:t>
            </a:r>
            <a:r>
              <a:rPr lang="ar-DZ" sz="4000" dirty="0" err="1" smtClean="0">
                <a:cs typeface="Times New Roman" pitchFamily="18" charset="0"/>
              </a:rPr>
              <a:t>الماستر</a:t>
            </a:r>
            <a:r>
              <a:rPr lang="ar-DZ" sz="4000" dirty="0" smtClean="0">
                <a:cs typeface="Times New Roman" pitchFamily="18" charset="0"/>
              </a:rPr>
              <a:t> تخصص علم الاجتماع لأنهم </a:t>
            </a:r>
            <a:r>
              <a:rPr lang="ar-DZ" sz="4000" dirty="0" smtClean="0">
                <a:cs typeface="Times New Roman" pitchFamily="18" charset="0"/>
              </a:rPr>
              <a:t>الأقرب إلى التخصص وكما أنهم أنجزوا بحوث ودراسات في مجالهم العلمي</a:t>
            </a:r>
            <a:r>
              <a:rPr lang="fr-FR" sz="4000" dirty="0" smtClean="0">
                <a:cs typeface="Times New Roman" pitchFamily="18" charset="0"/>
              </a:rPr>
              <a:t>.</a:t>
            </a:r>
            <a:endParaRPr lang="ar-DZ" sz="4000" dirty="0" smtClean="0">
              <a:cs typeface="Times New Roman" pitchFamily="18" charset="0"/>
            </a:endParaRPr>
          </a:p>
          <a:p>
            <a:pPr algn="r" rtl="1" eaLnBrk="0" hangingPunct="0">
              <a:tabLst>
                <a:tab pos="457200" algn="l"/>
              </a:tabLst>
            </a:pPr>
            <a:r>
              <a:rPr lang="ar-DZ" sz="4000" dirty="0" smtClean="0">
                <a:cs typeface="Times New Roman" pitchFamily="18" charset="0"/>
              </a:rPr>
              <a:t>ومجتمع البحث الذي ستتعرض هذه الدراسة هو عينة عشوائية تمثل المجتمع الكلي</a:t>
            </a:r>
            <a:endParaRPr lang="en-US" sz="2400" dirty="0"/>
          </a:p>
        </p:txBody>
      </p:sp>
      <p:sp>
        <p:nvSpPr>
          <p:cNvPr id="2067" name="TextBox 4"/>
          <p:cNvSpPr txBox="1">
            <a:spLocks noChangeArrowheads="1"/>
          </p:cNvSpPr>
          <p:nvPr/>
        </p:nvSpPr>
        <p:spPr bwMode="auto">
          <a:xfrm>
            <a:off x="15405104" y="12030008"/>
            <a:ext cx="13287375" cy="9017853"/>
          </a:xfrm>
          <a:prstGeom prst="rect">
            <a:avLst/>
          </a:prstGeom>
          <a:noFill/>
          <a:ln w="9525">
            <a:noFill/>
            <a:miter lim="800000"/>
            <a:headEnd/>
            <a:tailEnd/>
          </a:ln>
        </p:spPr>
        <p:txBody>
          <a:bodyPr>
            <a:spAutoFit/>
          </a:bodyPr>
          <a:lstStyle/>
          <a:p>
            <a:pPr algn="r" rtl="1"/>
            <a:r>
              <a:rPr lang="ar-DZ" sz="4000" dirty="0" smtClean="0"/>
              <a:t>تعتبر التكنولوجيا من العوامل المهمة والرئيسية في إيصال التعليم إلى أفضل المستويات وشهد أخر القرن العشرين قفزات تكنولوجية هائلة في مجال وسائل الاتصال والمعلومات ،ولاشك أن أحدثها وأهمها ظهور شبكة المعلومات الدولية (الانترنت) وانتشارها ، وما صاحبها من قفزات في النشر الالكتروني، واستخدام هذه الشبكة في البحث العلمي ونقل المعلومات ، بحيث أصبحت المعلومات متاحة لاستخدام الأفراد في أي رقعة من الأرض مهما كانت نائية .</a:t>
            </a:r>
          </a:p>
          <a:p>
            <a:pPr algn="r" rtl="1"/>
            <a:r>
              <a:rPr lang="ar-DZ" sz="4000" dirty="0" smtClean="0"/>
              <a:t>وأحدثت ثورة تكنولوجيا المعلومات تحولات ضخمة على مستوى البحث العلمي، بما وفرته من سهولة في استخدام الآلي للباحثين ،وبما </a:t>
            </a:r>
            <a:r>
              <a:rPr lang="ar-DZ" sz="4000" dirty="0" smtClean="0"/>
              <a:t>أتاحته </a:t>
            </a:r>
            <a:r>
              <a:rPr lang="ar-DZ" sz="4000" dirty="0" smtClean="0"/>
              <a:t>من مصادر متجددة للمعلومات ،وبرامج </a:t>
            </a:r>
            <a:r>
              <a:rPr lang="ar-DZ" sz="4000" dirty="0" smtClean="0"/>
              <a:t>إدارة </a:t>
            </a:r>
            <a:r>
              <a:rPr lang="ar-DZ" sz="4000" dirty="0" smtClean="0"/>
              <a:t>المعلومات وتحليلها ،فأصبحت بذلك بمثابة مكتبة لكل باحث في أي تخصص وكسبت هذه الوسائل الاتصالية الجديدة جمهورا عريضا من مختلف فئات الجماهير ،وأصبحت منافسا قويا لوسائل الإعلام.</a:t>
            </a:r>
          </a:p>
          <a:p>
            <a:pPr algn="r" rtl="1"/>
            <a:endParaRPr lang="fr-FR" sz="2800" dirty="0" smtClean="0"/>
          </a:p>
          <a:p>
            <a:pPr algn="r" rtl="1">
              <a:defRPr/>
            </a:pPr>
            <a:endParaRPr lang="en-US" sz="3600" dirty="0">
              <a:latin typeface="Arial" pitchFamily="34" charset="0"/>
              <a:cs typeface="Arial" pitchFamily="34" charset="0"/>
            </a:endParaRPr>
          </a:p>
          <a:p>
            <a:pPr indent="540000" algn="r" rtl="1">
              <a:defRPr/>
            </a:pPr>
            <a:endParaRPr lang="en-US" sz="3600" dirty="0">
              <a:latin typeface="Arial" pitchFamily="34" charset="0"/>
              <a:cs typeface="Arial" pitchFamily="34" charset="0"/>
            </a:endParaRPr>
          </a:p>
          <a:p>
            <a:pPr algn="r" rtl="1">
              <a:defRPr/>
            </a:pPr>
            <a:endParaRPr lang="ar-DZ" sz="4000" dirty="0">
              <a:latin typeface="Arial" pitchFamily="34" charset="0"/>
              <a:cs typeface="Arial" pitchFamily="34" charset="0"/>
            </a:endParaRPr>
          </a:p>
        </p:txBody>
      </p:sp>
      <p:sp>
        <p:nvSpPr>
          <p:cNvPr id="2068" name="TextBox 46"/>
          <p:cNvSpPr txBox="1">
            <a:spLocks noChangeArrowheads="1"/>
          </p:cNvSpPr>
          <p:nvPr/>
        </p:nvSpPr>
        <p:spPr bwMode="auto">
          <a:xfrm>
            <a:off x="546000" y="11815694"/>
            <a:ext cx="13396913" cy="8710077"/>
          </a:xfrm>
          <a:prstGeom prst="rect">
            <a:avLst/>
          </a:prstGeom>
          <a:noFill/>
          <a:ln w="9525">
            <a:noFill/>
            <a:miter lim="800000"/>
            <a:headEnd/>
            <a:tailEnd/>
          </a:ln>
        </p:spPr>
        <p:txBody>
          <a:bodyPr>
            <a:spAutoFit/>
          </a:bodyPr>
          <a:lstStyle/>
          <a:p>
            <a:pPr algn="r" rtl="1"/>
            <a:r>
              <a:rPr lang="ar-SA" sz="3200" dirty="0" smtClean="0"/>
              <a:t>ا</a:t>
            </a:r>
            <a:r>
              <a:rPr lang="ar-SA" sz="4000" dirty="0" smtClean="0"/>
              <a:t>هتمت الجامعات الجزائرية بمواكبة المستجدات التكنولوجية والثورة المعلوماتية، وتعـد تطبيقات الإنترنت إحدى ثمارها في الحصول على المعرفة </a:t>
            </a:r>
            <a:r>
              <a:rPr lang="ar-SA" sz="4000" dirty="0" err="1" smtClean="0"/>
              <a:t>و</a:t>
            </a:r>
            <a:r>
              <a:rPr lang="ar-SA" sz="4000" dirty="0" smtClean="0"/>
              <a:t> نتائج البحـث العلمـي، واستخدامها في تبادل المعلومات ونشرها من قبل أساتذة الجامعات والطلبة.وقد أنفقت هذه الجامعات مبالغ طائلة لتوفير خدمات الإنترنت لدفع حركة البحث العلمي، ومسايرة التطورات العلمية والتكنولوجيـة، إذ تولي هذه الجامعات أهمية كبيرة للبحث العلمي </a:t>
            </a:r>
            <a:r>
              <a:rPr lang="ar-SA" sz="4000" dirty="0" err="1" smtClean="0"/>
              <a:t>و</a:t>
            </a:r>
            <a:r>
              <a:rPr lang="ar-SA" sz="4000" dirty="0" smtClean="0"/>
              <a:t> لقيمته في التطور العلمي الذي غالباً ما يرتبط </a:t>
            </a:r>
            <a:r>
              <a:rPr lang="ar-SA" sz="4000" dirty="0" smtClean="0"/>
              <a:t>ترقي</a:t>
            </a:r>
            <a:r>
              <a:rPr lang="ar-DZ" sz="4000" dirty="0" smtClean="0"/>
              <a:t>ه</a:t>
            </a:r>
            <a:r>
              <a:rPr lang="ar-SA" sz="4000" dirty="0" smtClean="0"/>
              <a:t> </a:t>
            </a:r>
            <a:r>
              <a:rPr lang="ar-SA" sz="4000" dirty="0" smtClean="0"/>
              <a:t>بما أنجز من بحوث ودراسات.</a:t>
            </a:r>
          </a:p>
          <a:p>
            <a:pPr algn="r" rtl="1"/>
            <a:r>
              <a:rPr lang="ar-SA" sz="4000" dirty="0" smtClean="0"/>
              <a:t>ومن هنا جاءت هذه الدراسة كمحاولة للتعرف إلى واقع البحث العلمي باستخدام شبكة الانترنت لدى </a:t>
            </a:r>
            <a:r>
              <a:rPr lang="ar-DZ" sz="4000" dirty="0" smtClean="0"/>
              <a:t>الأساتذة </a:t>
            </a:r>
            <a:r>
              <a:rPr lang="ar-DZ" sz="4000" dirty="0" err="1" smtClean="0"/>
              <a:t>و</a:t>
            </a:r>
            <a:r>
              <a:rPr lang="ar-DZ" sz="4000" dirty="0" smtClean="0"/>
              <a:t> </a:t>
            </a:r>
            <a:r>
              <a:rPr lang="ar-SA" sz="4000" dirty="0" smtClean="0"/>
              <a:t>الطلبة الجامعيين، ويمكن تحديد مـشكلة هـذه الدراسـة بالآتي: ما واقع استخدام الطلبة لشبكة الانترنت مـن أجـل البحث العلمي؟ </a:t>
            </a:r>
          </a:p>
          <a:p>
            <a:pPr algn="r" rtl="1"/>
            <a:r>
              <a:rPr lang="ar-SA" sz="4000" dirty="0" smtClean="0"/>
              <a:t>  وتتفرع عن المشكلة الرئيسة مجموعة من الأسئلة الفرعية أهمها : </a:t>
            </a:r>
          </a:p>
          <a:p>
            <a:pPr algn="r" rtl="1"/>
            <a:r>
              <a:rPr lang="ar-SA" sz="4000" dirty="0" smtClean="0"/>
              <a:t>1- كيف يمكن توظيف الإنترنت في التعليم والبحث العلمي ؟</a:t>
            </a:r>
          </a:p>
          <a:p>
            <a:pPr algn="r" rtl="1"/>
            <a:r>
              <a:rPr lang="ar-SA" sz="4000" dirty="0" smtClean="0"/>
              <a:t>2-كيف يستثمر </a:t>
            </a:r>
            <a:r>
              <a:rPr lang="ar-DZ" sz="4000" dirty="0" smtClean="0"/>
              <a:t>الباحث</a:t>
            </a:r>
            <a:r>
              <a:rPr lang="ar-SA" sz="4000" dirty="0" smtClean="0"/>
              <a:t> </a:t>
            </a:r>
            <a:r>
              <a:rPr lang="ar-SA" sz="4000" dirty="0" smtClean="0"/>
              <a:t>الجامعي معلومات الشبكة في خدمة البحث العلمي ؟</a:t>
            </a:r>
          </a:p>
          <a:p>
            <a:pPr algn="r" rtl="1"/>
            <a:r>
              <a:rPr lang="ar-SA" sz="4000" dirty="0" smtClean="0"/>
              <a:t>3-ما هي أهم الاقتراحات لتذليل صعوبات استخدام الانترنت في هذا المجال؟</a:t>
            </a:r>
          </a:p>
        </p:txBody>
      </p:sp>
      <p:sp>
        <p:nvSpPr>
          <p:cNvPr id="2" name="AutoShape 50"/>
          <p:cNvSpPr>
            <a:spLocks noChangeArrowheads="1"/>
          </p:cNvSpPr>
          <p:nvPr/>
        </p:nvSpPr>
        <p:spPr bwMode="auto">
          <a:xfrm>
            <a:off x="1831884" y="35604548"/>
            <a:ext cx="26787475" cy="866775"/>
          </a:xfrm>
          <a:prstGeom prst="roundRect">
            <a:avLst>
              <a:gd name="adj" fmla="val 16667"/>
            </a:avLst>
          </a:prstGeom>
          <a:noFill/>
          <a:ln w="9525">
            <a:solidFill>
              <a:schemeClr val="tx1"/>
            </a:solidFill>
            <a:round/>
            <a:headEnd/>
            <a:tailEnd/>
          </a:ln>
        </p:spPr>
        <p:txBody>
          <a:bodyPr wrap="none" anchor="ctr"/>
          <a:lstStyle/>
          <a:p>
            <a:pPr algn="r" defTabSz="4114800" rtl="1"/>
            <a:r>
              <a:rPr lang="ar-DZ" sz="6000" b="1" dirty="0" smtClean="0">
                <a:solidFill>
                  <a:srgbClr val="C00000"/>
                </a:solidFill>
              </a:rPr>
              <a:t>     منهج الدراسة                                               عينة الدراسة </a:t>
            </a:r>
            <a:endParaRPr lang="en-US" sz="6000" b="1" dirty="0">
              <a:solidFill>
                <a:srgbClr val="C00000"/>
              </a:solidFill>
            </a:endParaRPr>
          </a:p>
        </p:txBody>
      </p:sp>
      <p:sp>
        <p:nvSpPr>
          <p:cNvPr id="2070" name="AutoShape 50"/>
          <p:cNvSpPr>
            <a:spLocks noChangeArrowheads="1"/>
          </p:cNvSpPr>
          <p:nvPr/>
        </p:nvSpPr>
        <p:spPr bwMode="auto">
          <a:xfrm>
            <a:off x="1117504" y="20459692"/>
            <a:ext cx="27327225" cy="906463"/>
          </a:xfrm>
          <a:prstGeom prst="roundRect">
            <a:avLst>
              <a:gd name="adj" fmla="val 16667"/>
            </a:avLst>
          </a:prstGeom>
          <a:noFill/>
          <a:ln w="9525">
            <a:solidFill>
              <a:schemeClr val="tx1"/>
            </a:solidFill>
            <a:round/>
            <a:headEnd/>
            <a:tailEnd/>
          </a:ln>
        </p:spPr>
        <p:txBody>
          <a:bodyPr wrap="none" anchor="ctr"/>
          <a:lstStyle/>
          <a:p>
            <a:pPr algn="r" defTabSz="4114800" rtl="1"/>
            <a:r>
              <a:rPr lang="ar-DZ" sz="6000" b="1" dirty="0" smtClean="0">
                <a:solidFill>
                  <a:srgbClr val="C00000"/>
                </a:solidFill>
              </a:rPr>
              <a:t>أهمية البحث  </a:t>
            </a:r>
            <a:r>
              <a:rPr lang="fr-FR" sz="6000" b="1" dirty="0" smtClean="0">
                <a:solidFill>
                  <a:srgbClr val="C00000"/>
                </a:solidFill>
              </a:rPr>
              <a:t> </a:t>
            </a:r>
            <a:r>
              <a:rPr lang="ar-DZ" sz="6000" b="1" dirty="0" smtClean="0">
                <a:solidFill>
                  <a:srgbClr val="C00000"/>
                </a:solidFill>
              </a:rPr>
              <a:t>  </a:t>
            </a:r>
            <a:r>
              <a:rPr lang="fr-FR" sz="6000" b="1" dirty="0" smtClean="0">
                <a:solidFill>
                  <a:srgbClr val="C00000"/>
                </a:solidFill>
              </a:rPr>
              <a:t>      </a:t>
            </a:r>
            <a:r>
              <a:rPr lang="ar-SA" sz="6000" b="1" dirty="0" smtClean="0">
                <a:solidFill>
                  <a:srgbClr val="C00000"/>
                </a:solidFill>
              </a:rPr>
              <a:t>أسباب اختيار </a:t>
            </a:r>
            <a:r>
              <a:rPr lang="ar-SA" sz="6000" b="1" dirty="0" err="1" smtClean="0">
                <a:solidFill>
                  <a:srgbClr val="C00000"/>
                </a:solidFill>
              </a:rPr>
              <a:t>الموضو</a:t>
            </a:r>
            <a:r>
              <a:rPr lang="ar-DZ" sz="6000" b="1" dirty="0" smtClean="0">
                <a:solidFill>
                  <a:srgbClr val="C00000"/>
                </a:solidFill>
              </a:rPr>
              <a:t>ع</a:t>
            </a:r>
            <a:r>
              <a:rPr lang="fr-FR" sz="6000" b="1" dirty="0" smtClean="0">
                <a:solidFill>
                  <a:srgbClr val="C00000"/>
                </a:solidFill>
              </a:rPr>
              <a:t>         </a:t>
            </a:r>
            <a:r>
              <a:rPr lang="ar-DZ" sz="6000" b="1" dirty="0" smtClean="0">
                <a:solidFill>
                  <a:srgbClr val="C00000"/>
                </a:solidFill>
              </a:rPr>
              <a:t>أهداف البحث</a:t>
            </a:r>
            <a:r>
              <a:rPr lang="fr-FR" sz="6000" b="1" dirty="0" smtClean="0">
                <a:solidFill>
                  <a:srgbClr val="C00000"/>
                </a:solidFill>
              </a:rPr>
              <a:t>   </a:t>
            </a:r>
            <a:r>
              <a:rPr lang="ar-DZ" sz="6000" b="1" dirty="0" smtClean="0">
                <a:solidFill>
                  <a:srgbClr val="C00000"/>
                </a:solidFill>
              </a:rPr>
              <a:t>   </a:t>
            </a:r>
            <a:r>
              <a:rPr lang="fr-FR" sz="6000" b="1" dirty="0" smtClean="0">
                <a:solidFill>
                  <a:srgbClr val="C00000"/>
                </a:solidFill>
              </a:rPr>
              <a:t>        </a:t>
            </a:r>
            <a:r>
              <a:rPr lang="ar-DZ" sz="6000" b="1" dirty="0" smtClean="0">
                <a:solidFill>
                  <a:srgbClr val="C00000"/>
                </a:solidFill>
              </a:rPr>
              <a:t>تحديد المفاهيم </a:t>
            </a:r>
            <a:r>
              <a:rPr lang="ar-DZ" sz="6000" b="1" dirty="0" err="1" smtClean="0">
                <a:solidFill>
                  <a:srgbClr val="C00000"/>
                </a:solidFill>
              </a:rPr>
              <a:t>اجرائيا</a:t>
            </a:r>
            <a:endParaRPr lang="en-US" sz="6000" b="1" dirty="0">
              <a:solidFill>
                <a:srgbClr val="C00000"/>
              </a:solidFill>
            </a:endParaRPr>
          </a:p>
        </p:txBody>
      </p:sp>
      <p:pic>
        <p:nvPicPr>
          <p:cNvPr id="3" name="Picture 3" descr="J:\UKM.jpg"/>
          <p:cNvPicPr>
            <a:picLocks noChangeAspect="1" noChangeArrowheads="1"/>
          </p:cNvPicPr>
          <p:nvPr/>
        </p:nvPicPr>
        <p:blipFill>
          <a:blip r:embed="rId3"/>
          <a:srcRect/>
          <a:stretch>
            <a:fillRect/>
          </a:stretch>
        </p:blipFill>
        <p:spPr bwMode="auto">
          <a:xfrm>
            <a:off x="22691780" y="885680"/>
            <a:ext cx="6092825" cy="5886450"/>
          </a:xfrm>
          <a:prstGeom prst="rect">
            <a:avLst/>
          </a:prstGeom>
          <a:noFill/>
          <a:ln w="9525">
            <a:noFill/>
            <a:miter lim="800000"/>
            <a:headEnd/>
            <a:tailEnd/>
          </a:ln>
        </p:spPr>
      </p:pic>
      <p:sp>
        <p:nvSpPr>
          <p:cNvPr id="23" name="مستطيل 22"/>
          <p:cNvSpPr/>
          <p:nvPr/>
        </p:nvSpPr>
        <p:spPr>
          <a:xfrm>
            <a:off x="15690856" y="21245510"/>
            <a:ext cx="7286676" cy="14742497"/>
          </a:xfrm>
          <a:prstGeom prst="rect">
            <a:avLst/>
          </a:prstGeom>
        </p:spPr>
        <p:txBody>
          <a:bodyPr wrap="square">
            <a:spAutoFit/>
          </a:bodyPr>
          <a:lstStyle/>
          <a:p>
            <a:pPr algn="r" rtl="1"/>
            <a:r>
              <a:rPr lang="ar-SA" sz="4000" dirty="0" smtClean="0"/>
              <a:t>إن لكل بحث أو دراسة علمية مجموعة من الدوافع والأسباب التي تثير فضول الباحث وتجعله يحاول استكشافه أو وصفه  أو تحليله ولعل أهم ما أثار للقيام بهذه الدراسة مجموعة من الدوافع الذاتية والموضوعية التي يمكن إيجازها فيما يلي</a:t>
            </a:r>
            <a:r>
              <a:rPr lang="fr-FR" sz="4000" dirty="0" smtClean="0"/>
              <a:t>:</a:t>
            </a:r>
          </a:p>
          <a:p>
            <a:pPr algn="r" rtl="1"/>
            <a:r>
              <a:rPr lang="ar-SA" sz="4000" b="1" dirty="0" smtClean="0"/>
              <a:t>أ‌-الذاتية</a:t>
            </a:r>
            <a:r>
              <a:rPr lang="fr-FR" sz="4000" b="1" dirty="0" smtClean="0"/>
              <a:t> :  </a:t>
            </a:r>
            <a:r>
              <a:rPr lang="ar-SA" sz="4000" dirty="0" smtClean="0"/>
              <a:t>ميل الباحث الشخصي لهذا الموضوع وللتكنولوجيا بصفة عامة</a:t>
            </a:r>
            <a:r>
              <a:rPr lang="fr-FR" sz="4000" dirty="0" smtClean="0"/>
              <a:t> .</a:t>
            </a:r>
          </a:p>
          <a:p>
            <a:pPr algn="r" rtl="1"/>
            <a:r>
              <a:rPr lang="ar-SA" sz="4000" b="1" dirty="0" smtClean="0"/>
              <a:t>ب‌- الموضوعية</a:t>
            </a:r>
            <a:r>
              <a:rPr lang="fr-FR" sz="4000" b="1" dirty="0" smtClean="0"/>
              <a:t>:</a:t>
            </a:r>
            <a:endParaRPr lang="fr-FR" sz="4000" dirty="0" smtClean="0"/>
          </a:p>
          <a:p>
            <a:pPr algn="r" rtl="1"/>
            <a:r>
              <a:rPr lang="fr-FR" sz="4000" dirty="0" smtClean="0"/>
              <a:t>-</a:t>
            </a:r>
            <a:r>
              <a:rPr lang="ar-SA" sz="4000" dirty="0" smtClean="0"/>
              <a:t>أن</a:t>
            </a:r>
            <a:r>
              <a:rPr lang="ar-DZ" sz="4000" dirty="0" smtClean="0"/>
              <a:t> الأ</a:t>
            </a:r>
            <a:r>
              <a:rPr lang="ar-DZ" sz="4000" dirty="0" smtClean="0">
                <a:cs typeface="Times New Roman" pitchFamily="18" charset="0"/>
              </a:rPr>
              <a:t>ساتذة  </a:t>
            </a:r>
            <a:r>
              <a:rPr lang="ar-DZ" sz="4000" dirty="0" err="1" smtClean="0">
                <a:cs typeface="Times New Roman" pitchFamily="18" charset="0"/>
              </a:rPr>
              <a:t>و</a:t>
            </a:r>
            <a:r>
              <a:rPr lang="ar-SA" sz="4000" dirty="0" smtClean="0"/>
              <a:t> الطلبة بالجامعة هم الفئة التي تشكل الجمهور الأوسع لاستخدام الانترنت كمصدر للمعلومات التعليمية  والبحثية ,لذلك كان من الضروري معرفة واقع هذا الاستخدام في البحث العلمي</a:t>
            </a:r>
            <a:r>
              <a:rPr lang="fr-FR" sz="4000" dirty="0" smtClean="0"/>
              <a:t> .</a:t>
            </a:r>
          </a:p>
          <a:p>
            <a:pPr algn="r" rtl="1"/>
            <a:r>
              <a:rPr lang="fr-FR" sz="4000" dirty="0" smtClean="0"/>
              <a:t>-</a:t>
            </a:r>
            <a:r>
              <a:rPr lang="ar-SA" sz="4000" dirty="0" smtClean="0"/>
              <a:t>أن خدمات الانترنت كتقنية الكترونية أصبحت متاحة  </a:t>
            </a:r>
            <a:r>
              <a:rPr lang="ar-SA" sz="4000" dirty="0" err="1" smtClean="0"/>
              <a:t>و</a:t>
            </a:r>
            <a:r>
              <a:rPr lang="ar-SA" sz="4000" dirty="0" smtClean="0"/>
              <a:t> معروفة لدى </a:t>
            </a:r>
            <a:r>
              <a:rPr lang="ar-DZ" sz="4000" dirty="0" smtClean="0"/>
              <a:t>الأ</a:t>
            </a:r>
            <a:r>
              <a:rPr lang="ar-DZ" sz="4000" dirty="0" smtClean="0">
                <a:cs typeface="Times New Roman" pitchFamily="18" charset="0"/>
              </a:rPr>
              <a:t>ساتذة و </a:t>
            </a:r>
            <a:r>
              <a:rPr lang="ar-SA" sz="4000" dirty="0" smtClean="0"/>
              <a:t>الطلبة ,لذلك أصبح من المناسب دراسة واقع استخدامها كمصدر للمعلومات التعليمية والبحثية</a:t>
            </a:r>
            <a:r>
              <a:rPr lang="fr-FR" sz="4000" dirty="0" smtClean="0"/>
              <a:t> .</a:t>
            </a:r>
          </a:p>
          <a:p>
            <a:pPr algn="r" rtl="1"/>
            <a:r>
              <a:rPr lang="fr-FR" sz="4000" dirty="0" smtClean="0"/>
              <a:t>-</a:t>
            </a:r>
            <a:r>
              <a:rPr lang="ar-SA" sz="4000" dirty="0" err="1" smtClean="0"/>
              <a:t>ان</a:t>
            </a:r>
            <a:r>
              <a:rPr lang="ar-SA" sz="4000" dirty="0" smtClean="0"/>
              <a:t> دراسة واقع استخدام </a:t>
            </a:r>
            <a:r>
              <a:rPr lang="ar-DZ" sz="4000" dirty="0" smtClean="0"/>
              <a:t>الأ</a:t>
            </a:r>
            <a:r>
              <a:rPr lang="ar-DZ" sz="4000" dirty="0" smtClean="0">
                <a:cs typeface="Times New Roman" pitchFamily="18" charset="0"/>
              </a:rPr>
              <a:t>ساتذة </a:t>
            </a:r>
            <a:r>
              <a:rPr lang="ar-DZ" sz="4000" dirty="0" err="1" smtClean="0">
                <a:cs typeface="Times New Roman" pitchFamily="18" charset="0"/>
              </a:rPr>
              <a:t>و</a:t>
            </a:r>
            <a:r>
              <a:rPr lang="ar-DZ" sz="4000" dirty="0" smtClean="0">
                <a:cs typeface="Times New Roman" pitchFamily="18" charset="0"/>
              </a:rPr>
              <a:t> </a:t>
            </a:r>
            <a:r>
              <a:rPr lang="ar-SA" sz="4000" dirty="0" smtClean="0"/>
              <a:t>الطلبة الجامعيين  للانترنت  في العملية البحثية لاشك انه يساعد على التنبؤ بمستقبل المعلوماتية في ظل هذه الاستخدامات</a:t>
            </a:r>
            <a:r>
              <a:rPr lang="fr-FR" sz="4000" dirty="0" smtClean="0"/>
              <a:t> .</a:t>
            </a:r>
          </a:p>
          <a:p>
            <a:pPr algn="r"/>
            <a:r>
              <a:rPr lang="ar-SA" sz="3200" dirty="0" smtClean="0"/>
              <a:t> </a:t>
            </a:r>
            <a:endParaRPr lang="fr-FR" sz="3200" dirty="0"/>
          </a:p>
        </p:txBody>
      </p:sp>
      <p:sp>
        <p:nvSpPr>
          <p:cNvPr id="26" name="مستطيل 25"/>
          <p:cNvSpPr/>
          <p:nvPr/>
        </p:nvSpPr>
        <p:spPr>
          <a:xfrm>
            <a:off x="8975684" y="21316948"/>
            <a:ext cx="6237280" cy="9325630"/>
          </a:xfrm>
          <a:prstGeom prst="rect">
            <a:avLst/>
          </a:prstGeom>
        </p:spPr>
        <p:txBody>
          <a:bodyPr wrap="square">
            <a:spAutoFit/>
          </a:bodyPr>
          <a:lstStyle/>
          <a:p>
            <a:pPr algn="r" rtl="1"/>
            <a:r>
              <a:rPr lang="fr-FR" sz="4000" dirty="0" smtClean="0"/>
              <a:t>-</a:t>
            </a:r>
            <a:r>
              <a:rPr lang="ar-SA" sz="4000" dirty="0" smtClean="0"/>
              <a:t> تهدف الدراسة إلى معرفة واقع استخدام الانترنت  من قبل </a:t>
            </a:r>
            <a:r>
              <a:rPr lang="ar-DZ" sz="4000" dirty="0" smtClean="0"/>
              <a:t>الأ</a:t>
            </a:r>
            <a:r>
              <a:rPr lang="ar-DZ" sz="4000" dirty="0" smtClean="0">
                <a:cs typeface="Times New Roman" pitchFamily="18" charset="0"/>
              </a:rPr>
              <a:t>ساتذة  </a:t>
            </a:r>
            <a:r>
              <a:rPr lang="ar-DZ" sz="4000" dirty="0" err="1" smtClean="0">
                <a:cs typeface="Times New Roman" pitchFamily="18" charset="0"/>
              </a:rPr>
              <a:t>و</a:t>
            </a:r>
            <a:r>
              <a:rPr lang="ar-DZ" sz="4000" dirty="0" smtClean="0">
                <a:cs typeface="Times New Roman" pitchFamily="18" charset="0"/>
              </a:rPr>
              <a:t> </a:t>
            </a:r>
            <a:r>
              <a:rPr lang="ar-SA" sz="4000" dirty="0" smtClean="0"/>
              <a:t>الطلبة في جامعة قاصدي </a:t>
            </a:r>
            <a:r>
              <a:rPr lang="ar-SA" sz="4000" dirty="0" err="1" smtClean="0"/>
              <a:t>مرباح</a:t>
            </a:r>
            <a:r>
              <a:rPr lang="ar-SA" sz="4000" dirty="0" smtClean="0"/>
              <a:t> بكلية العلوم الإنسانية والاجتماعية .</a:t>
            </a:r>
          </a:p>
          <a:p>
            <a:pPr algn="r" rtl="1"/>
            <a:r>
              <a:rPr lang="ar-SA" sz="4000" dirty="0" smtClean="0"/>
              <a:t>-معرفة أنماط وكيفية توظيف الانترنت في البحث العلمي .</a:t>
            </a:r>
          </a:p>
          <a:p>
            <a:pPr algn="r" rtl="1"/>
            <a:r>
              <a:rPr lang="ar-SA" sz="4000" dirty="0" smtClean="0"/>
              <a:t>-</a:t>
            </a:r>
            <a:r>
              <a:rPr lang="ar-DZ" sz="4000" dirty="0" smtClean="0"/>
              <a:t> </a:t>
            </a:r>
            <a:r>
              <a:rPr lang="ar-SA" sz="4000" dirty="0" smtClean="0"/>
              <a:t>إبراز مدى أهمية  الانترنت في البحث العلمي من وجهة نظر </a:t>
            </a:r>
            <a:r>
              <a:rPr lang="ar-DZ" sz="4000" dirty="0" smtClean="0"/>
              <a:t>الأ</a:t>
            </a:r>
            <a:r>
              <a:rPr lang="ar-DZ" sz="4000" dirty="0" smtClean="0">
                <a:cs typeface="Times New Roman" pitchFamily="18" charset="0"/>
              </a:rPr>
              <a:t>ساتذة و </a:t>
            </a:r>
            <a:r>
              <a:rPr lang="ar-SA" sz="4000" dirty="0" smtClean="0"/>
              <a:t>الطلبة الجامعيين وكيفية استثمارهم لمعلومات الشبكة في تقرير البحث العلمي .</a:t>
            </a:r>
          </a:p>
          <a:p>
            <a:pPr algn="r" rtl="1"/>
            <a:r>
              <a:rPr lang="ar-SA" sz="4000" dirty="0" smtClean="0"/>
              <a:t>-</a:t>
            </a:r>
            <a:r>
              <a:rPr lang="ar-DZ" sz="4000" dirty="0" smtClean="0"/>
              <a:t> </a:t>
            </a:r>
            <a:r>
              <a:rPr lang="ar-SA" sz="4000" dirty="0" smtClean="0"/>
              <a:t>التعرف على الاقتراحات التي يراها </a:t>
            </a:r>
            <a:r>
              <a:rPr lang="ar-DZ" sz="4000" dirty="0" smtClean="0"/>
              <a:t>الباحثين</a:t>
            </a:r>
            <a:r>
              <a:rPr lang="ar-SA" sz="4000" dirty="0" smtClean="0"/>
              <a:t> الجامعيين للتخلص من صعوبات استخدام </a:t>
            </a:r>
            <a:r>
              <a:rPr lang="ar-SA" sz="4000" dirty="0" err="1" smtClean="0"/>
              <a:t>الأنترانت</a:t>
            </a:r>
            <a:r>
              <a:rPr lang="ar-SA" sz="4000" dirty="0" smtClean="0"/>
              <a:t> في البحث العلمي.</a:t>
            </a:r>
            <a:r>
              <a:rPr lang="ar-DZ" sz="4000" dirty="0" smtClean="0"/>
              <a:t>  </a:t>
            </a:r>
            <a:endParaRPr lang="fr-FR" sz="4000" dirty="0"/>
          </a:p>
        </p:txBody>
      </p:sp>
      <p:sp>
        <p:nvSpPr>
          <p:cNvPr id="29" name="مستطيل 28"/>
          <p:cNvSpPr/>
          <p:nvPr/>
        </p:nvSpPr>
        <p:spPr>
          <a:xfrm>
            <a:off x="474562" y="21316948"/>
            <a:ext cx="8286808" cy="10556736"/>
          </a:xfrm>
          <a:prstGeom prst="rect">
            <a:avLst/>
          </a:prstGeom>
        </p:spPr>
        <p:txBody>
          <a:bodyPr wrap="square">
            <a:spAutoFit/>
          </a:bodyPr>
          <a:lstStyle/>
          <a:p>
            <a:pPr algn="r" rtl="1"/>
            <a:r>
              <a:rPr lang="ar-SA" sz="4000" b="1" dirty="0" smtClean="0"/>
              <a:t>الانترنت: </a:t>
            </a:r>
            <a:r>
              <a:rPr lang="ar-SA" sz="4000" dirty="0" smtClean="0"/>
              <a:t>هي شبكة اتصالات عالمية تربط الآلاف من الشبكات الكمبيوتر بعضها البعض ، ويستخدمها الملايين على مدار الساعة في معظم أنحاء العالم ،خاصة في الجامعات والمعاهد البحوث </a:t>
            </a:r>
            <a:r>
              <a:rPr lang="ar-SA" sz="4000" dirty="0" smtClean="0"/>
              <a:t>العلمي</a:t>
            </a:r>
            <a:r>
              <a:rPr lang="ar-DZ" sz="4000" dirty="0" smtClean="0"/>
              <a:t>ة</a:t>
            </a:r>
            <a:r>
              <a:rPr lang="ar-SA" sz="4000" dirty="0" smtClean="0"/>
              <a:t> </a:t>
            </a:r>
            <a:r>
              <a:rPr lang="ar-SA" sz="4000" dirty="0" smtClean="0"/>
              <a:t>والبنوك والمؤسسات الحكومية وغيرها.</a:t>
            </a:r>
            <a:endParaRPr lang="fr-FR" sz="4000" dirty="0" smtClean="0"/>
          </a:p>
          <a:p>
            <a:pPr algn="r" rtl="1"/>
            <a:r>
              <a:rPr lang="ar-SA" sz="4000" dirty="0" smtClean="0"/>
              <a:t>ويقصد </a:t>
            </a:r>
            <a:r>
              <a:rPr lang="ar-SA" sz="4000" dirty="0" err="1" smtClean="0"/>
              <a:t>بها</a:t>
            </a:r>
            <a:r>
              <a:rPr lang="ar-SA" sz="4000" dirty="0" smtClean="0"/>
              <a:t> في هذه الدراسة هي تلك الوسيلة التي تتيح للمستخدم اقتناء والتزويد بالمعلومات والمواد العلمية لخدمة البحث العلمي وإنتاج </a:t>
            </a:r>
            <a:r>
              <a:rPr lang="ar-SA" sz="4000" dirty="0" smtClean="0"/>
              <a:t>الم</a:t>
            </a:r>
            <a:r>
              <a:rPr lang="ar-DZ" sz="4000" dirty="0" smtClean="0"/>
              <a:t>ا</a:t>
            </a:r>
            <a:r>
              <a:rPr lang="ar-SA" sz="4000" dirty="0" err="1" smtClean="0"/>
              <a:t>دة</a:t>
            </a:r>
            <a:r>
              <a:rPr lang="ar-SA" sz="4000" dirty="0" smtClean="0"/>
              <a:t> </a:t>
            </a:r>
            <a:r>
              <a:rPr lang="ar-SA" sz="4000" dirty="0" smtClean="0"/>
              <a:t>العلمية. </a:t>
            </a:r>
            <a:endParaRPr lang="fr-FR" sz="4000" dirty="0" smtClean="0"/>
          </a:p>
          <a:p>
            <a:pPr algn="r" rtl="1"/>
            <a:r>
              <a:rPr lang="ar-DZ" sz="4000" b="1" dirty="0" smtClean="0"/>
              <a:t>البحث العلمي </a:t>
            </a:r>
            <a:r>
              <a:rPr lang="fr-FR" sz="4000" b="1" dirty="0" smtClean="0"/>
              <a:t>:</a:t>
            </a:r>
            <a:r>
              <a:rPr lang="ar-SA" sz="4000" dirty="0" smtClean="0"/>
              <a:t>ويمكن إعطاء تعريف للبحث العلمي بأنه عبارة عن نشاط هادف ومنظم يسعى إلى دراسة الظواهر دراسة علمية من أجل إزالة الغموض عنها وتفسيرها والتحكم فيها وتوجيهها وتفسيرها بما يخدم ويساهم في تنمية المجتمع وتطويره إتباع حاجات الفرد ورغباته ، وتحقيق التنمية المستدامة . وان الغرض الأساسي من البحث العلمي هو الوصول إلى المعرفة الدقيقة وذلك عن طريق أشكال متنوعة للبحث .</a:t>
            </a:r>
            <a:endParaRPr lang="fr-FR" sz="4000" dirty="0"/>
          </a:p>
        </p:txBody>
      </p:sp>
      <p:sp>
        <p:nvSpPr>
          <p:cNvPr id="30" name="مستطيل 25"/>
          <p:cNvSpPr/>
          <p:nvPr/>
        </p:nvSpPr>
        <p:spPr>
          <a:xfrm>
            <a:off x="23477598" y="21388386"/>
            <a:ext cx="5165710" cy="14373165"/>
          </a:xfrm>
          <a:prstGeom prst="rect">
            <a:avLst/>
          </a:prstGeom>
        </p:spPr>
        <p:txBody>
          <a:bodyPr wrap="square">
            <a:spAutoFit/>
          </a:bodyPr>
          <a:lstStyle/>
          <a:p>
            <a:pPr algn="r" rtl="1"/>
            <a:r>
              <a:rPr lang="ar-SA" sz="4000" dirty="0" smtClean="0"/>
              <a:t>تتمثل أهمية هذه الدراسة في الكشف عن واقع استخدام</a:t>
            </a:r>
            <a:r>
              <a:rPr lang="ar-DZ" sz="4000" dirty="0" smtClean="0"/>
              <a:t> الأ</a:t>
            </a:r>
            <a:r>
              <a:rPr lang="ar-DZ" sz="4000" dirty="0" smtClean="0">
                <a:cs typeface="Times New Roman" pitchFamily="18" charset="0"/>
              </a:rPr>
              <a:t>ساتذة </a:t>
            </a:r>
            <a:r>
              <a:rPr lang="ar-SA" sz="4000" dirty="0" smtClean="0"/>
              <a:t> </a:t>
            </a:r>
            <a:r>
              <a:rPr lang="ar-DZ" sz="4000" dirty="0" smtClean="0"/>
              <a:t>و </a:t>
            </a:r>
            <a:r>
              <a:rPr lang="ar-SA" sz="4000" dirty="0" smtClean="0"/>
              <a:t>الطلبة بجامعة قاصدي </a:t>
            </a:r>
            <a:r>
              <a:rPr lang="ar-SA" sz="4000" dirty="0" err="1" smtClean="0"/>
              <a:t>مرباح</a:t>
            </a:r>
            <a:r>
              <a:rPr lang="ar-SA" sz="4000" dirty="0" smtClean="0"/>
              <a:t> لشبكة الانترنت في البحث العلمي </a:t>
            </a:r>
            <a:endParaRPr lang="fr-FR" sz="4000" dirty="0" smtClean="0"/>
          </a:p>
          <a:p>
            <a:pPr algn="r" rtl="1"/>
            <a:r>
              <a:rPr lang="fr-FR" sz="4000" dirty="0" smtClean="0"/>
              <a:t>-</a:t>
            </a:r>
            <a:r>
              <a:rPr lang="ar-SA" sz="4000" dirty="0" smtClean="0"/>
              <a:t>تعد هذه الدراسة من الدراسات الوطنية القليلة حول هذا الموضوع , وتتجلى أهمية هذه الدراسة من خلال  تحديدها للصعوبات التي تواجه</a:t>
            </a:r>
            <a:r>
              <a:rPr lang="ar-DZ" sz="4000" dirty="0" smtClean="0"/>
              <a:t> الأ</a:t>
            </a:r>
            <a:r>
              <a:rPr lang="ar-DZ" sz="4000" dirty="0" smtClean="0">
                <a:cs typeface="Times New Roman" pitchFamily="18" charset="0"/>
              </a:rPr>
              <a:t>ساتذة </a:t>
            </a:r>
            <a:r>
              <a:rPr lang="ar-SA" sz="4000" dirty="0" smtClean="0"/>
              <a:t> </a:t>
            </a:r>
            <a:r>
              <a:rPr lang="ar-DZ" sz="4000" dirty="0" smtClean="0"/>
              <a:t>و </a:t>
            </a:r>
            <a:r>
              <a:rPr lang="ar-SA" sz="4000" dirty="0" smtClean="0"/>
              <a:t>الطلبة الجامعيين والتي تحول بينهم وبين استخدامهم للانترنت في البحث العلمي</a:t>
            </a:r>
            <a:r>
              <a:rPr lang="fr-FR" sz="4000" dirty="0" smtClean="0"/>
              <a:t>  .</a:t>
            </a:r>
          </a:p>
          <a:p>
            <a:pPr algn="r"/>
            <a:r>
              <a:rPr lang="ar-SA" sz="4000" dirty="0" smtClean="0"/>
              <a:t>تعد هذه الدراسة من الدراسات الوطنية القليلة حول هذا</a:t>
            </a:r>
            <a:r>
              <a:rPr lang="ar-DZ" sz="4000" dirty="0" smtClean="0"/>
              <a:t> </a:t>
            </a:r>
            <a:r>
              <a:rPr lang="ar-SA" sz="4000" dirty="0" smtClean="0"/>
              <a:t>الموضوع من الناحية  التطبيقية,</a:t>
            </a:r>
            <a:r>
              <a:rPr lang="ar-DZ" sz="4000" dirty="0" smtClean="0"/>
              <a:t> </a:t>
            </a:r>
            <a:r>
              <a:rPr lang="ar-SA" sz="4000" dirty="0" smtClean="0"/>
              <a:t>ومن الناحية النظرية  تكمن أهمية الدراسة فيما ستضفيه من بيانات ومعلومات في ميدان </a:t>
            </a:r>
            <a:r>
              <a:rPr lang="ar-SA" sz="4000" dirty="0" err="1" smtClean="0"/>
              <a:t>ال</a:t>
            </a:r>
            <a:r>
              <a:rPr lang="ar-DZ" sz="4000" dirty="0" smtClean="0"/>
              <a:t>ب</a:t>
            </a:r>
            <a:r>
              <a:rPr lang="ar-SA" sz="4000" dirty="0" smtClean="0"/>
              <a:t>حث </a:t>
            </a:r>
            <a:r>
              <a:rPr lang="ar-SA" sz="4000" dirty="0" smtClean="0"/>
              <a:t>العلمي وإثرائها للدراسات الخاصة </a:t>
            </a:r>
            <a:r>
              <a:rPr lang="ar-SA" sz="4000" dirty="0" err="1" smtClean="0"/>
              <a:t>بالأنترنت</a:t>
            </a:r>
            <a:r>
              <a:rPr lang="ar-SA" sz="4000" dirty="0" smtClean="0"/>
              <a:t>  واستخداماته  في المجتمع الجزائري</a:t>
            </a:r>
            <a:r>
              <a:rPr lang="ar-SA" sz="3200" dirty="0" smtClean="0"/>
              <a:t>.</a:t>
            </a:r>
            <a:endParaRPr lang="fr-FR" sz="3200" dirty="0"/>
          </a:p>
        </p:txBody>
      </p:sp>
      <p:sp>
        <p:nvSpPr>
          <p:cNvPr id="31" name="Rectangle 18"/>
          <p:cNvSpPr>
            <a:spLocks noChangeArrowheads="1"/>
          </p:cNvSpPr>
          <p:nvPr/>
        </p:nvSpPr>
        <p:spPr bwMode="auto">
          <a:xfrm>
            <a:off x="18691252" y="8529546"/>
            <a:ext cx="10404444" cy="1435315"/>
          </a:xfrm>
          <a:prstGeom prst="rect">
            <a:avLst/>
          </a:prstGeom>
          <a:noFill/>
          <a:ln w="9525">
            <a:noFill/>
            <a:miter lim="800000"/>
            <a:headEnd/>
            <a:tailEnd/>
          </a:ln>
          <a:effectLst/>
        </p:spPr>
        <p:txBody>
          <a:bodyPr vert="horz" wrap="square" lIns="415595" tIns="207797" rIns="415595" bIns="207797" numCol="1" anchor="ctr" anchorCtr="0" compatLnSpc="1">
            <a:prstTxWarp prst="textNoShape">
              <a:avLst/>
            </a:prstTxWarp>
            <a:spAutoFit/>
          </a:bodyPr>
          <a:lstStyle/>
          <a:p>
            <a:pPr algn="r" rtl="1" fontAlgn="base">
              <a:spcBef>
                <a:spcPct val="0"/>
              </a:spcBef>
              <a:spcAft>
                <a:spcPct val="0"/>
              </a:spcAft>
              <a:tabLst>
                <a:tab pos="2813923" algn="l"/>
              </a:tabLst>
            </a:pPr>
            <a:r>
              <a:rPr lang="ar-DZ" sz="6600" b="1" dirty="0" smtClean="0">
                <a:solidFill>
                  <a:srgbClr val="892D4D"/>
                </a:solidFill>
                <a:latin typeface="Calibri" pitchFamily="34" charset="0"/>
                <a:ea typeface="Calibri" pitchFamily="34" charset="0"/>
                <a:cs typeface="Arial" pitchFamily="34" charset="0"/>
              </a:rPr>
              <a:t> من إعداد الطالب  : </a:t>
            </a:r>
            <a:r>
              <a:rPr lang="ar-DZ" sz="6600" b="1" dirty="0" err="1" smtClean="0">
                <a:solidFill>
                  <a:srgbClr val="892D4D"/>
                </a:solidFill>
                <a:latin typeface="Calibri" pitchFamily="34" charset="0"/>
                <a:ea typeface="Calibri" pitchFamily="34" charset="0"/>
                <a:cs typeface="Arial" pitchFamily="34" charset="0"/>
              </a:rPr>
              <a:t>جغاب</a:t>
            </a:r>
            <a:r>
              <a:rPr lang="ar-DZ" sz="6600" b="1" dirty="0" smtClean="0">
                <a:solidFill>
                  <a:srgbClr val="892D4D"/>
                </a:solidFill>
                <a:latin typeface="Calibri" pitchFamily="34" charset="0"/>
                <a:ea typeface="Calibri" pitchFamily="34" charset="0"/>
                <a:cs typeface="Arial" pitchFamily="34" charset="0"/>
              </a:rPr>
              <a:t> الحاج                                      </a:t>
            </a:r>
            <a:endParaRPr lang="fr-FR" sz="6600" dirty="0" smtClean="0">
              <a:latin typeface="Arial" pitchFamily="34" charset="0"/>
              <a:cs typeface="Arial" pitchFamily="34" charset="0"/>
            </a:endParaRPr>
          </a:p>
        </p:txBody>
      </p:sp>
      <p:pic>
        <p:nvPicPr>
          <p:cNvPr id="22" name="Picture 3" descr="J:\UKM.jpg"/>
          <p:cNvPicPr>
            <a:picLocks noChangeAspect="1" noChangeArrowheads="1"/>
          </p:cNvPicPr>
          <p:nvPr/>
        </p:nvPicPr>
        <p:blipFill>
          <a:blip r:embed="rId3"/>
          <a:srcRect/>
          <a:stretch>
            <a:fillRect/>
          </a:stretch>
        </p:blipFill>
        <p:spPr bwMode="auto">
          <a:xfrm>
            <a:off x="474562" y="814242"/>
            <a:ext cx="6092825" cy="5886450"/>
          </a:xfrm>
          <a:prstGeom prst="rect">
            <a:avLst/>
          </a:prstGeom>
          <a:noFill/>
          <a:ln w="9525">
            <a:noFill/>
            <a:miter lim="800000"/>
            <a:headEnd/>
            <a:tailEnd/>
          </a:ln>
        </p:spPr>
      </p:pic>
      <p:sp>
        <p:nvSpPr>
          <p:cNvPr id="24" name="Rectangle 23"/>
          <p:cNvSpPr/>
          <p:nvPr/>
        </p:nvSpPr>
        <p:spPr>
          <a:xfrm>
            <a:off x="6261041" y="3100259"/>
            <a:ext cx="16287863" cy="2585323"/>
          </a:xfrm>
          <a:prstGeom prst="rect">
            <a:avLst/>
          </a:prstGeom>
          <a:noFill/>
        </p:spPr>
        <p:txBody>
          <a:bodyPr wrap="square" lIns="91440" tIns="45720" rIns="91440" bIns="45720">
            <a:spAutoFit/>
          </a:bodyPr>
          <a:lstStyle/>
          <a:p>
            <a:pPr algn="ctr"/>
            <a:r>
              <a:rPr lang="en-US" sz="5400" b="1" dirty="0" smtClean="0">
                <a:ln w="18000">
                  <a:solidFill>
                    <a:schemeClr val="accent2">
                      <a:satMod val="140000"/>
                    </a:schemeClr>
                  </a:solidFill>
                  <a:prstDash val="solid"/>
                  <a:miter lim="800000"/>
                </a:ln>
                <a:solidFill>
                  <a:schemeClr val="accent1"/>
                </a:solidFill>
                <a:effectLst>
                  <a:outerShdw blurRad="25500" dist="23000" dir="7020000" algn="tl">
                    <a:srgbClr val="000000">
                      <a:alpha val="50000"/>
                    </a:srgbClr>
                  </a:outerShdw>
                </a:effectLst>
              </a:rPr>
              <a:t>The reality of the use of the Internet in the scientific research</a:t>
            </a:r>
          </a:p>
          <a:p>
            <a:pPr algn="ctr"/>
            <a:r>
              <a:rPr lang="en-US" sz="5400" b="1" dirty="0" err="1" smtClean="0">
                <a:ln w="12700">
                  <a:solidFill>
                    <a:schemeClr val="tx2">
                      <a:satMod val="155000"/>
                    </a:schemeClr>
                  </a:solidFill>
                  <a:prstDash val="solid"/>
                </a:ln>
                <a:effectLst>
                  <a:outerShdw blurRad="41275" dist="20320" dir="1800000" algn="tl" rotWithShape="0">
                    <a:srgbClr val="000000">
                      <a:alpha val="40000"/>
                    </a:srgbClr>
                  </a:outerShdw>
                </a:effectLst>
              </a:rPr>
              <a:t>Ouargla</a:t>
            </a:r>
            <a:r>
              <a:rPr lang="en-US" sz="5400" b="1" dirty="0" smtClean="0">
                <a:ln w="12700">
                  <a:solidFill>
                    <a:schemeClr val="tx2">
                      <a:satMod val="155000"/>
                    </a:schemeClr>
                  </a:solidFill>
                  <a:prstDash val="solid"/>
                </a:ln>
                <a:effectLst>
                  <a:outerShdw blurRad="41275" dist="20320" dir="1800000" algn="tl" rotWithShape="0">
                    <a:srgbClr val="000000">
                      <a:alpha val="40000"/>
                    </a:srgbClr>
                  </a:outerShdw>
                </a:effectLst>
              </a:rPr>
              <a:t> </a:t>
            </a:r>
            <a:r>
              <a:rPr lang="en-US" sz="5400" b="1" dirty="0" err="1" smtClean="0">
                <a:ln w="12700">
                  <a:solidFill>
                    <a:schemeClr val="tx2">
                      <a:satMod val="155000"/>
                    </a:schemeClr>
                  </a:solidFill>
                  <a:prstDash val="solid"/>
                </a:ln>
                <a:effectLst>
                  <a:outerShdw blurRad="41275" dist="20320" dir="1800000" algn="tl" rotWithShape="0">
                    <a:srgbClr val="000000">
                      <a:alpha val="40000"/>
                    </a:srgbClr>
                  </a:outerShdw>
                </a:effectLst>
              </a:rPr>
              <a:t>Nmozja</a:t>
            </a:r>
            <a:r>
              <a:rPr lang="en-US" sz="5400" b="1" dirty="0" smtClean="0">
                <a:ln w="12700">
                  <a:solidFill>
                    <a:schemeClr val="tx2">
                      <a:satMod val="155000"/>
                    </a:schemeClr>
                  </a:solidFill>
                  <a:prstDash val="solid"/>
                </a:ln>
                <a:effectLst>
                  <a:outerShdw blurRad="41275" dist="20320" dir="1800000" algn="tl" rotWithShape="0">
                    <a:srgbClr val="000000">
                      <a:alpha val="40000"/>
                    </a:srgbClr>
                  </a:outerShdw>
                </a:effectLst>
              </a:rPr>
              <a:t>- University</a:t>
            </a:r>
            <a:endParaRPr lang="fr-FR" sz="5400" b="1"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sp>
        <p:nvSpPr>
          <p:cNvPr id="25" name="Rectangle 24"/>
          <p:cNvSpPr/>
          <p:nvPr/>
        </p:nvSpPr>
        <p:spPr>
          <a:xfrm>
            <a:off x="6332478" y="6314968"/>
            <a:ext cx="15430608" cy="2862322"/>
          </a:xfrm>
          <a:prstGeom prst="rect">
            <a:avLst/>
          </a:prstGeom>
          <a:noFill/>
        </p:spPr>
        <p:txBody>
          <a:bodyPr wrap="square" lIns="91440" tIns="45720" rIns="91440" bIns="45720">
            <a:spAutoFit/>
          </a:bodyPr>
          <a:lstStyle/>
          <a:p>
            <a:pPr algn="ctr"/>
            <a:r>
              <a:rPr lang="ar-DZ" sz="6000" b="1" cap="none" spc="0" dirty="0" smtClean="0">
                <a:ln w="12700">
                  <a:solidFill>
                    <a:schemeClr val="tx2">
                      <a:satMod val="155000"/>
                    </a:schemeClr>
                  </a:solidFill>
                  <a:prstDash val="solid"/>
                </a:ln>
                <a:effectLst>
                  <a:outerShdw blurRad="41275" dist="20320" dir="1800000" algn="tl" rotWithShape="0">
                    <a:srgbClr val="000000">
                      <a:alpha val="40000"/>
                    </a:srgbClr>
                  </a:outerShdw>
                </a:effectLst>
              </a:rPr>
              <a:t>جامعة قاصدي </a:t>
            </a:r>
            <a:r>
              <a:rPr lang="ar-DZ" sz="6000" b="1" cap="none" spc="0" dirty="0" err="1" smtClean="0">
                <a:ln w="12700">
                  <a:solidFill>
                    <a:schemeClr val="tx2">
                      <a:satMod val="155000"/>
                    </a:schemeClr>
                  </a:solidFill>
                  <a:prstDash val="solid"/>
                </a:ln>
                <a:effectLst>
                  <a:outerShdw blurRad="41275" dist="20320" dir="1800000" algn="tl" rotWithShape="0">
                    <a:srgbClr val="000000">
                      <a:alpha val="40000"/>
                    </a:srgbClr>
                  </a:outerShdw>
                </a:effectLst>
              </a:rPr>
              <a:t>مرباح</a:t>
            </a:r>
            <a:r>
              <a:rPr lang="ar-DZ" sz="6000" b="1" cap="none" spc="0" dirty="0" smtClean="0">
                <a:ln w="12700">
                  <a:solidFill>
                    <a:schemeClr val="tx2">
                      <a:satMod val="155000"/>
                    </a:schemeClr>
                  </a:solidFill>
                  <a:prstDash val="solid"/>
                </a:ln>
                <a:effectLst>
                  <a:outerShdw blurRad="41275" dist="20320" dir="1800000" algn="tl" rotWithShape="0">
                    <a:srgbClr val="000000">
                      <a:alpha val="40000"/>
                    </a:srgbClr>
                  </a:outerShdw>
                </a:effectLst>
              </a:rPr>
              <a:t> –</a:t>
            </a:r>
            <a:r>
              <a:rPr lang="ar-DZ" sz="6000" b="1" cap="none" spc="0" dirty="0" err="1" smtClean="0">
                <a:ln w="12700">
                  <a:solidFill>
                    <a:schemeClr val="tx2">
                      <a:satMod val="155000"/>
                    </a:schemeClr>
                  </a:solidFill>
                  <a:prstDash val="solid"/>
                </a:ln>
                <a:effectLst>
                  <a:outerShdw blurRad="41275" dist="20320" dir="1800000" algn="tl" rotWithShape="0">
                    <a:srgbClr val="000000">
                      <a:alpha val="40000"/>
                    </a:srgbClr>
                  </a:outerShdw>
                </a:effectLst>
              </a:rPr>
              <a:t>ورقلة</a:t>
            </a:r>
            <a:r>
              <a:rPr lang="ar-DZ" sz="6000" b="1" cap="none" spc="0" dirty="0" smtClean="0">
                <a:ln w="12700">
                  <a:solidFill>
                    <a:schemeClr val="tx2">
                      <a:satMod val="155000"/>
                    </a:schemeClr>
                  </a:solidFill>
                  <a:prstDash val="solid"/>
                </a:ln>
                <a:effectLst>
                  <a:outerShdw blurRad="41275" dist="20320" dir="1800000" algn="tl" rotWithShape="0">
                    <a:srgbClr val="000000">
                      <a:alpha val="40000"/>
                    </a:srgbClr>
                  </a:outerShdw>
                </a:effectLst>
              </a:rPr>
              <a:t> </a:t>
            </a:r>
          </a:p>
          <a:p>
            <a:pPr algn="ctr"/>
            <a:r>
              <a:rPr lang="ar-DZ" sz="6000" b="1" dirty="0" smtClean="0">
                <a:ln w="12700">
                  <a:solidFill>
                    <a:schemeClr val="tx2">
                      <a:satMod val="155000"/>
                    </a:schemeClr>
                  </a:solidFill>
                  <a:prstDash val="solid"/>
                </a:ln>
                <a:effectLst>
                  <a:outerShdw blurRad="41275" dist="20320" dir="1800000" algn="tl" rotWithShape="0">
                    <a:srgbClr val="000000">
                      <a:alpha val="40000"/>
                    </a:srgbClr>
                  </a:outerShdw>
                </a:effectLst>
              </a:rPr>
              <a:t>كلية العلوم </a:t>
            </a:r>
            <a:r>
              <a:rPr lang="ar-DZ" sz="6000" b="1" dirty="0" err="1" smtClean="0">
                <a:ln w="12700">
                  <a:solidFill>
                    <a:schemeClr val="tx2">
                      <a:satMod val="155000"/>
                    </a:schemeClr>
                  </a:solidFill>
                  <a:prstDash val="solid"/>
                </a:ln>
                <a:effectLst>
                  <a:outerShdw blurRad="41275" dist="20320" dir="1800000" algn="tl" rotWithShape="0">
                    <a:srgbClr val="000000">
                      <a:alpha val="40000"/>
                    </a:srgbClr>
                  </a:outerShdw>
                </a:effectLst>
              </a:rPr>
              <a:t>الانسانية</a:t>
            </a:r>
            <a:r>
              <a:rPr lang="ar-DZ" sz="6000" b="1" dirty="0" smtClean="0">
                <a:ln w="12700">
                  <a:solidFill>
                    <a:schemeClr val="tx2">
                      <a:satMod val="155000"/>
                    </a:schemeClr>
                  </a:solidFill>
                  <a:prstDash val="solid"/>
                </a:ln>
                <a:effectLst>
                  <a:outerShdw blurRad="41275" dist="20320" dir="1800000" algn="tl" rotWithShape="0">
                    <a:srgbClr val="000000">
                      <a:alpha val="40000"/>
                    </a:srgbClr>
                  </a:outerShdw>
                </a:effectLst>
              </a:rPr>
              <a:t> والاجتماعية </a:t>
            </a:r>
          </a:p>
          <a:p>
            <a:pPr algn="ctr"/>
            <a:r>
              <a:rPr lang="ar-DZ" sz="6000" b="1" cap="none" spc="0" dirty="0" smtClean="0">
                <a:ln w="12700">
                  <a:solidFill>
                    <a:schemeClr val="tx2">
                      <a:satMod val="155000"/>
                    </a:schemeClr>
                  </a:solidFill>
                  <a:prstDash val="solid"/>
                </a:ln>
                <a:effectLst>
                  <a:outerShdw blurRad="41275" dist="20320" dir="1800000" algn="tl" rotWithShape="0">
                    <a:srgbClr val="000000">
                      <a:alpha val="40000"/>
                    </a:srgbClr>
                  </a:outerShdw>
                </a:effectLst>
              </a:rPr>
              <a:t>قسم علم الاجتماع </a:t>
            </a:r>
            <a:r>
              <a:rPr lang="ar-DZ" sz="6000" b="1" cap="none" spc="0" dirty="0" err="1" smtClean="0">
                <a:ln w="12700">
                  <a:solidFill>
                    <a:schemeClr val="tx2">
                      <a:satMod val="155000"/>
                    </a:schemeClr>
                  </a:solidFill>
                  <a:prstDash val="solid"/>
                </a:ln>
                <a:effectLst>
                  <a:outerShdw blurRad="41275" dist="20320" dir="1800000" algn="tl" rotWithShape="0">
                    <a:srgbClr val="000000">
                      <a:alpha val="40000"/>
                    </a:srgbClr>
                  </a:outerShdw>
                </a:effectLst>
              </a:rPr>
              <a:t>والديمغرافيا</a:t>
            </a:r>
            <a:r>
              <a:rPr lang="ar-DZ" sz="6000" b="1" cap="none" spc="0" dirty="0" smtClean="0">
                <a:ln w="12700">
                  <a:solidFill>
                    <a:schemeClr val="tx2">
                      <a:satMod val="155000"/>
                    </a:schemeClr>
                  </a:solidFill>
                  <a:prstDash val="solid"/>
                </a:ln>
                <a:effectLst>
                  <a:outerShdw blurRad="41275" dist="20320" dir="1800000" algn="tl" rotWithShape="0">
                    <a:srgbClr val="000000">
                      <a:alpha val="40000"/>
                    </a:srgbClr>
                  </a:outerShdw>
                </a:effectLst>
              </a:rPr>
              <a:t> </a:t>
            </a:r>
            <a:endParaRPr lang="fr-FR" sz="4800" b="1" cap="none" spc="0" dirty="0">
              <a:ln w="12700">
                <a:solidFill>
                  <a:schemeClr val="tx2">
                    <a:satMod val="155000"/>
                  </a:schemeClr>
                </a:solidFill>
                <a:prstDash val="solid"/>
              </a:ln>
              <a:effectLst>
                <a:outerShdw blurRad="41275" dist="20320" dir="1800000" algn="tl" rotWithShape="0">
                  <a:srgbClr val="000000">
                    <a:alpha val="40000"/>
                  </a:srgbClr>
                </a:outerShdw>
              </a:effectLst>
            </a:endParaRPr>
          </a:p>
        </p:txBody>
      </p:sp>
      <p:sp>
        <p:nvSpPr>
          <p:cNvPr id="28" name="Rectangle 27"/>
          <p:cNvSpPr/>
          <p:nvPr/>
        </p:nvSpPr>
        <p:spPr>
          <a:xfrm>
            <a:off x="0" y="8815298"/>
            <a:ext cx="10253128" cy="1107996"/>
          </a:xfrm>
          <a:prstGeom prst="rect">
            <a:avLst/>
          </a:prstGeom>
        </p:spPr>
        <p:txBody>
          <a:bodyPr wrap="none">
            <a:spAutoFit/>
          </a:bodyPr>
          <a:lstStyle/>
          <a:p>
            <a:pPr algn="r" rtl="1" eaLnBrk="0" hangingPunct="0">
              <a:tabLst>
                <a:tab pos="2813923" algn="l"/>
              </a:tabLst>
            </a:pPr>
            <a:r>
              <a:rPr lang="ar-DZ" sz="6600" b="1" dirty="0" smtClean="0">
                <a:solidFill>
                  <a:srgbClr val="892D4D"/>
                </a:solidFill>
                <a:latin typeface="Calibri" pitchFamily="34" charset="0"/>
                <a:ea typeface="Calibri" pitchFamily="34" charset="0"/>
                <a:cs typeface="Arial" pitchFamily="34" charset="0"/>
              </a:rPr>
              <a:t>تحت إشراف </a:t>
            </a:r>
            <a:r>
              <a:rPr lang="ar-DZ" sz="6600" b="1" dirty="0" err="1" smtClean="0">
                <a:solidFill>
                  <a:srgbClr val="892D4D"/>
                </a:solidFill>
                <a:latin typeface="Calibri" pitchFamily="34" charset="0"/>
                <a:ea typeface="Calibri" pitchFamily="34" charset="0"/>
                <a:cs typeface="Arial" pitchFamily="34" charset="0"/>
              </a:rPr>
              <a:t>الاستاذة</a:t>
            </a:r>
            <a:r>
              <a:rPr lang="ar-DZ" sz="6600" b="1" dirty="0" smtClean="0">
                <a:solidFill>
                  <a:srgbClr val="892D4D"/>
                </a:solidFill>
                <a:latin typeface="Calibri" pitchFamily="34" charset="0"/>
                <a:ea typeface="Calibri" pitchFamily="34" charset="0"/>
                <a:cs typeface="Arial" pitchFamily="34" charset="0"/>
              </a:rPr>
              <a:t> : </a:t>
            </a:r>
            <a:r>
              <a:rPr lang="ar-DZ" sz="6600" b="1" dirty="0" err="1" smtClean="0">
                <a:solidFill>
                  <a:srgbClr val="892D4D"/>
                </a:solidFill>
                <a:latin typeface="Calibri" pitchFamily="34" charset="0"/>
                <a:ea typeface="Calibri" pitchFamily="34" charset="0"/>
                <a:cs typeface="Arial" pitchFamily="34" charset="0"/>
              </a:rPr>
              <a:t>زموري</a:t>
            </a:r>
            <a:r>
              <a:rPr lang="ar-DZ" sz="6600" b="1" dirty="0" smtClean="0">
                <a:solidFill>
                  <a:srgbClr val="892D4D"/>
                </a:solidFill>
                <a:latin typeface="Calibri" pitchFamily="34" charset="0"/>
                <a:ea typeface="Calibri" pitchFamily="34" charset="0"/>
                <a:cs typeface="Arial" pitchFamily="34" charset="0"/>
              </a:rPr>
              <a:t> زينب</a:t>
            </a:r>
            <a:endParaRPr lang="fr-FR" sz="6600" dirty="0" smtClean="0">
              <a:latin typeface="Arial" pitchFamily="34" charset="0"/>
              <a:cs typeface="Arial" pitchFamily="34" charset="0"/>
            </a:endParaRPr>
          </a:p>
        </p:txBody>
      </p:sp>
      <p:sp>
        <p:nvSpPr>
          <p:cNvPr id="32" name="Rectangle 31"/>
          <p:cNvSpPr/>
          <p:nvPr/>
        </p:nvSpPr>
        <p:spPr>
          <a:xfrm>
            <a:off x="10833072" y="9458240"/>
            <a:ext cx="8068235" cy="1015663"/>
          </a:xfrm>
          <a:prstGeom prst="rect">
            <a:avLst/>
          </a:prstGeom>
          <a:noFill/>
        </p:spPr>
        <p:txBody>
          <a:bodyPr wrap="none" lIns="91440" tIns="45720" rIns="91440" bIns="45720">
            <a:spAutoFit/>
          </a:bodyPr>
          <a:lstStyle/>
          <a:p>
            <a:pPr algn="ctr"/>
            <a:r>
              <a:rPr lang="fr-FR" sz="6000" dirty="0" smtClean="0">
                <a:ln w="18415" cmpd="sng">
                  <a:solidFill>
                    <a:schemeClr val="tx1"/>
                  </a:solidFill>
                  <a:prstDash val="solid"/>
                </a:ln>
                <a:effectLst>
                  <a:outerShdw blurRad="63500" dir="3600000" algn="tl" rotWithShape="0">
                    <a:srgbClr val="000000">
                      <a:alpha val="70000"/>
                    </a:srgbClr>
                  </a:outerShdw>
                </a:effectLst>
              </a:rPr>
              <a:t>Elhadjdj30@gmail.com</a:t>
            </a:r>
            <a:endParaRPr lang="fr-FR" sz="6000" dirty="0">
              <a:ln w="18415" cmpd="sng">
                <a:solidFill>
                  <a:schemeClr val="tx1"/>
                </a:solidFill>
                <a:prstDash val="solid"/>
              </a:ln>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pitaux">
  <a:themeElements>
    <a:clrScheme name="Capitaux">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Capitaux">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apitaux">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2049</TotalTime>
  <Words>900</Words>
  <Application>Microsoft Office PowerPoint</Application>
  <PresentationFormat>مخصص</PresentationFormat>
  <Paragraphs>48</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Capitaux</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HODNQ</dc:creator>
  <cp:lastModifiedBy>REHAIEM</cp:lastModifiedBy>
  <cp:revision>74</cp:revision>
  <dcterms:created xsi:type="dcterms:W3CDTF">2009-01-20T09:16:06Z</dcterms:created>
  <dcterms:modified xsi:type="dcterms:W3CDTF">2015-03-04T20:55:29Z</dcterms:modified>
</cp:coreProperties>
</file>