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1" r:id="rId4"/>
    <p:sldId id="258" r:id="rId5"/>
    <p:sldId id="259" r:id="rId6"/>
    <p:sldId id="260" r:id="rId7"/>
    <p:sldId id="263" r:id="rId8"/>
    <p:sldId id="264" r:id="rId9"/>
    <p:sldId id="265" r:id="rId10"/>
    <p:sldId id="266" r:id="rId11"/>
    <p:sldId id="267" r:id="rId12"/>
    <p:sldId id="274" r:id="rId13"/>
    <p:sldId id="268" r:id="rId14"/>
    <p:sldId id="270" r:id="rId15"/>
    <p:sldId id="271" r:id="rId16"/>
    <p:sldId id="272" r:id="rId17"/>
    <p:sldId id="273" r:id="rId18"/>
    <p:sldId id="269"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23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fld id="{90E40382-7361-4000-AF3F-E9FC39C651A6}"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fld id="{90E40382-7361-4000-AF3F-E9FC39C651A6}"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90E40382-7361-4000-AF3F-E9FC39C651A6}" type="slidenum">
              <a:rPr lang="fr-FR" smtClean="0"/>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fld id="{90E40382-7361-4000-AF3F-E9FC39C651A6}" type="slidenum">
              <a:rPr lang="fr-FR" smtClean="0"/>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146FAB99-63C2-470B-8F18-852A0A2D861E}" type="datetimeFigureOut">
              <a:rPr lang="fr-FR" smtClean="0"/>
              <a:pPr/>
              <a:t>24/02/2015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90E40382-7361-4000-AF3F-E9FC39C651A6}" type="slidenum">
              <a:rPr lang="fr-FR" smtClean="0"/>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46FAB99-63C2-470B-8F18-852A0A2D861E}" type="datetimeFigureOut">
              <a:rPr lang="fr-FR" smtClean="0"/>
              <a:pPr/>
              <a:t>24/02/2015</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0E40382-7361-4000-AF3F-E9FC39C651A6}" type="slidenum">
              <a:rPr lang="fr-FR" smtClean="0"/>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
            <a:ext cx="7772400" cy="2571744"/>
          </a:xfrm>
        </p:spPr>
        <p:txBody>
          <a:bodyPr>
            <a:normAutofit fontScale="90000"/>
          </a:bodyPr>
          <a:lstStyle/>
          <a:p>
            <a:pPr algn="ctr"/>
            <a:r>
              <a:rPr lang="ar-SA" sz="2700" b="1" dirty="0" smtClean="0"/>
              <a:t>الجمهورية الجزائرية الديمقراطية الشعبية</a:t>
            </a:r>
            <a:r>
              <a:rPr lang="fr-FR" sz="2700" dirty="0" smtClean="0"/>
              <a:t/>
            </a:r>
            <a:br>
              <a:rPr lang="fr-FR" sz="2700" dirty="0" smtClean="0"/>
            </a:br>
            <a:r>
              <a:rPr lang="ar-SA" sz="2700" b="1" dirty="0" smtClean="0"/>
              <a:t>وزارة التعليم العالي </a:t>
            </a:r>
            <a:r>
              <a:rPr lang="ar-SA" sz="2700" b="1" dirty="0" err="1" smtClean="0"/>
              <a:t>و</a:t>
            </a:r>
            <a:r>
              <a:rPr lang="ar-SA" sz="2700" b="1" dirty="0" smtClean="0"/>
              <a:t> البحث العلمي</a:t>
            </a:r>
            <a:r>
              <a:rPr lang="fr-FR" sz="2700" dirty="0" smtClean="0"/>
              <a:t/>
            </a:r>
            <a:br>
              <a:rPr lang="fr-FR" sz="2700" dirty="0" smtClean="0"/>
            </a:br>
            <a:r>
              <a:rPr lang="ar-SA" sz="2700" b="1" dirty="0" smtClean="0"/>
              <a:t>كلية العلوم الإنسانية </a:t>
            </a:r>
            <a:r>
              <a:rPr lang="ar-SA" sz="2700" b="1" dirty="0" err="1" smtClean="0"/>
              <a:t>و</a:t>
            </a:r>
            <a:r>
              <a:rPr lang="ar-SA" sz="2700" b="1" dirty="0" smtClean="0"/>
              <a:t> الاجتماعية</a:t>
            </a:r>
            <a:r>
              <a:rPr lang="fr-FR" sz="2700" dirty="0" smtClean="0"/>
              <a:t/>
            </a:r>
            <a:br>
              <a:rPr lang="fr-FR" sz="2700" dirty="0" smtClean="0"/>
            </a:br>
            <a:r>
              <a:rPr lang="ar-SA" sz="2700" b="1" dirty="0" smtClean="0"/>
              <a:t>فرع علوم </a:t>
            </a:r>
            <a:r>
              <a:rPr lang="ar-SA" sz="2700" b="1" dirty="0" err="1" smtClean="0"/>
              <a:t>إجتماعية</a:t>
            </a:r>
            <a:r>
              <a:rPr lang="fr-FR" sz="2700" dirty="0" smtClean="0"/>
              <a:t/>
            </a:r>
            <a:br>
              <a:rPr lang="fr-FR" sz="2700" dirty="0" smtClean="0"/>
            </a:br>
            <a:r>
              <a:rPr lang="fr-FR" sz="2700" b="1" dirty="0" smtClean="0"/>
              <a:t> </a:t>
            </a:r>
            <a:r>
              <a:rPr lang="ar-SA" sz="2700" b="1" dirty="0" smtClean="0"/>
              <a:t>قسم علم الاجتماع </a:t>
            </a:r>
            <a:r>
              <a:rPr lang="ar-SA" sz="2700" b="1" dirty="0" err="1" smtClean="0"/>
              <a:t>والديموغرافيا</a:t>
            </a:r>
            <a:r>
              <a:rPr lang="fr-FR" dirty="0" smtClean="0"/>
              <a:t/>
            </a:r>
            <a:br>
              <a:rPr lang="fr-FR" dirty="0" smtClean="0"/>
            </a:br>
            <a:endParaRPr lang="fr-FR" dirty="0"/>
          </a:p>
        </p:txBody>
      </p:sp>
      <p:sp>
        <p:nvSpPr>
          <p:cNvPr id="3" name="Sous-titre 2"/>
          <p:cNvSpPr>
            <a:spLocks noGrp="1"/>
          </p:cNvSpPr>
          <p:nvPr>
            <p:ph type="subTitle" idx="1"/>
          </p:nvPr>
        </p:nvSpPr>
        <p:spPr>
          <a:xfrm>
            <a:off x="1428728" y="1785926"/>
            <a:ext cx="6400800" cy="4786322"/>
          </a:xfrm>
        </p:spPr>
        <p:txBody>
          <a:bodyPr>
            <a:normAutofit fontScale="25000" lnSpcReduction="20000"/>
          </a:bodyPr>
          <a:lstStyle/>
          <a:p>
            <a:pPr rtl="1"/>
            <a:endParaRPr lang="ar-DZ" sz="7200" b="1" dirty="0" smtClean="0"/>
          </a:p>
          <a:p>
            <a:pP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r>
              <a:rPr lang="ar-DZ" sz="7200" b="1" dirty="0" smtClean="0"/>
              <a:t>ينظم </a:t>
            </a:r>
            <a:r>
              <a:rPr lang="ar-DZ" sz="7200" b="1" dirty="0"/>
              <a:t>قسم </a:t>
            </a:r>
            <a:r>
              <a:rPr lang="ar-DZ" sz="7200" b="1" dirty="0" smtClean="0"/>
              <a:t>علم </a:t>
            </a:r>
            <a:r>
              <a:rPr lang="ar-DZ" sz="7200" b="1" dirty="0"/>
              <a:t>الاجتماع والديمغرافيا أيام المــاستـــر </a:t>
            </a:r>
            <a:r>
              <a:rPr lang="ar-DZ" sz="7200" b="1" dirty="0" smtClean="0"/>
              <a:t>حول: </a:t>
            </a:r>
            <a:endParaRPr lang="fr-FR" sz="7200" b="1" dirty="0"/>
          </a:p>
          <a:p>
            <a:pPr rtl="1"/>
            <a:r>
              <a:rPr lang="ar-DZ" sz="7200" b="1" dirty="0"/>
              <a:t> </a:t>
            </a:r>
            <a:endParaRPr lang="fr-FR" sz="7200" b="1" dirty="0"/>
          </a:p>
          <a:p>
            <a:pPr rtl="1"/>
            <a:r>
              <a:rPr lang="ar-DZ" sz="7200" b="1" dirty="0"/>
              <a:t> </a:t>
            </a:r>
            <a:endParaRPr lang="fr-FR" sz="7200" b="1" dirty="0"/>
          </a:p>
          <a:p>
            <a:pPr rtl="1"/>
            <a:r>
              <a:rPr lang="ar-DZ" sz="7200" b="1" dirty="0"/>
              <a:t>مشاريع تخرج طلبة علم الاجتماع التربوي سنة ال2مـــاستر</a:t>
            </a:r>
            <a:endParaRPr lang="fr-FR" sz="7200" b="1" dirty="0"/>
          </a:p>
          <a:p>
            <a:pPr rtl="1"/>
            <a:r>
              <a:rPr lang="ar-DZ" sz="7200" b="1" dirty="0"/>
              <a:t> </a:t>
            </a:r>
            <a:r>
              <a:rPr lang="en-US" sz="7200" b="1" dirty="0"/>
              <a:t> </a:t>
            </a:r>
            <a:r>
              <a:rPr lang="ar-DZ" sz="7200" b="1" dirty="0"/>
              <a:t> </a:t>
            </a:r>
            <a:endParaRPr lang="fr-FR" sz="7200" b="1" dirty="0"/>
          </a:p>
          <a:p>
            <a:pPr algn="r" rtl="1"/>
            <a:r>
              <a:rPr lang="ar-DZ" sz="7200" b="1" dirty="0"/>
              <a:t>أيام </a:t>
            </a:r>
            <a:r>
              <a:rPr lang="ar-DZ" sz="7200" b="1" dirty="0" err="1"/>
              <a:t>الماستر</a:t>
            </a:r>
            <a:r>
              <a:rPr lang="ar-DZ" sz="7200" b="1" dirty="0"/>
              <a:t> يومي : </a:t>
            </a:r>
            <a:endParaRPr lang="ar-DZ" sz="7200" b="1" dirty="0" smtClean="0"/>
          </a:p>
          <a:p>
            <a:pPr algn="r" rtl="1"/>
            <a:endParaRPr lang="ar-DZ" sz="7200" b="1" dirty="0" smtClean="0"/>
          </a:p>
          <a:p>
            <a:pPr algn="r" rtl="1"/>
            <a:endParaRPr lang="fr-FR" sz="7200" b="1" dirty="0"/>
          </a:p>
          <a:p>
            <a:pPr algn="ctr" rtl="1"/>
            <a:r>
              <a:rPr lang="ar-DZ" sz="7200" b="1" dirty="0"/>
              <a:t>دفعة علم الاجتماع التربوي 2 </a:t>
            </a:r>
            <a:r>
              <a:rPr lang="ar-DZ" sz="7200" b="1" dirty="0" err="1"/>
              <a:t>ماستر</a:t>
            </a:r>
            <a:r>
              <a:rPr lang="ar-DZ" sz="7200" b="1" dirty="0" smtClean="0"/>
              <a:t>.</a:t>
            </a:r>
          </a:p>
          <a:p>
            <a:pPr algn="ctr" rtl="1"/>
            <a:endParaRPr lang="fr-FR" sz="7200" b="1" dirty="0"/>
          </a:p>
          <a:p>
            <a:pPr algn="r" rtl="1"/>
            <a:r>
              <a:rPr lang="ar-DZ" sz="7200" b="1" dirty="0"/>
              <a:t>من إعداد الطالبة:</a:t>
            </a:r>
            <a:r>
              <a:rPr lang="ar-DZ" sz="7200" b="1" dirty="0" err="1"/>
              <a:t>بوقرينات</a:t>
            </a:r>
            <a:r>
              <a:rPr lang="ar-DZ" sz="7200" b="1" dirty="0"/>
              <a:t> سارة</a:t>
            </a:r>
            <a:endParaRPr lang="fr-FR" sz="7200" b="1" dirty="0"/>
          </a:p>
          <a:p>
            <a:pPr algn="ctr" rtl="1"/>
            <a:r>
              <a:rPr lang="ar-DZ" sz="7200" b="1" dirty="0"/>
              <a:t> حول:</a:t>
            </a:r>
            <a:endParaRPr lang="fr-FR" sz="7200" b="1" dirty="0"/>
          </a:p>
          <a:p>
            <a:pPr algn="ctr" rtl="1"/>
            <a:r>
              <a:rPr lang="ar-DZ" sz="7200" b="1" dirty="0"/>
              <a:t>أساليب التنشئة الأسرية </a:t>
            </a:r>
            <a:r>
              <a:rPr lang="ar-DZ" sz="7200" b="1" dirty="0" err="1"/>
              <a:t>و</a:t>
            </a:r>
            <a:r>
              <a:rPr lang="ar-DZ" sz="7200" b="1" dirty="0"/>
              <a:t> دورها في توجيه </a:t>
            </a:r>
            <a:r>
              <a:rPr lang="ar-DZ" sz="7200" b="1" dirty="0" smtClean="0"/>
              <a:t>الابن </a:t>
            </a:r>
            <a:r>
              <a:rPr lang="ar-DZ" sz="7200" b="1" dirty="0"/>
              <a:t>المراهق نحو الدراسة</a:t>
            </a:r>
            <a:endParaRPr lang="fr-FR" sz="7200" b="1" dirty="0"/>
          </a:p>
          <a:p>
            <a:pPr rtl="1"/>
            <a:r>
              <a:rPr lang="ar-DZ" sz="8000" b="1" dirty="0"/>
              <a:t> </a:t>
            </a:r>
            <a:endParaRPr lang="fr-FR" sz="8000" b="1" dirty="0"/>
          </a:p>
          <a:p>
            <a:pPr rtl="1"/>
            <a:r>
              <a:rPr lang="ar-DZ" sz="4000" b="1" dirty="0"/>
              <a:t> </a:t>
            </a:r>
            <a:endParaRPr lang="fr-FR" sz="4000" b="1" dirty="0"/>
          </a:p>
          <a:p>
            <a:endParaRPr lang="fr-F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3">
                                            <p:txEl>
                                              <p:pRg st="10" end="10"/>
                                            </p:txEl>
                                          </p:spTgt>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16" dur="500"/>
                                        <p:tgtEl>
                                          <p:spTgt spid="3">
                                            <p:txEl>
                                              <p:pRg st="13" end="1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animEffect transition="in" filter="checkerboard(across)">
                                      <p:cBhvr>
                                        <p:cTn id="19" dur="500"/>
                                        <p:tgtEl>
                                          <p:spTgt spid="3">
                                            <p:txEl>
                                              <p:pRg st="14" end="1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
                                            <p:txEl>
                                              <p:pRg st="15" end="15"/>
                                            </p:txEl>
                                          </p:spTgt>
                                        </p:tgtEl>
                                        <p:attrNameLst>
                                          <p:attrName>style.visibility</p:attrName>
                                        </p:attrNameLst>
                                      </p:cBhvr>
                                      <p:to>
                                        <p:strVal val="visible"/>
                                      </p:to>
                                    </p:set>
                                    <p:animEffect transition="in" filter="checkerboard(across)">
                                      <p:cBhvr>
                                        <p:cTn id="22" dur="500"/>
                                        <p:tgtEl>
                                          <p:spTgt spid="3">
                                            <p:txEl>
                                              <p:pRg st="15" end="1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3">
                                            <p:txEl>
                                              <p:pRg st="18" end="18"/>
                                            </p:txEl>
                                          </p:spTgt>
                                        </p:tgtEl>
                                        <p:attrNameLst>
                                          <p:attrName>style.visibility</p:attrName>
                                        </p:attrNameLst>
                                      </p:cBhvr>
                                      <p:to>
                                        <p:strVal val="visible"/>
                                      </p:to>
                                    </p:set>
                                    <p:animEffect transition="in" filter="checkerboard(across)">
                                      <p:cBhvr>
                                        <p:cTn id="25" dur="500"/>
                                        <p:tgtEl>
                                          <p:spTgt spid="3">
                                            <p:txEl>
                                              <p:pRg st="18" end="18"/>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3">
                                            <p:txEl>
                                              <p:pRg st="20" end="20"/>
                                            </p:txEl>
                                          </p:spTgt>
                                        </p:tgtEl>
                                        <p:attrNameLst>
                                          <p:attrName>style.visibility</p:attrName>
                                        </p:attrNameLst>
                                      </p:cBhvr>
                                      <p:to>
                                        <p:strVal val="visible"/>
                                      </p:to>
                                    </p:set>
                                    <p:animEffect transition="in" filter="checkerboard(across)">
                                      <p:cBhvr>
                                        <p:cTn id="28" dur="500"/>
                                        <p:tgtEl>
                                          <p:spTgt spid="3">
                                            <p:txEl>
                                              <p:pRg st="20" end="20"/>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3">
                                            <p:txEl>
                                              <p:pRg st="21" end="21"/>
                                            </p:txEl>
                                          </p:spTgt>
                                        </p:tgtEl>
                                        <p:attrNameLst>
                                          <p:attrName>style.visibility</p:attrName>
                                        </p:attrNameLst>
                                      </p:cBhvr>
                                      <p:to>
                                        <p:strVal val="visible"/>
                                      </p:to>
                                    </p:set>
                                    <p:animEffect transition="in" filter="checkerboard(across)">
                                      <p:cBhvr>
                                        <p:cTn id="31" dur="500"/>
                                        <p:tgtEl>
                                          <p:spTgt spid="3">
                                            <p:txEl>
                                              <p:pRg st="21" end="21"/>
                                            </p:txEl>
                                          </p:spTgt>
                                        </p:tgtEl>
                                      </p:cBhvr>
                                    </p:animEffect>
                                  </p:childTnLst>
                                </p:cTn>
                              </p:par>
                              <p:par>
                                <p:cTn id="32" presetID="5" presetClass="entr" presetSubtype="10" fill="hold" nodeType="withEffect">
                                  <p:stCondLst>
                                    <p:cond delay="0"/>
                                  </p:stCondLst>
                                  <p:childTnLst>
                                    <p:set>
                                      <p:cBhvr>
                                        <p:cTn id="33" dur="1" fill="hold">
                                          <p:stCondLst>
                                            <p:cond delay="0"/>
                                          </p:stCondLst>
                                        </p:cTn>
                                        <p:tgtEl>
                                          <p:spTgt spid="3">
                                            <p:txEl>
                                              <p:pRg st="22" end="22"/>
                                            </p:txEl>
                                          </p:spTgt>
                                        </p:tgtEl>
                                        <p:attrNameLst>
                                          <p:attrName>style.visibility</p:attrName>
                                        </p:attrNameLst>
                                      </p:cBhvr>
                                      <p:to>
                                        <p:strVal val="visible"/>
                                      </p:to>
                                    </p:set>
                                    <p:animEffect transition="in" filter="checkerboard(across)">
                                      <p:cBhvr>
                                        <p:cTn id="34" dur="500"/>
                                        <p:tgtEl>
                                          <p:spTgt spid="3">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dirty="0" smtClean="0"/>
              <a:t>تابع</a:t>
            </a:r>
            <a:endParaRPr lang="fr-FR" dirty="0"/>
          </a:p>
        </p:txBody>
      </p:sp>
      <p:sp>
        <p:nvSpPr>
          <p:cNvPr id="3" name="Espace réservé du contenu 2"/>
          <p:cNvSpPr>
            <a:spLocks noGrp="1"/>
          </p:cNvSpPr>
          <p:nvPr>
            <p:ph idx="1"/>
          </p:nvPr>
        </p:nvSpPr>
        <p:spPr>
          <a:xfrm>
            <a:off x="304800" y="1142984"/>
            <a:ext cx="8686800" cy="5572164"/>
          </a:xfrm>
        </p:spPr>
        <p:txBody>
          <a:bodyPr>
            <a:normAutofit fontScale="47500" lnSpcReduction="20000"/>
          </a:bodyPr>
          <a:lstStyle/>
          <a:p>
            <a:pPr algn="r" rtl="1">
              <a:lnSpc>
                <a:spcPct val="170000"/>
              </a:lnSpc>
            </a:pPr>
            <a:r>
              <a:rPr lang="ar-DZ" b="1" dirty="0"/>
              <a:t>المفهوم الإجرائي لأساليب للتنشئة الأسرية:</a:t>
            </a:r>
            <a:r>
              <a:rPr lang="ar-DZ" dirty="0"/>
              <a:t>وهي مجموعة الطرق </a:t>
            </a:r>
            <a:r>
              <a:rPr lang="ar-DZ" dirty="0" err="1"/>
              <a:t>و</a:t>
            </a:r>
            <a:r>
              <a:rPr lang="ar-DZ" dirty="0"/>
              <a:t> الأنماط التي يتبعها الوالدان في تطبيع  أبنائهم </a:t>
            </a:r>
            <a:r>
              <a:rPr lang="ar-DZ" dirty="0" err="1"/>
              <a:t>و</a:t>
            </a:r>
            <a:r>
              <a:rPr lang="ar-DZ" dirty="0"/>
              <a:t> تنشئتهم اجتماعيا.</a:t>
            </a:r>
            <a:endParaRPr lang="fr-FR" dirty="0"/>
          </a:p>
          <a:p>
            <a:pPr algn="r" rtl="1">
              <a:lnSpc>
                <a:spcPct val="170000"/>
              </a:lnSpc>
            </a:pPr>
            <a:r>
              <a:rPr lang="ar-DZ" dirty="0"/>
              <a:t>4_</a:t>
            </a:r>
            <a:r>
              <a:rPr lang="ar-DZ" b="1" dirty="0"/>
              <a:t>الدور:</a:t>
            </a:r>
            <a:r>
              <a:rPr lang="ar-DZ" dirty="0"/>
              <a:t>وهو الوظيفة التي نقوم </a:t>
            </a:r>
            <a:r>
              <a:rPr lang="ar-DZ" dirty="0" err="1"/>
              <a:t>بها</a:t>
            </a:r>
            <a:r>
              <a:rPr lang="ar-DZ" dirty="0"/>
              <a:t> نقوم </a:t>
            </a:r>
            <a:r>
              <a:rPr lang="ar-DZ" dirty="0" err="1"/>
              <a:t>بها</a:t>
            </a:r>
            <a:r>
              <a:rPr lang="ar-DZ" dirty="0"/>
              <a:t> لعمل معين.</a:t>
            </a:r>
            <a:endParaRPr lang="fr-FR" dirty="0"/>
          </a:p>
          <a:p>
            <a:pPr algn="r" rtl="1">
              <a:lnSpc>
                <a:spcPct val="170000"/>
              </a:lnSpc>
            </a:pPr>
            <a:r>
              <a:rPr lang="ar-DZ" dirty="0"/>
              <a:t>5_</a:t>
            </a:r>
            <a:r>
              <a:rPr lang="ar-DZ" b="1" dirty="0"/>
              <a:t>التوجيه:</a:t>
            </a:r>
            <a:r>
              <a:rPr lang="ar-DZ" dirty="0"/>
              <a:t>وهو عملية إرشاد الفرد على أسس علمية معينة كي يوجهه نحو </a:t>
            </a:r>
            <a:r>
              <a:rPr lang="ar-DZ" dirty="0" err="1"/>
              <a:t>شيئ</a:t>
            </a:r>
            <a:r>
              <a:rPr lang="ar-DZ" dirty="0"/>
              <a:t> معين نظرا </a:t>
            </a:r>
            <a:r>
              <a:rPr lang="ar-DZ" dirty="0" err="1"/>
              <a:t>لإستعداداته</a:t>
            </a:r>
            <a:r>
              <a:rPr lang="ar-DZ" dirty="0"/>
              <a:t> و ميوله وقدراته.</a:t>
            </a:r>
            <a:endParaRPr lang="fr-FR" dirty="0"/>
          </a:p>
          <a:p>
            <a:pPr algn="r" rtl="1">
              <a:lnSpc>
                <a:spcPct val="170000"/>
              </a:lnSpc>
            </a:pPr>
            <a:r>
              <a:rPr lang="ar-DZ" dirty="0"/>
              <a:t>6_</a:t>
            </a:r>
            <a:r>
              <a:rPr lang="ar-DZ" b="1" dirty="0" err="1"/>
              <a:t>الإبن</a:t>
            </a:r>
            <a:r>
              <a:rPr lang="ar-DZ" b="1" dirty="0"/>
              <a:t>:</a:t>
            </a:r>
            <a:r>
              <a:rPr lang="ar-DZ" dirty="0"/>
              <a:t>وهو المصطلح الذي يطلق على الفرد في مراحل عمره الأولى.</a:t>
            </a:r>
            <a:endParaRPr lang="fr-FR" dirty="0"/>
          </a:p>
          <a:p>
            <a:pPr algn="r" rtl="1">
              <a:lnSpc>
                <a:spcPct val="170000"/>
              </a:lnSpc>
            </a:pPr>
            <a:r>
              <a:rPr lang="ar-DZ" dirty="0"/>
              <a:t>7_</a:t>
            </a:r>
            <a:r>
              <a:rPr lang="ar-DZ" b="1" dirty="0"/>
              <a:t>المراهقة:لغة:</a:t>
            </a:r>
            <a:r>
              <a:rPr lang="ar-DZ" dirty="0"/>
              <a:t>جاءت كلمة مراهقة من مادة </a:t>
            </a:r>
            <a:r>
              <a:rPr lang="ar-DZ" dirty="0" err="1"/>
              <a:t>رهق</a:t>
            </a:r>
            <a:r>
              <a:rPr lang="ar-DZ" dirty="0"/>
              <a:t>,وتعني الكذب </a:t>
            </a:r>
            <a:r>
              <a:rPr lang="ar-DZ" dirty="0" err="1"/>
              <a:t>و</a:t>
            </a:r>
            <a:r>
              <a:rPr lang="ar-DZ" dirty="0"/>
              <a:t> </a:t>
            </a:r>
            <a:r>
              <a:rPr lang="ar-DZ" dirty="0" err="1"/>
              <a:t>الحفة</a:t>
            </a:r>
            <a:r>
              <a:rPr lang="ar-DZ" dirty="0"/>
              <a:t> في العقل .</a:t>
            </a:r>
            <a:r>
              <a:rPr lang="ar-DZ" b="1" dirty="0" err="1"/>
              <a:t>إصطلاحا</a:t>
            </a:r>
            <a:r>
              <a:rPr lang="ar-DZ" b="1" dirty="0"/>
              <a:t>:</a:t>
            </a:r>
            <a:r>
              <a:rPr lang="ar-DZ" u="sng" dirty="0"/>
              <a:t>عرفها </a:t>
            </a:r>
            <a:r>
              <a:rPr lang="ar-DZ" u="sng" dirty="0" err="1"/>
              <a:t>هيرلوك</a:t>
            </a:r>
            <a:r>
              <a:rPr lang="ar-DZ" u="sng" dirty="0"/>
              <a:t> :</a:t>
            </a:r>
            <a:r>
              <a:rPr lang="ar-DZ" dirty="0"/>
              <a:t> بأنها مرحلة تمتد من النضج الجنسي إلى العمر الذي يتحقق فيه </a:t>
            </a:r>
            <a:r>
              <a:rPr lang="ar-DZ" dirty="0" err="1"/>
              <a:t>الإستقلال</a:t>
            </a:r>
            <a:r>
              <a:rPr lang="ar-DZ" dirty="0"/>
              <a:t> عن سلطة الكبار وعليه فهي عملية بيولوجية في بدايتها واجتماعية في نهايتها. </a:t>
            </a:r>
            <a:endParaRPr lang="fr-FR" dirty="0"/>
          </a:p>
          <a:p>
            <a:pPr algn="r" rtl="1">
              <a:lnSpc>
                <a:spcPct val="170000"/>
              </a:lnSpc>
            </a:pPr>
            <a:r>
              <a:rPr lang="ar-DZ" b="1" dirty="0"/>
              <a:t>التعريف الإجرائي للمراهقة:</a:t>
            </a:r>
            <a:r>
              <a:rPr lang="ar-DZ" dirty="0"/>
              <a:t>هي فترة حرجة من العمر حيث يصبح الفتى </a:t>
            </a:r>
            <a:r>
              <a:rPr lang="ar-DZ" dirty="0" err="1"/>
              <a:t>و</a:t>
            </a:r>
            <a:r>
              <a:rPr lang="ar-DZ" dirty="0"/>
              <a:t> الفتاة يحس بنوع من التباهي بجسده </a:t>
            </a:r>
            <a:r>
              <a:rPr lang="ar-DZ" dirty="0" err="1"/>
              <a:t>و</a:t>
            </a:r>
            <a:r>
              <a:rPr lang="ar-DZ" dirty="0"/>
              <a:t> له جزء من تحمل المسؤولية وهي </a:t>
            </a:r>
            <a:r>
              <a:rPr lang="ar-DZ" dirty="0" err="1"/>
              <a:t>تبدأمن</a:t>
            </a:r>
            <a:r>
              <a:rPr lang="ar-DZ" dirty="0"/>
              <a:t> سن (العاشرة10إلى سن 21سنة)وهي تتطور عبر مراحل.</a:t>
            </a:r>
            <a:endParaRPr lang="fr-FR" dirty="0"/>
          </a:p>
          <a:p>
            <a:pPr algn="r" rtl="1">
              <a:lnSpc>
                <a:spcPct val="170000"/>
              </a:lnSpc>
            </a:pPr>
            <a:r>
              <a:rPr lang="ar-DZ" dirty="0"/>
              <a:t>8_</a:t>
            </a:r>
            <a:r>
              <a:rPr lang="ar-DZ" b="1" dirty="0"/>
              <a:t>الدراسة:</a:t>
            </a:r>
            <a:r>
              <a:rPr lang="ar-DZ" dirty="0"/>
              <a:t>وهي التعليم من خلال المدرسة وهي المدة التي يستغرقها الفرد في التعلم سواء في المدرسة أو في أي مكان آخر للتعلم.</a:t>
            </a:r>
            <a:endParaRPr lang="fr-FR" dirty="0"/>
          </a:p>
          <a:p>
            <a:pPr algn="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42852"/>
            <a:ext cx="8686800" cy="838200"/>
          </a:xfrm>
        </p:spPr>
        <p:txBody>
          <a:bodyPr>
            <a:normAutofit fontScale="90000"/>
          </a:bodyPr>
          <a:lstStyle/>
          <a:p>
            <a:pPr algn="ctr"/>
            <a:r>
              <a:rPr lang="ar-DZ" b="1" dirty="0"/>
              <a:t>الدراسات السابقة:</a:t>
            </a:r>
            <a:r>
              <a:rPr lang="fr-FR" dirty="0"/>
              <a:t/>
            </a:r>
            <a:br>
              <a:rPr lang="fr-FR" dirty="0"/>
            </a:br>
            <a:endParaRPr lang="fr-FR" dirty="0"/>
          </a:p>
        </p:txBody>
      </p:sp>
      <p:sp>
        <p:nvSpPr>
          <p:cNvPr id="3" name="Espace réservé du contenu 2"/>
          <p:cNvSpPr>
            <a:spLocks noGrp="1"/>
          </p:cNvSpPr>
          <p:nvPr>
            <p:ph idx="1"/>
          </p:nvPr>
        </p:nvSpPr>
        <p:spPr>
          <a:xfrm>
            <a:off x="500034" y="857232"/>
            <a:ext cx="8229600" cy="5097467"/>
          </a:xfrm>
        </p:spPr>
        <p:txBody>
          <a:bodyPr>
            <a:noAutofit/>
          </a:bodyPr>
          <a:lstStyle/>
          <a:p>
            <a:pPr algn="r" rtl="1">
              <a:lnSpc>
                <a:spcPct val="150000"/>
              </a:lnSpc>
              <a:buFont typeface="Wingdings" pitchFamily="2" charset="2"/>
              <a:buChar char="Ø"/>
            </a:pPr>
            <a:r>
              <a:rPr lang="ar-DZ" sz="1800" b="1" u="sng" dirty="0"/>
              <a:t>الدراسة الأولى:</a:t>
            </a:r>
            <a:r>
              <a:rPr lang="ar-DZ" sz="1800" dirty="0"/>
              <a:t>وهي دراسة معنونة ب:</a:t>
            </a:r>
            <a:r>
              <a:rPr lang="ar-DZ" sz="1800" b="1" u="sng" dirty="0"/>
              <a:t>أساليب التنشئة الأسرية </a:t>
            </a:r>
            <a:r>
              <a:rPr lang="ar-DZ" sz="1800" b="1" u="sng" dirty="0" err="1"/>
              <a:t>و</a:t>
            </a:r>
            <a:r>
              <a:rPr lang="ar-DZ" sz="1800" b="1" u="sng" dirty="0"/>
              <a:t> علاقتها بالسلوك العدواني لدى المراهقين:</a:t>
            </a:r>
            <a:r>
              <a:rPr lang="ar-DZ" sz="1800" dirty="0"/>
              <a:t>وهي مذكرة مكملة لنيل </a:t>
            </a:r>
            <a:r>
              <a:rPr lang="ar-DZ" sz="1800" b="1" dirty="0"/>
              <a:t>شهادة الماجستير </a:t>
            </a:r>
            <a:r>
              <a:rPr lang="ar-DZ" sz="1800" dirty="0"/>
              <a:t>في التربية من إعداد الطالبة :</a:t>
            </a:r>
            <a:r>
              <a:rPr lang="ar-DZ" sz="1800" b="1" dirty="0" err="1"/>
              <a:t>ثراءالجروس</a:t>
            </a:r>
            <a:r>
              <a:rPr lang="ar-DZ" sz="1800" dirty="0"/>
              <a:t> بجامعة دمشق سنة 2013تناولت هذه الدراسة الأساليب المعتمدة للتنشئة الأسرية وعلاقتها بالسلوك العدواني للمراهقين ,وتبرز الأهمية لهذه الدراسة في معرفة الأساليب المتبناة في تنشئة الأبناء المراهقين تجاه السلوك العدواني الذي يقومون </a:t>
            </a:r>
            <a:r>
              <a:rPr lang="ar-DZ" sz="1800" dirty="0" err="1"/>
              <a:t>به</a:t>
            </a:r>
            <a:r>
              <a:rPr lang="ar-DZ" sz="1800" dirty="0"/>
              <a:t> ,وتناولت التساؤل التالي:ما علاقة أساليب التنشئة الأسرية بالسلوك العدواني للمراهقين؟وقد فرضت الدراسة تقنيات منها مقياس </a:t>
            </a:r>
            <a:r>
              <a:rPr lang="ar-DZ" sz="1800" dirty="0" err="1"/>
              <a:t>باظة</a:t>
            </a:r>
            <a:r>
              <a:rPr lang="ar-DZ" sz="1800" dirty="0"/>
              <a:t> للسلوك </a:t>
            </a:r>
            <a:r>
              <a:rPr lang="ar-DZ" sz="1800" dirty="0" err="1"/>
              <a:t>و</a:t>
            </a:r>
            <a:r>
              <a:rPr lang="ar-DZ" sz="1800" dirty="0"/>
              <a:t> المنهج الوصفي </a:t>
            </a:r>
            <a:r>
              <a:rPr lang="ar-DZ" sz="1800" dirty="0" err="1"/>
              <a:t>و</a:t>
            </a:r>
            <a:r>
              <a:rPr lang="ar-DZ" sz="1800" dirty="0"/>
              <a:t> العينة مكونة من 310طالب </a:t>
            </a:r>
            <a:r>
              <a:rPr lang="ar-DZ" sz="1800" dirty="0" err="1"/>
              <a:t>و</a:t>
            </a:r>
            <a:r>
              <a:rPr lang="ar-DZ" sz="1800" dirty="0"/>
              <a:t> طالبة من الصف الثانية ثانوي بمحافظة حمص,وتوصلت للنتائج التالية منها:أن أسلوب </a:t>
            </a:r>
            <a:r>
              <a:rPr lang="ar-DZ" sz="1800" dirty="0" err="1" smtClean="0"/>
              <a:t>الإستقلال</a:t>
            </a:r>
            <a:r>
              <a:rPr lang="ar-DZ" sz="1800" dirty="0" smtClean="0"/>
              <a:t> هو </a:t>
            </a:r>
            <a:r>
              <a:rPr lang="ar-DZ" sz="1800" dirty="0" err="1" smtClean="0"/>
              <a:t>الأكثرسيادة</a:t>
            </a:r>
            <a:r>
              <a:rPr lang="ar-DZ" sz="1800" dirty="0" smtClean="0"/>
              <a:t> من الأسلوب التسلطي</a:t>
            </a:r>
            <a:endParaRPr lang="fr-FR" sz="1800" dirty="0" smtClean="0"/>
          </a:p>
          <a:p>
            <a:pPr algn="r"/>
            <a:endParaRPr lang="fr-FR"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0"/>
            <a:ext cx="9144000" cy="7017306"/>
          </a:xfrm>
          <a:prstGeom prst="rect">
            <a:avLst/>
          </a:prstGeom>
          <a:noFill/>
        </p:spPr>
        <p:txBody>
          <a:bodyPr wrap="square" rtlCol="0">
            <a:spAutoFit/>
          </a:bodyPr>
          <a:lstStyle/>
          <a:p>
            <a:pPr algn="r" rtl="1">
              <a:lnSpc>
                <a:spcPct val="150000"/>
              </a:lnSpc>
            </a:pPr>
            <a:r>
              <a:rPr lang="ar-DZ" sz="2400" b="1" u="sng" dirty="0" smtClean="0"/>
              <a:t>الدراسة الثانية:</a:t>
            </a:r>
            <a:r>
              <a:rPr lang="ar-DZ" sz="2400" dirty="0" smtClean="0"/>
              <a:t>وهي دراسة معنونة </a:t>
            </a:r>
            <a:r>
              <a:rPr lang="ar-DZ" sz="2400" b="1" u="sng" dirty="0" smtClean="0"/>
              <a:t>ب:أساليب المعاملة </a:t>
            </a:r>
            <a:r>
              <a:rPr lang="ar-DZ" sz="2400" b="1" u="sng" dirty="0" err="1" smtClean="0"/>
              <a:t>الوالدية</a:t>
            </a:r>
            <a:r>
              <a:rPr lang="ar-DZ" sz="2400" b="1" u="sng" dirty="0" smtClean="0"/>
              <a:t> ومشكلات الأبناء </a:t>
            </a:r>
            <a:r>
              <a:rPr lang="ar-DZ" sz="2400" dirty="0" smtClean="0"/>
              <a:t>ا</a:t>
            </a:r>
            <a:r>
              <a:rPr lang="ar-DZ" sz="2400" b="1" u="sng" dirty="0" smtClean="0"/>
              <a:t>لمراهقين</a:t>
            </a:r>
            <a:r>
              <a:rPr lang="ar-DZ" sz="2400" dirty="0" smtClean="0"/>
              <a:t> وهي مذكرة مكملة لنيل </a:t>
            </a:r>
            <a:r>
              <a:rPr lang="ar-DZ" sz="2400" b="1" dirty="0" smtClean="0"/>
              <a:t>شهادة الدكتوراه </a:t>
            </a:r>
            <a:r>
              <a:rPr lang="ar-DZ" sz="2400" dirty="0" smtClean="0"/>
              <a:t>من إعداد الطالبة </a:t>
            </a:r>
            <a:r>
              <a:rPr lang="ar-DZ" sz="2400" b="1" dirty="0" smtClean="0"/>
              <a:t>بداوي مسعودة </a:t>
            </a:r>
            <a:r>
              <a:rPr lang="ar-DZ" sz="2400" dirty="0" smtClean="0"/>
              <a:t>بجامعة الجزائر لسنة( 2008_2009)على عينة مكونة من 240 أب </a:t>
            </a:r>
            <a:r>
              <a:rPr lang="ar-DZ" sz="2400" dirty="0" err="1" smtClean="0"/>
              <a:t>و</a:t>
            </a:r>
            <a:r>
              <a:rPr lang="ar-DZ" sz="2400" dirty="0" smtClean="0"/>
              <a:t> أم </a:t>
            </a:r>
            <a:r>
              <a:rPr lang="ar-DZ" sz="2400" dirty="0" err="1" smtClean="0"/>
              <a:t>و</a:t>
            </a:r>
            <a:r>
              <a:rPr lang="ar-DZ" sz="2400" dirty="0" smtClean="0"/>
              <a:t> 240 تلميذ وتلميذة من طور المتوسط ,وتناولت هذه الدراسة الآثار المترتبة عن أساليب المعاملة </a:t>
            </a:r>
            <a:r>
              <a:rPr lang="ar-DZ" sz="2400" dirty="0" err="1" smtClean="0"/>
              <a:t>الوالدية</a:t>
            </a:r>
            <a:r>
              <a:rPr lang="ar-DZ" sz="2400" dirty="0" smtClean="0"/>
              <a:t> و المشكلات المتعلقة بالأبناء المراهقين ,وتكمن الأهمية في تأثير بعض الأساليب المعاملة كما يمارسها الآباء مع أبناءهم ,كما تناولت الإشكالية التالية :هل تتأثر أساليب المعاملة </a:t>
            </a:r>
            <a:r>
              <a:rPr lang="ar-DZ" sz="2400" dirty="0" err="1" smtClean="0"/>
              <a:t>الوالدية</a:t>
            </a:r>
            <a:r>
              <a:rPr lang="ar-DZ" sz="2400" dirty="0" smtClean="0"/>
              <a:t> بنوعية العلاقة الزوجية وتؤدي إلى مشكلات أسرية لدى الأبناء المراهقين؟ ,وتناولت هذه الدراسة المنهج الوصفي وأداة </a:t>
            </a:r>
            <a:r>
              <a:rPr lang="ar-DZ" sz="2400" dirty="0" err="1" smtClean="0"/>
              <a:t>الإستبيان</a:t>
            </a:r>
            <a:r>
              <a:rPr lang="ar-DZ" sz="2400" dirty="0" smtClean="0"/>
              <a:t> ,وتوصلت إلى النتائج التالية ومنها:أنه يوجد </a:t>
            </a:r>
            <a:r>
              <a:rPr lang="ar-DZ" sz="2400" dirty="0" err="1" smtClean="0"/>
              <a:t>فروقات</a:t>
            </a:r>
            <a:r>
              <a:rPr lang="ar-DZ" sz="2400" dirty="0" smtClean="0"/>
              <a:t> في المستوى التعليمي للأمهات والمشكلات الأسرية التي يتعرض لها بناتهن المراهقات أكثر من الذكور . </a:t>
            </a:r>
            <a:endParaRPr lang="fr-FR" sz="2400" dirty="0" smtClean="0"/>
          </a:p>
          <a:p>
            <a:pPr algn="r" rtl="1"/>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D:\أيام الماستر\Talcott_Parsons_(photo).jpg"/>
          <p:cNvPicPr>
            <a:picLocks noChangeAspect="1" noChangeArrowheads="1"/>
          </p:cNvPicPr>
          <p:nvPr/>
        </p:nvPicPr>
        <p:blipFill>
          <a:blip r:embed="rId2"/>
          <a:srcRect/>
          <a:stretch>
            <a:fillRect/>
          </a:stretch>
        </p:blipFill>
        <p:spPr bwMode="auto">
          <a:xfrm>
            <a:off x="642910" y="1142984"/>
            <a:ext cx="3143272" cy="1785937"/>
          </a:xfrm>
          <a:prstGeom prst="rect">
            <a:avLst/>
          </a:prstGeom>
          <a:noFill/>
        </p:spPr>
      </p:pic>
      <p:sp>
        <p:nvSpPr>
          <p:cNvPr id="2" name="Titre 1"/>
          <p:cNvSpPr>
            <a:spLocks noGrp="1"/>
          </p:cNvSpPr>
          <p:nvPr>
            <p:ph type="title"/>
          </p:nvPr>
        </p:nvSpPr>
        <p:spPr>
          <a:xfrm>
            <a:off x="304800" y="71414"/>
            <a:ext cx="8686800" cy="838200"/>
          </a:xfrm>
        </p:spPr>
        <p:txBody>
          <a:bodyPr/>
          <a:lstStyle/>
          <a:p>
            <a:pPr algn="ctr"/>
            <a:r>
              <a:rPr lang="ar-DZ" b="1" dirty="0"/>
              <a:t>المدخل النظري: </a:t>
            </a:r>
            <a:endParaRPr lang="fr-FR" dirty="0"/>
          </a:p>
        </p:txBody>
      </p:sp>
      <p:sp>
        <p:nvSpPr>
          <p:cNvPr id="3" name="Espace réservé du contenu 2"/>
          <p:cNvSpPr>
            <a:spLocks noGrp="1"/>
          </p:cNvSpPr>
          <p:nvPr>
            <p:ph idx="1"/>
          </p:nvPr>
        </p:nvSpPr>
        <p:spPr>
          <a:xfrm>
            <a:off x="0" y="1142984"/>
            <a:ext cx="9144000" cy="6000792"/>
          </a:xfrm>
        </p:spPr>
        <p:txBody>
          <a:bodyPr>
            <a:noAutofit/>
          </a:bodyPr>
          <a:lstStyle/>
          <a:p>
            <a:pPr algn="r" rtl="1">
              <a:lnSpc>
                <a:spcPct val="170000"/>
              </a:lnSpc>
              <a:buFont typeface="Wingdings" pitchFamily="2" charset="2"/>
              <a:buChar char="v"/>
            </a:pPr>
            <a:r>
              <a:rPr lang="ar-DZ" sz="2000" dirty="0"/>
              <a:t>في دراستنا هذه نتبنى نظريتين هما البنائية الوظيفية  والتفاعلية الرمزية ,</a:t>
            </a:r>
            <a:r>
              <a:rPr lang="ar-DZ" sz="2000" b="1" dirty="0"/>
              <a:t>فالبنائية الوظيفية </a:t>
            </a:r>
            <a:r>
              <a:rPr lang="ar-DZ" sz="2000" b="1" dirty="0" err="1"/>
              <a:t>لبارسونز</a:t>
            </a:r>
            <a:r>
              <a:rPr lang="ar-DZ" sz="2000" dirty="0"/>
              <a:t> من خلال هذه الدراسة ركزت على أن الأسرة بناء يحقق وظيفة مجتمعية وتنظر للتنشئة الأسرية كعملية تعليمية اجتماعية تستهدف إكساب </a:t>
            </a:r>
            <a:r>
              <a:rPr lang="ar-DZ" sz="2000" dirty="0" err="1"/>
              <a:t>النشئ</a:t>
            </a:r>
            <a:r>
              <a:rPr lang="ar-DZ" sz="2000" dirty="0"/>
              <a:t> ثقافة المجتمع ,وأساليب التنشئة الأسرية نسق فرعي للنسق </a:t>
            </a:r>
            <a:r>
              <a:rPr lang="ar-DZ" sz="2000" dirty="0" err="1"/>
              <a:t>الإجتماعي</a:t>
            </a:r>
            <a:r>
              <a:rPr lang="ar-DZ" sz="2000" dirty="0"/>
              <a:t> تتفاعل </a:t>
            </a:r>
            <a:r>
              <a:rPr lang="ar-DZ" sz="2000" dirty="0" smtClean="0"/>
              <a:t>مع </a:t>
            </a:r>
            <a:r>
              <a:rPr lang="ar-DZ" sz="2000" dirty="0"/>
              <a:t>عناصره للمحافظة على البناء </a:t>
            </a:r>
            <a:r>
              <a:rPr lang="ar-DZ" sz="2000" dirty="0" err="1"/>
              <a:t>الإجتماعي</a:t>
            </a:r>
            <a:r>
              <a:rPr lang="ar-DZ" sz="2000" dirty="0"/>
              <a:t> ألا وهو الأبناء ,</a:t>
            </a:r>
            <a:r>
              <a:rPr lang="ar-DZ" sz="2000" b="1" dirty="0"/>
              <a:t>والتفاعلية الرمزية </a:t>
            </a:r>
            <a:r>
              <a:rPr lang="ar-DZ" sz="2000" b="1" dirty="0" err="1"/>
              <a:t>لهربرت</a:t>
            </a:r>
            <a:r>
              <a:rPr lang="ar-DZ" sz="2000" b="1" dirty="0"/>
              <a:t> </a:t>
            </a:r>
            <a:r>
              <a:rPr lang="ar-DZ" sz="2000" b="1" dirty="0" err="1"/>
              <a:t>ميد</a:t>
            </a:r>
            <a:r>
              <a:rPr lang="ar-DZ" sz="2000" dirty="0"/>
              <a:t> تفسر أن التنشئة الأسرية أساس عملية التفاعل </a:t>
            </a:r>
            <a:r>
              <a:rPr lang="ar-DZ" sz="2000" dirty="0" err="1"/>
              <a:t>الإجتماعي</a:t>
            </a:r>
            <a:r>
              <a:rPr lang="ar-DZ" sz="2000" dirty="0"/>
              <a:t> بين أفراد الأسرة </a:t>
            </a:r>
            <a:r>
              <a:rPr lang="ar-DZ" sz="2000" dirty="0" err="1"/>
              <a:t>و</a:t>
            </a:r>
            <a:r>
              <a:rPr lang="ar-DZ" sz="2000" dirty="0"/>
              <a:t> بين الأسرة والمجتمع لتبادل الخبرة عن طريق المثير </a:t>
            </a:r>
            <a:r>
              <a:rPr lang="ar-DZ" sz="2000" dirty="0" err="1"/>
              <a:t>و</a:t>
            </a:r>
            <a:r>
              <a:rPr lang="ar-DZ" sz="2000" dirty="0"/>
              <a:t> </a:t>
            </a:r>
            <a:r>
              <a:rPr lang="ar-DZ" sz="2000" dirty="0" err="1"/>
              <a:t>الإستجابة</a:t>
            </a:r>
            <a:r>
              <a:rPr lang="ar-DZ" sz="2000" dirty="0"/>
              <a:t> و بالتالي يتم دمج أفراد المجتمع في ثقافة مشتركة ,ترمز للتنشئة </a:t>
            </a:r>
            <a:r>
              <a:rPr lang="ar-DZ" sz="2000" dirty="0" err="1"/>
              <a:t>الإجتماعية</a:t>
            </a:r>
            <a:r>
              <a:rPr lang="ar-DZ" sz="2000" dirty="0"/>
              <a:t> على </a:t>
            </a:r>
            <a:r>
              <a:rPr lang="ar-DZ" sz="2000" dirty="0" err="1"/>
              <a:t>أنهاأنماط</a:t>
            </a:r>
            <a:r>
              <a:rPr lang="ar-DZ" sz="2000" dirty="0"/>
              <a:t> </a:t>
            </a:r>
            <a:r>
              <a:rPr lang="ar-DZ" sz="2400" dirty="0"/>
              <a:t>من التفاعل تسود المجتمع ,وتؤكد النظرية على تفاعل الطفل مع الأسرة </a:t>
            </a:r>
            <a:r>
              <a:rPr lang="ar-DZ" sz="2400" dirty="0" err="1"/>
              <a:t>و</a:t>
            </a:r>
            <a:r>
              <a:rPr lang="ar-DZ" sz="2400" dirty="0"/>
              <a:t> الآخرين لتكوين الذات </a:t>
            </a:r>
            <a:r>
              <a:rPr lang="ar-DZ" sz="2400" dirty="0" err="1"/>
              <a:t>الإجتماعية</a:t>
            </a:r>
            <a:r>
              <a:rPr lang="ar-DZ" sz="2400" dirty="0"/>
              <a:t>.</a:t>
            </a:r>
            <a:endParaRPr lang="fr-FR" sz="2400" dirty="0"/>
          </a:p>
          <a:p>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928670"/>
            <a:ext cx="8991600" cy="5715016"/>
          </a:xfrm>
        </p:spPr>
        <p:txBody>
          <a:bodyPr>
            <a:normAutofit fontScale="25000" lnSpcReduction="20000"/>
          </a:bodyPr>
          <a:lstStyle/>
          <a:p>
            <a:pPr algn="r" rtl="1">
              <a:lnSpc>
                <a:spcPct val="170000"/>
              </a:lnSpc>
              <a:buNone/>
            </a:pPr>
            <a:r>
              <a:rPr lang="ar-DZ" sz="8800" dirty="0" smtClean="0"/>
              <a:t>المنهج الوصفي:هو نوع من أساليب البحث يدرس الظواهر الطبيعية </a:t>
            </a:r>
            <a:r>
              <a:rPr lang="ar-DZ" sz="8800" dirty="0" err="1" smtClean="0"/>
              <a:t>و</a:t>
            </a:r>
            <a:r>
              <a:rPr lang="ar-DZ" sz="8800" dirty="0" smtClean="0"/>
              <a:t> </a:t>
            </a:r>
            <a:r>
              <a:rPr lang="ar-DZ" sz="8800" dirty="0" err="1" smtClean="0"/>
              <a:t>الإجتماعية</a:t>
            </a:r>
            <a:r>
              <a:rPr lang="ar-DZ" sz="8800" dirty="0" smtClean="0"/>
              <a:t> و </a:t>
            </a:r>
            <a:r>
              <a:rPr lang="ar-DZ" sz="8800" dirty="0" err="1" smtClean="0"/>
              <a:t>الإقتصادية</a:t>
            </a:r>
            <a:r>
              <a:rPr lang="ar-DZ" sz="8800" dirty="0" smtClean="0"/>
              <a:t> و السياسية الراهنة دراسة كيفية,توضح خصائص الظاهرة دراسة كمية وتوضح حجمها وتغيراتها ودرجات </a:t>
            </a:r>
            <a:r>
              <a:rPr lang="ar-DZ" sz="8800" dirty="0" err="1" smtClean="0"/>
              <a:t>إرتباطها</a:t>
            </a:r>
            <a:r>
              <a:rPr lang="ar-DZ" sz="8800" dirty="0" smtClean="0"/>
              <a:t> مع الظواهر الأخرى.</a:t>
            </a:r>
            <a:endParaRPr lang="fr-FR" sz="8800" dirty="0" smtClean="0"/>
          </a:p>
          <a:p>
            <a:pPr algn="r" rtl="1">
              <a:lnSpc>
                <a:spcPct val="170000"/>
              </a:lnSpc>
            </a:pPr>
            <a:r>
              <a:rPr lang="ar-DZ" sz="8800" dirty="0" smtClean="0"/>
              <a:t>-أي دراسة تقوم على منهج علمي والذي بدوره يوصل الباحث إلى حقائق ونتائج علمية حول البحث وموضوع الدراسة الذي يفرضه على الباحث </a:t>
            </a:r>
            <a:r>
              <a:rPr lang="ar-DZ" sz="8800" dirty="0" err="1" smtClean="0"/>
              <a:t>إختيارمنهج</a:t>
            </a:r>
            <a:r>
              <a:rPr lang="ar-DZ" sz="8800" dirty="0" smtClean="0"/>
              <a:t> معين دون غيره وفي هذه الدراسة اتبعنا المنهج الوصفي وكيفية تطبيقه حول أساليب التنشئة الأسرية ودورها في توجيه </a:t>
            </a:r>
            <a:r>
              <a:rPr lang="ar-DZ" sz="8800" dirty="0" err="1" smtClean="0"/>
              <a:t>الإبن</a:t>
            </a:r>
            <a:r>
              <a:rPr lang="ar-DZ" sz="8800" dirty="0" smtClean="0"/>
              <a:t> المراهق نحو الدراسة ,كون هذه الظاهرة </a:t>
            </a:r>
            <a:r>
              <a:rPr lang="ar-DZ" sz="8800" dirty="0" err="1" smtClean="0"/>
              <a:t>الإجتماعية</a:t>
            </a:r>
            <a:r>
              <a:rPr lang="ar-DZ" sz="8800" dirty="0" smtClean="0"/>
              <a:t> معقدة وليست سهلة ويتحكم </a:t>
            </a:r>
            <a:r>
              <a:rPr lang="ar-DZ" sz="8800" dirty="0" err="1" smtClean="0"/>
              <a:t>بهاعدد</a:t>
            </a:r>
            <a:r>
              <a:rPr lang="ar-DZ" sz="8800" dirty="0" smtClean="0"/>
              <a:t> من المتغيرات المتشابكة خاصة توجيه المراهق نحو الدراسة ,حيث يؤثر بعضهم على بعض فقد تؤثر أساليب التنشئة الأسرية في توجيه المراهق نحو الدراسة</a:t>
            </a:r>
            <a:r>
              <a:rPr lang="ar-DZ" sz="4400" dirty="0" smtClean="0"/>
              <a:t>.</a:t>
            </a:r>
            <a:endParaRPr lang="fr-FR" sz="4400" dirty="0" smtClean="0"/>
          </a:p>
          <a:p>
            <a:pPr algn="r" rtl="1">
              <a:lnSpc>
                <a:spcPct val="170000"/>
              </a:lnSpc>
            </a:pPr>
            <a:endParaRPr lang="fr-FR" dirty="0"/>
          </a:p>
        </p:txBody>
      </p:sp>
      <p:sp>
        <p:nvSpPr>
          <p:cNvPr id="4" name="ZoneTexte 3"/>
          <p:cNvSpPr txBox="1"/>
          <p:nvPr/>
        </p:nvSpPr>
        <p:spPr>
          <a:xfrm>
            <a:off x="1571604" y="0"/>
            <a:ext cx="6357982" cy="830997"/>
          </a:xfrm>
          <a:prstGeom prst="rect">
            <a:avLst/>
          </a:prstGeom>
          <a:noFill/>
        </p:spPr>
        <p:txBody>
          <a:bodyPr wrap="square" rtlCol="0">
            <a:spAutoFit/>
          </a:bodyPr>
          <a:lstStyle/>
          <a:p>
            <a:pPr algn="r" rtl="1"/>
            <a:r>
              <a:rPr lang="ar-DZ" sz="4800" dirty="0" smtClean="0"/>
              <a:t>المنهج المستخدم</a:t>
            </a:r>
            <a:endParaRPr lang="fr-FR"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3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71538" y="285728"/>
            <a:ext cx="5643602" cy="523220"/>
          </a:xfrm>
          <a:prstGeom prst="rect">
            <a:avLst/>
          </a:prstGeom>
          <a:noFill/>
        </p:spPr>
        <p:txBody>
          <a:bodyPr wrap="square" rtlCol="0">
            <a:spAutoFit/>
          </a:bodyPr>
          <a:lstStyle/>
          <a:p>
            <a:pPr algn="r" rtl="1"/>
            <a:r>
              <a:rPr lang="ar-DZ" sz="2800" b="1" dirty="0" smtClean="0"/>
              <a:t>أدوات جمع البيانات</a:t>
            </a:r>
            <a:r>
              <a:rPr lang="ar-DZ" sz="2000" b="1" dirty="0" smtClean="0"/>
              <a:t>.</a:t>
            </a:r>
            <a:endParaRPr lang="fr-FR" sz="2000" dirty="0"/>
          </a:p>
        </p:txBody>
      </p:sp>
      <p:sp>
        <p:nvSpPr>
          <p:cNvPr id="6" name="ZoneTexte 5"/>
          <p:cNvSpPr txBox="1"/>
          <p:nvPr/>
        </p:nvSpPr>
        <p:spPr>
          <a:xfrm>
            <a:off x="785786" y="1000108"/>
            <a:ext cx="8215370" cy="6247864"/>
          </a:xfrm>
          <a:prstGeom prst="rect">
            <a:avLst/>
          </a:prstGeom>
          <a:noFill/>
        </p:spPr>
        <p:txBody>
          <a:bodyPr wrap="square" rtlCol="0">
            <a:spAutoFit/>
          </a:bodyPr>
          <a:lstStyle/>
          <a:p>
            <a:pPr algn="r" rtl="1">
              <a:lnSpc>
                <a:spcPct val="150000"/>
              </a:lnSpc>
            </a:pPr>
            <a:r>
              <a:rPr lang="ar-DZ" sz="2000" dirty="0" smtClean="0"/>
              <a:t>-</a:t>
            </a:r>
            <a:r>
              <a:rPr lang="ar-DZ" sz="2000" b="1" dirty="0" smtClean="0"/>
              <a:t>مفهوم </a:t>
            </a:r>
            <a:r>
              <a:rPr lang="ar-DZ" sz="2000" b="1" dirty="0" err="1" smtClean="0"/>
              <a:t>الإستبيان</a:t>
            </a:r>
            <a:r>
              <a:rPr lang="ar-DZ" sz="2000" b="1" dirty="0" smtClean="0"/>
              <a:t>:</a:t>
            </a:r>
            <a:r>
              <a:rPr lang="ar-DZ" sz="2000" dirty="0" smtClean="0"/>
              <a:t>هو إحدى طرق جمع المعلومات من المبحوثين بواسطة أسئلة مكتوبة على </a:t>
            </a:r>
            <a:r>
              <a:rPr lang="ar-DZ" sz="2000" dirty="0" err="1" smtClean="0"/>
              <a:t>الإستمارة</a:t>
            </a:r>
            <a:r>
              <a:rPr lang="ar-DZ" sz="2000" dirty="0" smtClean="0"/>
              <a:t> يقدمها الباحث بنفسه أو بواسطة البريد بحيث تكون الأسئلة منصبة حول معرفة الرأي العام </a:t>
            </a:r>
            <a:r>
              <a:rPr lang="ar-DZ" sz="2000" dirty="0" err="1" smtClean="0"/>
              <a:t>و</a:t>
            </a:r>
            <a:r>
              <a:rPr lang="ar-DZ" sz="2000" dirty="0" smtClean="0"/>
              <a:t> الخاص وموافقة وأحكام قيمة أو حول الحقائق والظواهر </a:t>
            </a:r>
            <a:r>
              <a:rPr lang="ar-DZ" sz="2000" dirty="0" err="1" smtClean="0"/>
              <a:t>الإجتماعية</a:t>
            </a:r>
            <a:r>
              <a:rPr lang="ar-DZ" sz="2000" dirty="0" smtClean="0"/>
              <a:t> والدوافع </a:t>
            </a:r>
            <a:r>
              <a:rPr lang="ar-DZ" sz="2000" dirty="0" err="1" smtClean="0"/>
              <a:t>و</a:t>
            </a:r>
            <a:r>
              <a:rPr lang="ar-DZ" sz="2000" dirty="0" smtClean="0"/>
              <a:t> المحفزات.</a:t>
            </a:r>
          </a:p>
          <a:p>
            <a:pPr algn="r" rtl="1">
              <a:lnSpc>
                <a:spcPct val="150000"/>
              </a:lnSpc>
            </a:pPr>
            <a:r>
              <a:rPr lang="ar-DZ" sz="2000" dirty="0" smtClean="0"/>
              <a:t>-</a:t>
            </a:r>
            <a:r>
              <a:rPr lang="ar-DZ" sz="2000" b="1" dirty="0" smtClean="0"/>
              <a:t>المقابلة:</a:t>
            </a:r>
            <a:r>
              <a:rPr lang="ar-DZ" sz="2000" dirty="0" smtClean="0"/>
              <a:t>هي عبارة عن محادثة موجهة بين الباحث وشخص أو أشخاص آخرين بهدف الوصول إلى حقيقة أو موقف معين يسعى البحث إلى التعرف من أجل تحقيق أهداف الدراسة</a:t>
            </a:r>
          </a:p>
          <a:p>
            <a:pPr algn="r" rtl="1">
              <a:lnSpc>
                <a:spcPct val="150000"/>
              </a:lnSpc>
            </a:pPr>
            <a:r>
              <a:rPr lang="ar-DZ" sz="2000" b="1" dirty="0" smtClean="0"/>
              <a:t>-الملاحظة: </a:t>
            </a:r>
            <a:r>
              <a:rPr lang="ar-DZ" sz="2000" dirty="0" smtClean="0"/>
              <a:t>كذلك هي عبارة عن عملية مراقبة أو مشاهدة لسلوك الظواهر </a:t>
            </a:r>
            <a:r>
              <a:rPr lang="ar-DZ" sz="2000" dirty="0" err="1" smtClean="0"/>
              <a:t>و</a:t>
            </a:r>
            <a:r>
              <a:rPr lang="ar-DZ" sz="2000" dirty="0" smtClean="0"/>
              <a:t> المشكلات والأحداث </a:t>
            </a:r>
            <a:r>
              <a:rPr lang="ar-DZ" sz="2000" dirty="0" err="1" smtClean="0"/>
              <a:t>و</a:t>
            </a:r>
            <a:r>
              <a:rPr lang="ar-DZ" sz="2000" dirty="0" smtClean="0"/>
              <a:t> مكوناتها المادية </a:t>
            </a:r>
            <a:r>
              <a:rPr lang="ar-DZ" sz="2000" dirty="0" err="1" smtClean="0"/>
              <a:t>و</a:t>
            </a:r>
            <a:r>
              <a:rPr lang="ar-DZ" sz="2000" dirty="0" smtClean="0"/>
              <a:t> البيئية ومتابعة سيرها واتجاهاتها وعلاقاتها بأسلوب علمي منظم ومخطط وهادف,بقصد التفسير وتحديد العلاقة بين المتغيرات </a:t>
            </a:r>
            <a:r>
              <a:rPr lang="ar-DZ" sz="2000" dirty="0" err="1" smtClean="0"/>
              <a:t>و</a:t>
            </a:r>
            <a:r>
              <a:rPr lang="ar-DZ" sz="2000" dirty="0" smtClean="0"/>
              <a:t> التنبؤ بسلوك الظاهرة وتوجيهها لخدمة أغراض الإنسان وتلبية احتياجاته.</a:t>
            </a:r>
          </a:p>
          <a:p>
            <a:pPr algn="r" rtl="1"/>
            <a:endParaRPr lang="ar-DZ" sz="2000" dirty="0" smtClean="0"/>
          </a:p>
          <a:p>
            <a:pPr algn="r" rtl="1"/>
            <a:endParaRPr lang="fr-FR"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571604" y="142852"/>
            <a:ext cx="5786478" cy="830997"/>
          </a:xfrm>
          <a:prstGeom prst="rect">
            <a:avLst/>
          </a:prstGeom>
          <a:noFill/>
        </p:spPr>
        <p:txBody>
          <a:bodyPr wrap="square" rtlCol="0">
            <a:spAutoFit/>
          </a:bodyPr>
          <a:lstStyle/>
          <a:p>
            <a:pPr algn="r" rtl="1"/>
            <a:r>
              <a:rPr lang="ar-DZ" sz="4400" b="1" dirty="0" smtClean="0"/>
              <a:t>العينة</a:t>
            </a:r>
            <a:r>
              <a:rPr lang="ar-DZ" sz="4800" b="1" dirty="0" smtClean="0"/>
              <a:t> المستعملة</a:t>
            </a:r>
            <a:endParaRPr lang="fr-FR" sz="4800" b="1" dirty="0"/>
          </a:p>
        </p:txBody>
      </p:sp>
      <p:sp>
        <p:nvSpPr>
          <p:cNvPr id="7" name="ZoneTexte 6"/>
          <p:cNvSpPr txBox="1"/>
          <p:nvPr/>
        </p:nvSpPr>
        <p:spPr>
          <a:xfrm>
            <a:off x="642910" y="857232"/>
            <a:ext cx="8358246" cy="6093976"/>
          </a:xfrm>
          <a:prstGeom prst="rect">
            <a:avLst/>
          </a:prstGeom>
          <a:noFill/>
        </p:spPr>
        <p:txBody>
          <a:bodyPr wrap="square" rtlCol="0">
            <a:spAutoFit/>
          </a:bodyPr>
          <a:lstStyle/>
          <a:p>
            <a:pPr algn="r" rtl="1"/>
            <a:r>
              <a:rPr lang="ar-DZ" sz="3000" b="1" dirty="0" smtClean="0"/>
              <a:t>العينة:</a:t>
            </a:r>
            <a:r>
              <a:rPr lang="ar-DZ" sz="3000" dirty="0" smtClean="0"/>
              <a:t>هي جزء من مجتمع البحث الأصلي يختارها الباحث بأساليب مختلفة وتضم عددا من الأفراد من المجتمع الأصلي واستخدمنا في هذا البحث العينة </a:t>
            </a:r>
            <a:r>
              <a:rPr lang="ar-DZ" sz="3000" dirty="0" err="1" smtClean="0"/>
              <a:t>الطبيفية</a:t>
            </a:r>
            <a:r>
              <a:rPr lang="ar-DZ" sz="3000" dirty="0" smtClean="0"/>
              <a:t>. </a:t>
            </a:r>
          </a:p>
          <a:p>
            <a:pPr algn="r" rtl="1"/>
            <a:r>
              <a:rPr lang="ar-DZ" sz="3000" b="1" dirty="0" smtClean="0"/>
              <a:t>تعريف العينة الطبقية :</a:t>
            </a:r>
            <a:r>
              <a:rPr lang="ar-DZ" sz="3000" dirty="0" smtClean="0"/>
              <a:t>هي التي يتم فيها تقسيم المجتمع إلى طبقات معينة بموجب مواصفات معروفة تؤخذ وحدات من كل طبقة للحصول على عينة مؤلفة من مجموع هذه الأجزاء وهذه العينة تمثل المجتمع بجميع طوائفه وطبقاته.</a:t>
            </a:r>
            <a:endParaRPr lang="fr-FR" sz="3000" dirty="0" smtClean="0"/>
          </a:p>
          <a:p>
            <a:pPr algn="r" rtl="1"/>
            <a:r>
              <a:rPr lang="ar-DZ" sz="3000" dirty="0" smtClean="0"/>
              <a:t>-</a:t>
            </a:r>
            <a:r>
              <a:rPr lang="ar-DZ" sz="3000" dirty="0" err="1" smtClean="0"/>
              <a:t>وإستخدمنا</a:t>
            </a:r>
            <a:r>
              <a:rPr lang="ar-DZ" sz="3000" dirty="0" smtClean="0"/>
              <a:t> العينة الطبقية للكشف عن أساليب التنشئة الأسرية ودورها في توجيه </a:t>
            </a:r>
            <a:r>
              <a:rPr lang="ar-DZ" sz="3000" dirty="0" err="1" smtClean="0"/>
              <a:t>الإبن</a:t>
            </a:r>
            <a:r>
              <a:rPr lang="ar-DZ" sz="3000" dirty="0" smtClean="0"/>
              <a:t> المراهق نحو الدراسة ,ولأنها تعنى بأهداف البحث </a:t>
            </a:r>
            <a:r>
              <a:rPr lang="ar-DZ" sz="3000" dirty="0" err="1" smtClean="0"/>
              <a:t>بإعتبار</a:t>
            </a:r>
            <a:r>
              <a:rPr lang="ar-DZ" sz="3000" dirty="0" smtClean="0"/>
              <a:t> العينة تمثل التلاميذ من طور المتوسط</a:t>
            </a:r>
            <a:endParaRPr lang="fr-F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 presetClass="exit" presetSubtype="10" fill="hold" nodeType="clickEffect">
                                  <p:stCondLst>
                                    <p:cond delay="0"/>
                                  </p:stCondLst>
                                  <p:childTnLst>
                                    <p:animEffect transition="out" filter="checkerboard(across)">
                                      <p:cBhvr>
                                        <p:cTn id="10" dur="500"/>
                                        <p:tgtEl>
                                          <p:spTgt spid="7">
                                            <p:txEl>
                                              <p:pRg st="0" end="0"/>
                                            </p:txEl>
                                          </p:spTgt>
                                        </p:tgtEl>
                                      </p:cBhvr>
                                    </p:animEffect>
                                    <p:set>
                                      <p:cBhvr>
                                        <p:cTn id="11"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box(in)">
                                      <p:cBhvr>
                                        <p:cTn id="16" dur="20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diamond(in)">
                                      <p:cBhvr>
                                        <p:cTn id="21"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0"/>
            <a:ext cx="8929718" cy="707886"/>
          </a:xfrm>
          <a:prstGeom prst="rect">
            <a:avLst/>
          </a:prstGeom>
          <a:noFill/>
        </p:spPr>
        <p:txBody>
          <a:bodyPr wrap="square" rtlCol="0">
            <a:spAutoFit/>
          </a:bodyPr>
          <a:lstStyle/>
          <a:p>
            <a:pPr algn="r" rtl="1"/>
            <a:r>
              <a:rPr lang="ar-DZ" sz="4000" b="1" dirty="0" smtClean="0"/>
              <a:t>مجتمع الدراسة (المجتمع </a:t>
            </a:r>
            <a:r>
              <a:rPr lang="ar-DZ" sz="4000" b="1" dirty="0" err="1" smtClean="0"/>
              <a:t>الاحصائي</a:t>
            </a:r>
            <a:r>
              <a:rPr lang="ar-DZ" sz="4000" b="1" dirty="0" smtClean="0"/>
              <a:t>)</a:t>
            </a:r>
            <a:endParaRPr lang="fr-FR" sz="4000" b="1" dirty="0"/>
          </a:p>
        </p:txBody>
      </p:sp>
      <p:sp>
        <p:nvSpPr>
          <p:cNvPr id="5" name="ZoneTexte 4"/>
          <p:cNvSpPr txBox="1"/>
          <p:nvPr/>
        </p:nvSpPr>
        <p:spPr>
          <a:xfrm>
            <a:off x="-214346" y="585001"/>
            <a:ext cx="9144000" cy="6272999"/>
          </a:xfrm>
          <a:prstGeom prst="rect">
            <a:avLst/>
          </a:prstGeom>
          <a:noFill/>
        </p:spPr>
        <p:txBody>
          <a:bodyPr wrap="square" rtlCol="0">
            <a:spAutoFit/>
          </a:bodyPr>
          <a:lstStyle/>
          <a:p>
            <a:pPr algn="r" rtl="1">
              <a:lnSpc>
                <a:spcPct val="150000"/>
              </a:lnSpc>
            </a:pPr>
            <a:r>
              <a:rPr lang="ar-DZ" sz="3400" b="1" dirty="0" smtClean="0"/>
              <a:t>المجتمع الإحصائي:</a:t>
            </a:r>
            <a:r>
              <a:rPr lang="ar-DZ" sz="3400" dirty="0" err="1" smtClean="0"/>
              <a:t>وهومجموعة</a:t>
            </a:r>
            <a:r>
              <a:rPr lang="ar-DZ" sz="3400" dirty="0" smtClean="0"/>
              <a:t> كل الحالات التي تتطابق في مجموعة من المحددات أو هو جميع الأفراد أو الأشخاص أو الأشياء الذين يكونون موضوع مشكلة البحث.</a:t>
            </a:r>
            <a:endParaRPr lang="fr-FR" sz="3400" dirty="0" smtClean="0"/>
          </a:p>
          <a:p>
            <a:pPr algn="r" rtl="1">
              <a:lnSpc>
                <a:spcPct val="150000"/>
              </a:lnSpc>
            </a:pPr>
            <a:r>
              <a:rPr lang="ar-DZ" sz="3400" dirty="0" smtClean="0"/>
              <a:t>-فمجتمع بحثنا </a:t>
            </a:r>
            <a:r>
              <a:rPr lang="ar-DZ" sz="3400" dirty="0" err="1" smtClean="0"/>
              <a:t>هومجموعة</a:t>
            </a:r>
            <a:r>
              <a:rPr lang="ar-DZ" sz="3400" dirty="0" smtClean="0"/>
              <a:t> التلاميذ الذين يكونون موضوع مشكلة البحث وسنعرج لمعرفة الأساليب المتبعة في التنشئة الأسرية من طرف آبائهم ودورها في توجيه </a:t>
            </a:r>
            <a:r>
              <a:rPr lang="ar-DZ" sz="3400" dirty="0" err="1" smtClean="0"/>
              <a:t>الإبن</a:t>
            </a:r>
            <a:r>
              <a:rPr lang="ar-DZ" sz="3400" dirty="0" smtClean="0"/>
              <a:t> المراهق نحو الدراسة</a:t>
            </a:r>
            <a:endParaRPr lang="fr-FR"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ar-DZ" dirty="0"/>
              <a:t>الملخص</a:t>
            </a:r>
            <a:r>
              <a:rPr lang="fr-FR" dirty="0"/>
              <a:t/>
            </a:r>
            <a:br>
              <a:rPr lang="fr-FR" dirty="0"/>
            </a:br>
            <a:endParaRPr lang="fr-FR" dirty="0"/>
          </a:p>
        </p:txBody>
      </p:sp>
      <p:sp>
        <p:nvSpPr>
          <p:cNvPr id="3" name="Espace réservé du contenu 2"/>
          <p:cNvSpPr>
            <a:spLocks noGrp="1"/>
          </p:cNvSpPr>
          <p:nvPr>
            <p:ph idx="1"/>
          </p:nvPr>
        </p:nvSpPr>
        <p:spPr/>
        <p:txBody>
          <a:bodyPr/>
          <a:lstStyle/>
          <a:p>
            <a:pPr lvl="1" algn="r" rtl="1">
              <a:buNone/>
            </a:pPr>
            <a:r>
              <a:rPr lang="ar-DZ" dirty="0"/>
              <a:t>بعد دراستنا لهذا الفصل المنهجي توصلنا إلى الإلمام بجوانب الموضوع إلماما أوليا يعرض الوصول </a:t>
            </a:r>
            <a:r>
              <a:rPr lang="ar-DZ" dirty="0" err="1"/>
              <a:t>و</a:t>
            </a:r>
            <a:r>
              <a:rPr lang="ar-DZ" dirty="0"/>
              <a:t> الربط بين العناصر المقدمة من أجل إبراز مدى أهمية موضوع بحثنا.</a:t>
            </a:r>
            <a:endParaRPr lang="fr-FR" dirty="0"/>
          </a:p>
          <a:p>
            <a:endParaRPr lang="fr-FR" dirty="0"/>
          </a:p>
        </p:txBody>
      </p:sp>
      <p:pic>
        <p:nvPicPr>
          <p:cNvPr id="4098" name="Picture 2" descr="D:\أيام الماستر\imagesيب.jpg"/>
          <p:cNvPicPr>
            <a:picLocks noChangeAspect="1" noChangeArrowheads="1"/>
          </p:cNvPicPr>
          <p:nvPr/>
        </p:nvPicPr>
        <p:blipFill>
          <a:blip r:embed="rId2"/>
          <a:srcRect/>
          <a:stretch>
            <a:fillRect/>
          </a:stretch>
        </p:blipFill>
        <p:spPr bwMode="auto">
          <a:xfrm>
            <a:off x="1857356" y="3286124"/>
            <a:ext cx="6572296" cy="26717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dirty="0"/>
              <a:t>فهرس المحتويات</a:t>
            </a:r>
            <a:endParaRPr lang="fr-FR" dirty="0"/>
          </a:p>
        </p:txBody>
      </p:sp>
      <p:sp>
        <p:nvSpPr>
          <p:cNvPr id="3" name="Espace réservé du contenu 2"/>
          <p:cNvSpPr>
            <a:spLocks noGrp="1"/>
          </p:cNvSpPr>
          <p:nvPr>
            <p:ph idx="1"/>
          </p:nvPr>
        </p:nvSpPr>
        <p:spPr/>
        <p:txBody>
          <a:bodyPr>
            <a:normAutofit fontScale="55000" lnSpcReduction="20000"/>
          </a:bodyPr>
          <a:lstStyle/>
          <a:p>
            <a:pPr algn="r" rtl="1"/>
            <a:r>
              <a:rPr lang="ar-DZ" dirty="0" smtClean="0"/>
              <a:t>الجانب النظري</a:t>
            </a:r>
            <a:endParaRPr lang="fr-FR" dirty="0" smtClean="0"/>
          </a:p>
          <a:p>
            <a:pPr algn="r" rtl="1"/>
            <a:r>
              <a:rPr lang="ar-DZ" dirty="0" smtClean="0"/>
              <a:t>تمهيد</a:t>
            </a:r>
            <a:endParaRPr lang="fr-FR" dirty="0" smtClean="0"/>
          </a:p>
          <a:p>
            <a:pPr algn="r" rtl="1"/>
            <a:r>
              <a:rPr lang="ar-DZ" dirty="0" smtClean="0"/>
              <a:t>تحديد </a:t>
            </a:r>
            <a:r>
              <a:rPr lang="ar-DZ" dirty="0"/>
              <a:t>الإشكالية</a:t>
            </a:r>
            <a:endParaRPr lang="fr-FR" dirty="0"/>
          </a:p>
          <a:p>
            <a:pPr algn="r" rtl="1"/>
            <a:r>
              <a:rPr lang="ar-DZ" dirty="0" smtClean="0"/>
              <a:t>أسباب اختيار الموضوع</a:t>
            </a:r>
            <a:endParaRPr lang="fr-FR" dirty="0" smtClean="0"/>
          </a:p>
          <a:p>
            <a:pPr algn="r" rtl="1"/>
            <a:r>
              <a:rPr lang="ar-DZ" dirty="0" smtClean="0"/>
              <a:t>أهمية </a:t>
            </a:r>
            <a:r>
              <a:rPr lang="ar-DZ" dirty="0"/>
              <a:t>الموضوع</a:t>
            </a:r>
            <a:endParaRPr lang="fr-FR" dirty="0"/>
          </a:p>
          <a:p>
            <a:pPr algn="r" rtl="1"/>
            <a:r>
              <a:rPr lang="ar-DZ" dirty="0" smtClean="0"/>
              <a:t>أهداف الموضوع</a:t>
            </a:r>
            <a:endParaRPr lang="fr-FR" dirty="0" smtClean="0"/>
          </a:p>
          <a:p>
            <a:pPr algn="r" rtl="1"/>
            <a:r>
              <a:rPr lang="ar-DZ" dirty="0" smtClean="0"/>
              <a:t>مفاهيم </a:t>
            </a:r>
            <a:r>
              <a:rPr lang="ar-DZ" dirty="0"/>
              <a:t>الدراسة</a:t>
            </a:r>
            <a:endParaRPr lang="fr-FR" dirty="0"/>
          </a:p>
          <a:p>
            <a:pPr algn="r" rtl="1"/>
            <a:r>
              <a:rPr lang="ar-DZ" dirty="0"/>
              <a:t>الدراسات </a:t>
            </a:r>
            <a:r>
              <a:rPr lang="ar-DZ" dirty="0" smtClean="0"/>
              <a:t>السابقة</a:t>
            </a:r>
          </a:p>
          <a:p>
            <a:pPr algn="r" rtl="1"/>
            <a:r>
              <a:rPr lang="ar-DZ" dirty="0" smtClean="0"/>
              <a:t>الجانب الميداني </a:t>
            </a:r>
          </a:p>
          <a:p>
            <a:pPr algn="r" rtl="1"/>
            <a:r>
              <a:rPr lang="ar-DZ" dirty="0" smtClean="0"/>
              <a:t>المنهج</a:t>
            </a:r>
          </a:p>
          <a:p>
            <a:pPr algn="r" rtl="1"/>
            <a:r>
              <a:rPr lang="ar-DZ" dirty="0" smtClean="0"/>
              <a:t>أدوات جمع البيانات </a:t>
            </a:r>
          </a:p>
          <a:p>
            <a:pPr algn="r" rtl="1"/>
            <a:r>
              <a:rPr lang="ar-DZ" dirty="0" smtClean="0"/>
              <a:t>العينة</a:t>
            </a:r>
          </a:p>
          <a:p>
            <a:pPr algn="r" rtl="1"/>
            <a:r>
              <a:rPr lang="ar-DZ" dirty="0" smtClean="0"/>
              <a:t>مجتمع الدراسة</a:t>
            </a:r>
          </a:p>
          <a:p>
            <a:pPr algn="r" rtl="1">
              <a:buNone/>
            </a:pPr>
            <a:endParaRPr lang="fr-FR" dirty="0"/>
          </a:p>
          <a:p>
            <a:pPr algn="r" rtl="1"/>
            <a:r>
              <a:rPr lang="ar-DZ" dirty="0"/>
              <a:t>الملخص</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8" presetClass="exit" presetSubtype="16" fill="hold" grpId="0" nodeType="clickEffect">
                                  <p:stCondLst>
                                    <p:cond delay="0"/>
                                  </p:stCondLst>
                                  <p:childTnLst>
                                    <p:animEffect transition="out" filter="diamond(in)">
                                      <p:cBhvr>
                                        <p:cTn id="10" dur="1000"/>
                                        <p:tgtEl>
                                          <p:spTgt spid="3">
                                            <p:txEl>
                                              <p:pRg st="0" end="0"/>
                                            </p:txEl>
                                          </p:spTgt>
                                        </p:tgtEl>
                                      </p:cBhvr>
                                    </p:animEffect>
                                    <p:set>
                                      <p:cBhvr>
                                        <p:cTn id="11"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8" presetClass="exit" presetSubtype="16" fill="hold" grpId="0" nodeType="clickEffect">
                                  <p:stCondLst>
                                    <p:cond delay="0"/>
                                  </p:stCondLst>
                                  <p:childTnLst>
                                    <p:animEffect transition="out" filter="diamond(in)">
                                      <p:cBhvr>
                                        <p:cTn id="15" dur="1000"/>
                                        <p:tgtEl>
                                          <p:spTgt spid="3">
                                            <p:txEl>
                                              <p:pRg st="1" end="1"/>
                                            </p:txEl>
                                          </p:spTgt>
                                        </p:tgtEl>
                                      </p:cBhvr>
                                    </p:animEffect>
                                    <p:set>
                                      <p:cBhvr>
                                        <p:cTn id="16" dur="1" fill="hold">
                                          <p:stCondLst>
                                            <p:cond delay="999"/>
                                          </p:stCondLst>
                                        </p:cTn>
                                        <p:tgtEl>
                                          <p:spTgt spid="3">
                                            <p:txEl>
                                              <p:pRg st="1" end="1"/>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8" presetClass="exit" presetSubtype="16" fill="hold" grpId="0" nodeType="clickEffect">
                                  <p:stCondLst>
                                    <p:cond delay="0"/>
                                  </p:stCondLst>
                                  <p:childTnLst>
                                    <p:animEffect transition="out" filter="diamond(in)">
                                      <p:cBhvr>
                                        <p:cTn id="20" dur="1000"/>
                                        <p:tgtEl>
                                          <p:spTgt spid="3">
                                            <p:txEl>
                                              <p:pRg st="2" end="2"/>
                                            </p:txEl>
                                          </p:spTgt>
                                        </p:tgtEl>
                                      </p:cBhvr>
                                    </p:animEffect>
                                    <p:set>
                                      <p:cBhvr>
                                        <p:cTn id="21" dur="1" fill="hold">
                                          <p:stCondLst>
                                            <p:cond delay="999"/>
                                          </p:stCondLst>
                                        </p:cTn>
                                        <p:tgtEl>
                                          <p:spTgt spid="3">
                                            <p:txEl>
                                              <p:pRg st="2" end="2"/>
                                            </p:txEl>
                                          </p:spTgt>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8" presetClass="exit" presetSubtype="16" fill="hold" grpId="0" nodeType="clickEffect">
                                  <p:stCondLst>
                                    <p:cond delay="0"/>
                                  </p:stCondLst>
                                  <p:childTnLst>
                                    <p:animEffect transition="out" filter="diamond(in)">
                                      <p:cBhvr>
                                        <p:cTn id="25" dur="1000"/>
                                        <p:tgtEl>
                                          <p:spTgt spid="3">
                                            <p:txEl>
                                              <p:pRg st="3" end="3"/>
                                            </p:txEl>
                                          </p:spTgt>
                                        </p:tgtEl>
                                      </p:cBhvr>
                                    </p:animEffect>
                                    <p:set>
                                      <p:cBhvr>
                                        <p:cTn id="26" dur="1" fill="hold">
                                          <p:stCondLst>
                                            <p:cond delay="999"/>
                                          </p:stCondLst>
                                        </p:cTn>
                                        <p:tgtEl>
                                          <p:spTgt spid="3">
                                            <p:txEl>
                                              <p:pRg st="3" end="3"/>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8" presetClass="exit" presetSubtype="16" fill="hold" grpId="0" nodeType="clickEffect">
                                  <p:stCondLst>
                                    <p:cond delay="0"/>
                                  </p:stCondLst>
                                  <p:childTnLst>
                                    <p:animEffect transition="out" filter="diamond(in)">
                                      <p:cBhvr>
                                        <p:cTn id="30" dur="1000"/>
                                        <p:tgtEl>
                                          <p:spTgt spid="3">
                                            <p:txEl>
                                              <p:pRg st="4" end="4"/>
                                            </p:txEl>
                                          </p:spTgt>
                                        </p:tgtEl>
                                      </p:cBhvr>
                                    </p:animEffect>
                                    <p:set>
                                      <p:cBhvr>
                                        <p:cTn id="31" dur="1" fill="hold">
                                          <p:stCondLst>
                                            <p:cond delay="999"/>
                                          </p:stCondLst>
                                        </p:cTn>
                                        <p:tgtEl>
                                          <p:spTgt spid="3">
                                            <p:txEl>
                                              <p:pRg st="4" end="4"/>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8" presetClass="exit" presetSubtype="16" fill="hold" grpId="0" nodeType="clickEffect">
                                  <p:stCondLst>
                                    <p:cond delay="0"/>
                                  </p:stCondLst>
                                  <p:childTnLst>
                                    <p:animEffect transition="out" filter="diamond(in)">
                                      <p:cBhvr>
                                        <p:cTn id="35" dur="1000"/>
                                        <p:tgtEl>
                                          <p:spTgt spid="3">
                                            <p:txEl>
                                              <p:pRg st="5" end="5"/>
                                            </p:txEl>
                                          </p:spTgt>
                                        </p:tgtEl>
                                      </p:cBhvr>
                                    </p:animEffect>
                                    <p:set>
                                      <p:cBhvr>
                                        <p:cTn id="36" dur="1" fill="hold">
                                          <p:stCondLst>
                                            <p:cond delay="999"/>
                                          </p:stCondLst>
                                        </p:cTn>
                                        <p:tgtEl>
                                          <p:spTgt spid="3">
                                            <p:txEl>
                                              <p:pRg st="5" end="5"/>
                                            </p:txEl>
                                          </p:spTgt>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8" presetClass="exit" presetSubtype="16" fill="hold" grpId="0" nodeType="clickEffect">
                                  <p:stCondLst>
                                    <p:cond delay="0"/>
                                  </p:stCondLst>
                                  <p:childTnLst>
                                    <p:animEffect transition="out" filter="diamond(in)">
                                      <p:cBhvr>
                                        <p:cTn id="40" dur="1000"/>
                                        <p:tgtEl>
                                          <p:spTgt spid="3">
                                            <p:txEl>
                                              <p:pRg st="6" end="6"/>
                                            </p:txEl>
                                          </p:spTgt>
                                        </p:tgtEl>
                                      </p:cBhvr>
                                    </p:animEffect>
                                    <p:set>
                                      <p:cBhvr>
                                        <p:cTn id="41" dur="1" fill="hold">
                                          <p:stCondLst>
                                            <p:cond delay="999"/>
                                          </p:stCondLst>
                                        </p:cTn>
                                        <p:tgtEl>
                                          <p:spTgt spid="3">
                                            <p:txEl>
                                              <p:pRg st="6" end="6"/>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8" presetClass="exit" presetSubtype="16" fill="hold" grpId="0" nodeType="clickEffect">
                                  <p:stCondLst>
                                    <p:cond delay="0"/>
                                  </p:stCondLst>
                                  <p:childTnLst>
                                    <p:animEffect transition="out" filter="diamond(in)">
                                      <p:cBhvr>
                                        <p:cTn id="45" dur="1000"/>
                                        <p:tgtEl>
                                          <p:spTgt spid="3">
                                            <p:txEl>
                                              <p:pRg st="7" end="7"/>
                                            </p:txEl>
                                          </p:spTgt>
                                        </p:tgtEl>
                                      </p:cBhvr>
                                    </p:animEffect>
                                    <p:set>
                                      <p:cBhvr>
                                        <p:cTn id="46" dur="1" fill="hold">
                                          <p:stCondLst>
                                            <p:cond delay="999"/>
                                          </p:stCondLst>
                                        </p:cTn>
                                        <p:tgtEl>
                                          <p:spTgt spid="3">
                                            <p:txEl>
                                              <p:pRg st="7" end="7"/>
                                            </p:txEl>
                                          </p:spTgt>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8" presetClass="exit" presetSubtype="16" fill="hold" grpId="0" nodeType="clickEffect">
                                  <p:stCondLst>
                                    <p:cond delay="0"/>
                                  </p:stCondLst>
                                  <p:childTnLst>
                                    <p:animEffect transition="out" filter="diamond(in)">
                                      <p:cBhvr>
                                        <p:cTn id="50" dur="1000"/>
                                        <p:tgtEl>
                                          <p:spTgt spid="3">
                                            <p:txEl>
                                              <p:pRg st="8" end="8"/>
                                            </p:txEl>
                                          </p:spTgt>
                                        </p:tgtEl>
                                      </p:cBhvr>
                                    </p:animEffect>
                                    <p:set>
                                      <p:cBhvr>
                                        <p:cTn id="51" dur="1" fill="hold">
                                          <p:stCondLst>
                                            <p:cond delay="999"/>
                                          </p:stCondLst>
                                        </p:cTn>
                                        <p:tgtEl>
                                          <p:spTgt spid="3">
                                            <p:txEl>
                                              <p:pRg st="8" end="8"/>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8" presetClass="exit" presetSubtype="16" fill="hold" grpId="0" nodeType="clickEffect">
                                  <p:stCondLst>
                                    <p:cond delay="0"/>
                                  </p:stCondLst>
                                  <p:childTnLst>
                                    <p:animEffect transition="out" filter="diamond(in)">
                                      <p:cBhvr>
                                        <p:cTn id="55" dur="1000"/>
                                        <p:tgtEl>
                                          <p:spTgt spid="3">
                                            <p:txEl>
                                              <p:pRg st="9" end="9"/>
                                            </p:txEl>
                                          </p:spTgt>
                                        </p:tgtEl>
                                      </p:cBhvr>
                                    </p:animEffect>
                                    <p:set>
                                      <p:cBhvr>
                                        <p:cTn id="56" dur="1" fill="hold">
                                          <p:stCondLst>
                                            <p:cond delay="999"/>
                                          </p:stCondLst>
                                        </p:cTn>
                                        <p:tgtEl>
                                          <p:spTgt spid="3">
                                            <p:txEl>
                                              <p:pRg st="9" end="9"/>
                                            </p:txEl>
                                          </p:spTgt>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8" presetClass="exit" presetSubtype="16" fill="hold" grpId="0" nodeType="clickEffect">
                                  <p:stCondLst>
                                    <p:cond delay="0"/>
                                  </p:stCondLst>
                                  <p:childTnLst>
                                    <p:animEffect transition="out" filter="diamond(in)">
                                      <p:cBhvr>
                                        <p:cTn id="60" dur="1000"/>
                                        <p:tgtEl>
                                          <p:spTgt spid="3">
                                            <p:txEl>
                                              <p:pRg st="10" end="10"/>
                                            </p:txEl>
                                          </p:spTgt>
                                        </p:tgtEl>
                                      </p:cBhvr>
                                    </p:animEffect>
                                    <p:set>
                                      <p:cBhvr>
                                        <p:cTn id="61" dur="1" fill="hold">
                                          <p:stCondLst>
                                            <p:cond delay="999"/>
                                          </p:stCondLst>
                                        </p:cTn>
                                        <p:tgtEl>
                                          <p:spTgt spid="3">
                                            <p:txEl>
                                              <p:pRg st="10" end="10"/>
                                            </p:txEl>
                                          </p:spTgt>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8" presetClass="exit" presetSubtype="16" fill="hold" grpId="0" nodeType="clickEffect">
                                  <p:stCondLst>
                                    <p:cond delay="0"/>
                                  </p:stCondLst>
                                  <p:childTnLst>
                                    <p:animEffect transition="out" filter="diamond(in)">
                                      <p:cBhvr>
                                        <p:cTn id="65" dur="1000"/>
                                        <p:tgtEl>
                                          <p:spTgt spid="3">
                                            <p:txEl>
                                              <p:pRg st="11" end="11"/>
                                            </p:txEl>
                                          </p:spTgt>
                                        </p:tgtEl>
                                      </p:cBhvr>
                                    </p:animEffect>
                                    <p:set>
                                      <p:cBhvr>
                                        <p:cTn id="66" dur="1" fill="hold">
                                          <p:stCondLst>
                                            <p:cond delay="999"/>
                                          </p:stCondLst>
                                        </p:cTn>
                                        <p:tgtEl>
                                          <p:spTgt spid="3">
                                            <p:txEl>
                                              <p:pRg st="11" end="11"/>
                                            </p:txEl>
                                          </p:spTgt>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8" presetClass="exit" presetSubtype="16" fill="hold" grpId="0" nodeType="clickEffect">
                                  <p:stCondLst>
                                    <p:cond delay="0"/>
                                  </p:stCondLst>
                                  <p:childTnLst>
                                    <p:animEffect transition="out" filter="diamond(in)">
                                      <p:cBhvr>
                                        <p:cTn id="70" dur="1000"/>
                                        <p:tgtEl>
                                          <p:spTgt spid="3">
                                            <p:txEl>
                                              <p:pRg st="12" end="12"/>
                                            </p:txEl>
                                          </p:spTgt>
                                        </p:tgtEl>
                                      </p:cBhvr>
                                    </p:animEffect>
                                    <p:set>
                                      <p:cBhvr>
                                        <p:cTn id="71" dur="1" fill="hold">
                                          <p:stCondLst>
                                            <p:cond delay="999"/>
                                          </p:stCondLst>
                                        </p:cTn>
                                        <p:tgtEl>
                                          <p:spTgt spid="3">
                                            <p:txEl>
                                              <p:pRg st="12" end="12"/>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8" presetClass="exit" presetSubtype="16" fill="hold" grpId="0" nodeType="clickEffect">
                                  <p:stCondLst>
                                    <p:cond delay="0"/>
                                  </p:stCondLst>
                                  <p:childTnLst>
                                    <p:animEffect transition="out" filter="diamond(in)">
                                      <p:cBhvr>
                                        <p:cTn id="75" dur="1000"/>
                                        <p:tgtEl>
                                          <p:spTgt spid="3">
                                            <p:txEl>
                                              <p:pRg st="14" end="14"/>
                                            </p:txEl>
                                          </p:spTgt>
                                        </p:tgtEl>
                                      </p:cBhvr>
                                    </p:animEffect>
                                    <p:set>
                                      <p:cBhvr>
                                        <p:cTn id="76" dur="1" fill="hold">
                                          <p:stCondLst>
                                            <p:cond delay="999"/>
                                          </p:stCondLst>
                                        </p:cTn>
                                        <p:tgtEl>
                                          <p:spTgt spid="3">
                                            <p:txEl>
                                              <p:pRg st="14" end="1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rtl="1"/>
            <a:r>
              <a:rPr lang="ar-SA" dirty="0"/>
              <a:t>تمهيد</a:t>
            </a:r>
            <a:r>
              <a:rPr lang="fr-FR" dirty="0"/>
              <a:t/>
            </a:r>
            <a:br>
              <a:rPr lang="fr-FR" dirty="0"/>
            </a:br>
            <a:endParaRPr lang="fr-FR" dirty="0"/>
          </a:p>
        </p:txBody>
      </p:sp>
      <p:sp>
        <p:nvSpPr>
          <p:cNvPr id="3" name="Espace réservé du contenu 2"/>
          <p:cNvSpPr>
            <a:spLocks noGrp="1"/>
          </p:cNvSpPr>
          <p:nvPr>
            <p:ph idx="1"/>
          </p:nvPr>
        </p:nvSpPr>
        <p:spPr/>
        <p:txBody>
          <a:bodyPr>
            <a:normAutofit lnSpcReduction="10000"/>
          </a:bodyPr>
          <a:lstStyle/>
          <a:p>
            <a:pPr algn="r" rtl="1"/>
            <a:r>
              <a:rPr lang="ar-SA" dirty="0"/>
              <a:t>يتناول الفصل الأول من الدراسة الإطار المنهجي المتضمن الإشكالية وأبعادها المتناول فيها كل من أسباب اختيار الموضوع ثم تطرقنا إلى الإشكالية المندرج تحتها مجموعة فرضيات ,كما تطرقنا كذلك إلى تحديد المفاهيم الرئيسية في البحث واللجوء إلى مقاربة نظرية معتمدة إلى جانب ذكر بعض الدراسات السابقة </a:t>
            </a:r>
            <a:r>
              <a:rPr lang="ar-SA" dirty="0" smtClean="0"/>
              <a:t>التي  </a:t>
            </a:r>
            <a:r>
              <a:rPr lang="ar-SA" dirty="0"/>
              <a:t>تناولت نفس عنوان مذكرتنا هذه.</a:t>
            </a:r>
            <a:endParaRPr lang="fr-FR" dirty="0"/>
          </a:p>
          <a:p>
            <a:pPr algn="r" rtl="1">
              <a:buNone/>
            </a:pPr>
            <a:r>
              <a:rPr lang="ar-SA" dirty="0"/>
              <a:t> </a:t>
            </a:r>
            <a:endParaRPr lang="fr-FR" dirty="0"/>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أيام الماستر\images.jpg"/>
          <p:cNvPicPr>
            <a:picLocks noChangeAspect="1" noChangeArrowheads="1"/>
          </p:cNvPicPr>
          <p:nvPr/>
        </p:nvPicPr>
        <p:blipFill>
          <a:blip r:embed="rId2"/>
          <a:srcRect/>
          <a:stretch>
            <a:fillRect/>
          </a:stretch>
        </p:blipFill>
        <p:spPr bwMode="auto">
          <a:xfrm>
            <a:off x="357158" y="357166"/>
            <a:ext cx="2705100" cy="3571900"/>
          </a:xfrm>
          <a:prstGeom prst="rect">
            <a:avLst/>
          </a:prstGeom>
          <a:noFill/>
        </p:spPr>
      </p:pic>
      <p:sp>
        <p:nvSpPr>
          <p:cNvPr id="2" name="Titre 1"/>
          <p:cNvSpPr>
            <a:spLocks noGrp="1"/>
          </p:cNvSpPr>
          <p:nvPr>
            <p:ph type="title"/>
          </p:nvPr>
        </p:nvSpPr>
        <p:spPr/>
        <p:txBody>
          <a:bodyPr>
            <a:normAutofit fontScale="90000"/>
          </a:bodyPr>
          <a:lstStyle/>
          <a:p>
            <a:pPr algn="ctr"/>
            <a:r>
              <a:rPr lang="ar-DZ" b="1" dirty="0"/>
              <a:t>الإشكالية</a:t>
            </a:r>
            <a:r>
              <a:rPr lang="fr-FR" b="1" dirty="0"/>
              <a:t/>
            </a:r>
            <a:br>
              <a:rPr lang="fr-FR" b="1" dirty="0"/>
            </a:br>
            <a:endParaRPr lang="fr-FR" b="1" dirty="0"/>
          </a:p>
        </p:txBody>
      </p:sp>
      <p:sp>
        <p:nvSpPr>
          <p:cNvPr id="3" name="Espace réservé du contenu 2"/>
          <p:cNvSpPr>
            <a:spLocks noGrp="1"/>
          </p:cNvSpPr>
          <p:nvPr>
            <p:ph idx="1"/>
          </p:nvPr>
        </p:nvSpPr>
        <p:spPr>
          <a:xfrm>
            <a:off x="304800" y="1000108"/>
            <a:ext cx="8686800" cy="5080017"/>
          </a:xfrm>
        </p:spPr>
        <p:txBody>
          <a:bodyPr>
            <a:noAutofit/>
          </a:bodyPr>
          <a:lstStyle/>
          <a:p>
            <a:pPr algn="ctr">
              <a:lnSpc>
                <a:spcPct val="170000"/>
              </a:lnSpc>
            </a:pPr>
            <a:r>
              <a:rPr lang="ar-DZ" sz="1600" dirty="0"/>
              <a:t>إن عملية التنشئة الأسرية من أهم العمليات تأثيرا على الأبناء في مختلف مراحلهم العمرية لما لها من دور أساسي في تشكيل شخصياتهم وتكاملها وهي تعد إحدى عمليات التعلم التي عن طريقها يكتسب الأبناء العادات </a:t>
            </a:r>
            <a:r>
              <a:rPr lang="ar-DZ" sz="1600" dirty="0" err="1"/>
              <a:t>و</a:t>
            </a:r>
            <a:r>
              <a:rPr lang="ar-DZ" sz="1600" dirty="0"/>
              <a:t> التقاليد </a:t>
            </a:r>
            <a:r>
              <a:rPr lang="ar-DZ" sz="1600" dirty="0" err="1"/>
              <a:t>و</a:t>
            </a:r>
            <a:r>
              <a:rPr lang="ar-DZ" sz="1600" dirty="0"/>
              <a:t> </a:t>
            </a:r>
            <a:r>
              <a:rPr lang="ar-DZ" sz="1600" dirty="0" smtClean="0"/>
              <a:t>الاتجاهات </a:t>
            </a:r>
            <a:r>
              <a:rPr lang="ar-DZ" sz="1600" dirty="0"/>
              <a:t>و القيم السائدة في المجتمع </a:t>
            </a:r>
            <a:r>
              <a:rPr lang="ar-DZ" sz="1600" dirty="0" err="1"/>
              <a:t>و</a:t>
            </a:r>
            <a:r>
              <a:rPr lang="ar-DZ" sz="1600" dirty="0"/>
              <a:t> البيئة </a:t>
            </a:r>
            <a:r>
              <a:rPr lang="ar-DZ" sz="1600" dirty="0" smtClean="0"/>
              <a:t>الاجتماعية </a:t>
            </a:r>
            <a:r>
              <a:rPr lang="ar-DZ" sz="1600" dirty="0"/>
              <a:t>التي يعيشون فيها ,و هي </a:t>
            </a:r>
            <a:r>
              <a:rPr lang="ar-DZ" sz="1600" dirty="0" smtClean="0"/>
              <a:t>تعتبر إحدى </a:t>
            </a:r>
            <a:r>
              <a:rPr lang="ar-DZ" sz="1600" dirty="0"/>
              <a:t>العمليات </a:t>
            </a:r>
            <a:r>
              <a:rPr lang="ar-DZ" sz="1600" dirty="0" smtClean="0"/>
              <a:t>الاجتماعية </a:t>
            </a:r>
            <a:r>
              <a:rPr lang="ar-DZ" sz="1600" dirty="0"/>
              <a:t>أو الوسيلة التي عن طريقها يتحقق البقاء </a:t>
            </a:r>
            <a:r>
              <a:rPr lang="ar-DZ" sz="1600" dirty="0" err="1"/>
              <a:t>و</a:t>
            </a:r>
            <a:r>
              <a:rPr lang="ar-DZ" sz="1600" dirty="0"/>
              <a:t> </a:t>
            </a:r>
            <a:r>
              <a:rPr lang="ar-DZ" sz="1600" dirty="0" smtClean="0"/>
              <a:t>الاستمرار </a:t>
            </a:r>
            <a:r>
              <a:rPr lang="ar-DZ" sz="1600" dirty="0"/>
              <a:t>للأجيال البشرية ,وهي تشمل كافة الأساليب التي يتلقاها الفرد من الأسرة خاصة الوالدين المحيطين </a:t>
            </a:r>
            <a:r>
              <a:rPr lang="ar-DZ" sz="1600" dirty="0" err="1"/>
              <a:t>به</a:t>
            </a:r>
            <a:r>
              <a:rPr lang="ar-DZ" sz="1600" dirty="0"/>
              <a:t> من أجل بناء شخصية نامية متوافقة جسميا ونفسيا </a:t>
            </a:r>
            <a:r>
              <a:rPr lang="ar-DZ" sz="1600" dirty="0" err="1"/>
              <a:t>وإجتماعيا</a:t>
            </a:r>
            <a:r>
              <a:rPr lang="ar-DZ" sz="1600" dirty="0"/>
              <a:t> وعملية التنشئة </a:t>
            </a:r>
            <a:r>
              <a:rPr lang="ar-DZ" sz="1600" dirty="0" smtClean="0"/>
              <a:t>الاجتماعية </a:t>
            </a:r>
            <a:r>
              <a:rPr lang="ar-DZ" sz="1600" dirty="0"/>
              <a:t>تتم من خلال وسائط متعددة وتعد الأسرة من أهم هذه الوسائط ويجمع العديد من العلماء والباحثين في ميادين العلوم </a:t>
            </a:r>
            <a:r>
              <a:rPr lang="ar-DZ" sz="1600" dirty="0" smtClean="0"/>
              <a:t>الاجتماعية  </a:t>
            </a:r>
            <a:r>
              <a:rPr lang="ar-DZ" sz="1600" dirty="0"/>
              <a:t>على </a:t>
            </a:r>
            <a:r>
              <a:rPr lang="ar-DZ" sz="1600" dirty="0" smtClean="0"/>
              <a:t>اختلاف انتماءاتهم </a:t>
            </a:r>
            <a:r>
              <a:rPr lang="ar-DZ" sz="1600" dirty="0"/>
              <a:t>النظرية على </a:t>
            </a:r>
            <a:r>
              <a:rPr lang="ar-DZ" sz="1600" dirty="0" smtClean="0"/>
              <a:t>اعتبار </a:t>
            </a:r>
            <a:r>
              <a:rPr lang="ar-DZ" sz="1600" dirty="0"/>
              <a:t>الأسرة من أهم عوامل التنشئة والتطبيع </a:t>
            </a:r>
            <a:r>
              <a:rPr lang="ar-DZ" sz="1600" dirty="0" err="1"/>
              <a:t>الإجتماعي</a:t>
            </a:r>
            <a:r>
              <a:rPr lang="ar-DZ" sz="1600" dirty="0"/>
              <a:t> كما أنها تعتبر الإطار الذي يحدث فيه التفاعل بين الأبوين ولا شك أن أي صدام أو خلاف يقع بينها يدركه المراهق ويشعر </a:t>
            </a:r>
            <a:r>
              <a:rPr lang="ar-DZ" sz="1600" dirty="0" err="1"/>
              <a:t>به</a:t>
            </a:r>
            <a:r>
              <a:rPr lang="ar-DZ" sz="1600" dirty="0"/>
              <a:t> حتى وإن وقع هذا الخلاف في غيبته </a:t>
            </a:r>
            <a:r>
              <a:rPr lang="ar-DZ" sz="1600" dirty="0" err="1"/>
              <a:t>فيأثر</a:t>
            </a:r>
            <a:r>
              <a:rPr lang="ar-DZ" sz="1600" dirty="0"/>
              <a:t> على دراسته ’ فالمراهق هو الأكثر تأثيرا في الأسرة  ,وتنشئة الآباء لأبناهم تتأثر بالطريقة </a:t>
            </a:r>
            <a:r>
              <a:rPr lang="ar-DZ" sz="1600" dirty="0" err="1"/>
              <a:t>التى</a:t>
            </a:r>
            <a:r>
              <a:rPr lang="ar-DZ" sz="1600" dirty="0"/>
              <a:t> </a:t>
            </a:r>
            <a:r>
              <a:rPr lang="ar-DZ" sz="1600" dirty="0" err="1"/>
              <a:t>عومل</a:t>
            </a:r>
            <a:r>
              <a:rPr lang="ar-DZ" sz="1600" dirty="0"/>
              <a:t> </a:t>
            </a:r>
            <a:r>
              <a:rPr lang="ar-DZ" sz="1600" dirty="0" err="1"/>
              <a:t>بها</a:t>
            </a:r>
            <a:r>
              <a:rPr lang="ar-DZ" sz="1600" dirty="0"/>
              <a:t> الولدان من قبل في طفولتهم وهذا راجع إلى أساليب معينة .ومن هنا نطرح التساؤل التالي :هل هناك أساليب للتنشئة الأسرية تعمل على توجيه </a:t>
            </a:r>
            <a:r>
              <a:rPr lang="ar-DZ" sz="1600" dirty="0" err="1"/>
              <a:t>الإبن</a:t>
            </a:r>
            <a:r>
              <a:rPr lang="ar-DZ" sz="1600" dirty="0"/>
              <a:t> المراهق نحو الدراسة؟</a:t>
            </a:r>
            <a:r>
              <a:rPr lang="ar-DZ" sz="900" dirty="0"/>
              <a:t> </a:t>
            </a:r>
            <a:endParaRPr lang="fr-FR" sz="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1131910"/>
          </a:xfrm>
        </p:spPr>
        <p:txBody>
          <a:bodyPr>
            <a:normAutofit fontScale="90000"/>
          </a:bodyPr>
          <a:lstStyle/>
          <a:p>
            <a:pPr algn="ctr"/>
            <a:r>
              <a:rPr lang="ar-DZ" b="1" dirty="0"/>
              <a:t>وتندرج تحت هذه الإشكالية مجموعة تساؤلات فرعية هي :</a:t>
            </a:r>
            <a:r>
              <a:rPr lang="fr-FR" dirty="0"/>
              <a:t/>
            </a:r>
            <a:br>
              <a:rPr lang="fr-FR" dirty="0"/>
            </a:br>
            <a:endParaRPr lang="fr-FR" dirty="0"/>
          </a:p>
        </p:txBody>
      </p:sp>
      <p:sp>
        <p:nvSpPr>
          <p:cNvPr id="3" name="Espace réservé du contenu 2"/>
          <p:cNvSpPr>
            <a:spLocks noGrp="1"/>
          </p:cNvSpPr>
          <p:nvPr>
            <p:ph idx="1"/>
          </p:nvPr>
        </p:nvSpPr>
        <p:spPr/>
        <p:txBody>
          <a:bodyPr>
            <a:normAutofit fontScale="77500" lnSpcReduction="20000"/>
          </a:bodyPr>
          <a:lstStyle/>
          <a:p>
            <a:pPr marL="514350" indent="-514350" algn="r" rtl="1">
              <a:buFont typeface="+mj-lt"/>
              <a:buAutoNum type="arabicPeriod"/>
            </a:pPr>
            <a:r>
              <a:rPr lang="ar-DZ" dirty="0" smtClean="0"/>
              <a:t>هل </a:t>
            </a:r>
            <a:r>
              <a:rPr lang="ar-DZ" dirty="0"/>
              <a:t>يؤدي الأسلوب </a:t>
            </a:r>
            <a:r>
              <a:rPr lang="ar-DZ" dirty="0" err="1"/>
              <a:t>الديموقراطي</a:t>
            </a:r>
            <a:r>
              <a:rPr lang="ar-DZ" dirty="0"/>
              <a:t> توجيه </a:t>
            </a:r>
            <a:r>
              <a:rPr lang="ar-DZ" dirty="0" err="1"/>
              <a:t>للإبن</a:t>
            </a:r>
            <a:r>
              <a:rPr lang="ar-DZ" dirty="0"/>
              <a:t> المراهق نحو الدراسة من طرف الآباء؟ </a:t>
            </a:r>
            <a:endParaRPr lang="fr-FR" dirty="0"/>
          </a:p>
          <a:p>
            <a:pPr marL="514350" indent="-514350" algn="r" rtl="1">
              <a:buFont typeface="+mj-lt"/>
              <a:buAutoNum type="arabicPeriod"/>
            </a:pPr>
            <a:r>
              <a:rPr lang="ar-DZ" dirty="0" smtClean="0"/>
              <a:t>هل </a:t>
            </a:r>
            <a:r>
              <a:rPr lang="ar-DZ" dirty="0"/>
              <a:t>يعمل الأسلوب التسلطي من طرف الوالدين على توجيه </a:t>
            </a:r>
            <a:r>
              <a:rPr lang="ar-DZ" dirty="0" err="1"/>
              <a:t>الإبن</a:t>
            </a:r>
            <a:r>
              <a:rPr lang="ar-DZ" dirty="0"/>
              <a:t> المراهق نحو الدراسة؟</a:t>
            </a:r>
            <a:endParaRPr lang="fr-FR" dirty="0"/>
          </a:p>
          <a:p>
            <a:pPr marL="514350" indent="-514350" algn="r" rtl="1">
              <a:buFont typeface="+mj-lt"/>
              <a:buAutoNum type="arabicPeriod"/>
            </a:pPr>
            <a:r>
              <a:rPr lang="ar-DZ" dirty="0" smtClean="0"/>
              <a:t>هل </a:t>
            </a:r>
            <a:r>
              <a:rPr lang="ar-DZ" dirty="0"/>
              <a:t>لوجود الأسلوب </a:t>
            </a:r>
            <a:r>
              <a:rPr lang="ar-DZ" dirty="0" smtClean="0"/>
              <a:t>السواء دور </a:t>
            </a:r>
            <a:r>
              <a:rPr lang="ar-DZ" dirty="0"/>
              <a:t>في توجيه </a:t>
            </a:r>
            <a:r>
              <a:rPr lang="ar-DZ" dirty="0" err="1"/>
              <a:t>الإبن</a:t>
            </a:r>
            <a:r>
              <a:rPr lang="ar-DZ" dirty="0"/>
              <a:t> المراهق نحو الدراسة؟</a:t>
            </a:r>
            <a:endParaRPr lang="fr-FR" dirty="0"/>
          </a:p>
          <a:p>
            <a:pPr algn="ctr" rtl="1"/>
            <a:r>
              <a:rPr lang="ar-DZ" sz="3300" b="1" dirty="0"/>
              <a:t>وتندرج تحته مجموعة فرضيات وهي:</a:t>
            </a:r>
            <a:endParaRPr lang="fr-FR" sz="3300" b="1" dirty="0"/>
          </a:p>
          <a:p>
            <a:pPr marL="514350" indent="-514350" algn="r" rtl="1">
              <a:buFont typeface="Wingdings" pitchFamily="2" charset="2"/>
              <a:buChar char="ü"/>
            </a:pPr>
            <a:r>
              <a:rPr lang="ar-DZ" dirty="0" smtClean="0"/>
              <a:t>يؤدي </a:t>
            </a:r>
            <a:r>
              <a:rPr lang="ar-DZ" dirty="0"/>
              <a:t>الأسلوب الديمقراطي توجيه </a:t>
            </a:r>
            <a:r>
              <a:rPr lang="ar-DZ" dirty="0" err="1"/>
              <a:t>للإبن</a:t>
            </a:r>
            <a:r>
              <a:rPr lang="ar-DZ" dirty="0"/>
              <a:t> المراهق نحو الدراسة.</a:t>
            </a:r>
            <a:endParaRPr lang="fr-FR" dirty="0"/>
          </a:p>
          <a:p>
            <a:pPr algn="r" rtl="1">
              <a:buFont typeface="Wingdings" pitchFamily="2" charset="2"/>
              <a:buChar char="ü"/>
            </a:pPr>
            <a:r>
              <a:rPr lang="ar-DZ" dirty="0" smtClean="0"/>
              <a:t>يعمل </a:t>
            </a:r>
            <a:r>
              <a:rPr lang="ar-DZ" dirty="0"/>
              <a:t>الأسلوب </a:t>
            </a:r>
            <a:r>
              <a:rPr lang="ar-DZ" dirty="0" err="1"/>
              <a:t>التسطي</a:t>
            </a:r>
            <a:r>
              <a:rPr lang="ar-DZ" dirty="0"/>
              <a:t> من طرف الوالدين على توجبه </a:t>
            </a:r>
            <a:r>
              <a:rPr lang="ar-DZ" dirty="0" err="1"/>
              <a:t>الإبن</a:t>
            </a:r>
            <a:r>
              <a:rPr lang="ar-DZ" dirty="0"/>
              <a:t> المراهق نحو الدراسة</a:t>
            </a:r>
            <a:r>
              <a:rPr lang="ar-DZ" dirty="0" smtClean="0"/>
              <a:t>.</a:t>
            </a:r>
            <a:endParaRPr lang="ar-DZ" dirty="0"/>
          </a:p>
          <a:p>
            <a:pPr algn="r" rtl="1">
              <a:buFont typeface="Wingdings" pitchFamily="2" charset="2"/>
              <a:buChar char="ü"/>
            </a:pPr>
            <a:r>
              <a:rPr lang="ar-DZ" dirty="0" smtClean="0"/>
              <a:t>لوجود </a:t>
            </a:r>
            <a:r>
              <a:rPr lang="ar-DZ" dirty="0"/>
              <a:t>الأسلوب </a:t>
            </a:r>
            <a:r>
              <a:rPr lang="ar-DZ" dirty="0" smtClean="0"/>
              <a:t>السواء </a:t>
            </a:r>
            <a:r>
              <a:rPr lang="ar-DZ" dirty="0"/>
              <a:t>دور في توجيه </a:t>
            </a:r>
            <a:r>
              <a:rPr lang="ar-DZ" dirty="0" err="1"/>
              <a:t>الإبن</a:t>
            </a:r>
            <a:r>
              <a:rPr lang="ar-DZ" dirty="0"/>
              <a:t> المراهق نحو الدراسة.</a:t>
            </a:r>
            <a:endParaRPr lang="fr-FR" dirty="0"/>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3" presetClass="emph" presetSubtype="0" fill="remove" grpId="0" nodeType="clickEffect">
                                  <p:stCondLst>
                                    <p:cond delay="0"/>
                                  </p:stCondLst>
                                  <p:childTnLst>
                                    <p:animClr clrSpc="rgb">
                                      <p:cBhvr override="childStyle">
                                        <p:cTn id="12" dur="1500" accel="50000" autoRev="1" fill="hold" tmFilter="0, 0; .33333, 1; 1, 1">
                                          <p:stCondLst>
                                            <p:cond delay="0"/>
                                          </p:stCondLst>
                                        </p:cTn>
                                        <p:tgtEl>
                                          <p:spTgt spid="3">
                                            <p:txEl>
                                              <p:pRg st="0" end="0"/>
                                            </p:txEl>
                                          </p:spTgt>
                                        </p:tgtEl>
                                        <p:attrNameLst>
                                          <p:attrName>style.color</p:attrName>
                                        </p:attrNameLst>
                                      </p:cBhvr>
                                      <p:to>
                                        <a:schemeClr val="hlink"/>
                                      </p:to>
                                    </p:animClr>
                                    <p:animClr clrSpc="rgb">
                                      <p:cBhvr>
                                        <p:cTn id="13" dur="1500" accel="50000" autoRev="1" fill="hold" tmFilter="0, 0; .33333, 1; 1, 1">
                                          <p:stCondLst>
                                            <p:cond delay="0"/>
                                          </p:stCondLst>
                                        </p:cTn>
                                        <p:tgtEl>
                                          <p:spTgt spid="3">
                                            <p:txEl>
                                              <p:pRg st="0" end="0"/>
                                            </p:txEl>
                                          </p:spTgt>
                                        </p:tgtEl>
                                        <p:attrNameLst>
                                          <p:attrName>fillcolor</p:attrName>
                                        </p:attrNameLst>
                                      </p:cBhvr>
                                      <p:to>
                                        <a:schemeClr val="hlink"/>
                                      </p:to>
                                    </p:animClr>
                                    <p:set>
                                      <p:cBhvr>
                                        <p:cTn id="14" dur="3000" fill="hold"/>
                                        <p:tgtEl>
                                          <p:spTgt spid="3">
                                            <p:txEl>
                                              <p:pRg st="0" end="0"/>
                                            </p:txEl>
                                          </p:spTgt>
                                        </p:tgtEl>
                                        <p:attrNameLst>
                                          <p:attrName>fill.type</p:attrName>
                                        </p:attrNameLst>
                                      </p:cBhvr>
                                      <p:to>
                                        <p:strVal val="solid"/>
                                      </p:to>
                                    </p:set>
                                    <p:set>
                                      <p:cBhvr>
                                        <p:cTn id="15" dur="3000" fill="hold"/>
                                        <p:tgtEl>
                                          <p:spTgt spid="3">
                                            <p:txEl>
                                              <p:pRg st="0" end="0"/>
                                            </p:txEl>
                                          </p:spTgt>
                                        </p:tgtEl>
                                        <p:attrNameLst>
                                          <p:attrName>fill.on</p:attrName>
                                        </p:attrNameLst>
                                      </p:cBhvr>
                                      <p:to>
                                        <p:strVal val="true"/>
                                      </p:to>
                                    </p:set>
                                    <p:animScale>
                                      <p:cBhvr>
                                        <p:cTn id="16" dur="1500" accel="50000" autoRev="1" fill="hold" tmFilter="0, 0; .33333, 1; 1, 1">
                                          <p:stCondLst>
                                            <p:cond delay="0"/>
                                          </p:stCondLst>
                                        </p:cTn>
                                        <p:tgtEl>
                                          <p:spTgt spid="3">
                                            <p:txEl>
                                              <p:pRg st="0" end="0"/>
                                            </p:txEl>
                                          </p:spTgt>
                                        </p:tgtEl>
                                      </p:cBhvr>
                                      <p:from x="100000" y="100000"/>
                                      <p:to x="100000" y="140000"/>
                                    </p:animScale>
                                  </p:childTnLst>
                                </p:cTn>
                              </p:par>
                            </p:childTnLst>
                          </p:cTn>
                        </p:par>
                      </p:childTnLst>
                    </p:cTn>
                  </p:par>
                  <p:par>
                    <p:cTn id="17" fill="hold">
                      <p:stCondLst>
                        <p:cond delay="indefinite"/>
                      </p:stCondLst>
                      <p:childTnLst>
                        <p:par>
                          <p:cTn id="18" fill="hold">
                            <p:stCondLst>
                              <p:cond delay="0"/>
                            </p:stCondLst>
                            <p:childTnLst>
                              <p:par>
                                <p:cTn id="19" presetID="33" presetClass="emph" presetSubtype="0" fill="remove" grpId="0" nodeType="clickEffect">
                                  <p:stCondLst>
                                    <p:cond delay="0"/>
                                  </p:stCondLst>
                                  <p:childTnLst>
                                    <p:animClr clrSpc="rgb">
                                      <p:cBhvr override="childStyle">
                                        <p:cTn id="20" dur="1500" accel="50000" autoRev="1" fill="hold" tmFilter="0, 0; .33333, 1; 1, 1">
                                          <p:stCondLst>
                                            <p:cond delay="0"/>
                                          </p:stCondLst>
                                        </p:cTn>
                                        <p:tgtEl>
                                          <p:spTgt spid="3">
                                            <p:txEl>
                                              <p:pRg st="1" end="1"/>
                                            </p:txEl>
                                          </p:spTgt>
                                        </p:tgtEl>
                                        <p:attrNameLst>
                                          <p:attrName>style.color</p:attrName>
                                        </p:attrNameLst>
                                      </p:cBhvr>
                                      <p:to>
                                        <a:schemeClr val="hlink"/>
                                      </p:to>
                                    </p:animClr>
                                    <p:animClr clrSpc="rgb">
                                      <p:cBhvr>
                                        <p:cTn id="21" dur="1500" accel="50000" autoRev="1" fill="hold" tmFilter="0, 0; .33333, 1; 1, 1">
                                          <p:stCondLst>
                                            <p:cond delay="0"/>
                                          </p:stCondLst>
                                        </p:cTn>
                                        <p:tgtEl>
                                          <p:spTgt spid="3">
                                            <p:txEl>
                                              <p:pRg st="1" end="1"/>
                                            </p:txEl>
                                          </p:spTgt>
                                        </p:tgtEl>
                                        <p:attrNameLst>
                                          <p:attrName>fillcolor</p:attrName>
                                        </p:attrNameLst>
                                      </p:cBhvr>
                                      <p:to>
                                        <a:schemeClr val="hlink"/>
                                      </p:to>
                                    </p:animClr>
                                    <p:set>
                                      <p:cBhvr>
                                        <p:cTn id="22" dur="3000" fill="hold"/>
                                        <p:tgtEl>
                                          <p:spTgt spid="3">
                                            <p:txEl>
                                              <p:pRg st="1" end="1"/>
                                            </p:txEl>
                                          </p:spTgt>
                                        </p:tgtEl>
                                        <p:attrNameLst>
                                          <p:attrName>fill.type</p:attrName>
                                        </p:attrNameLst>
                                      </p:cBhvr>
                                      <p:to>
                                        <p:strVal val="solid"/>
                                      </p:to>
                                    </p:set>
                                    <p:set>
                                      <p:cBhvr>
                                        <p:cTn id="23" dur="3000" fill="hold"/>
                                        <p:tgtEl>
                                          <p:spTgt spid="3">
                                            <p:txEl>
                                              <p:pRg st="1" end="1"/>
                                            </p:txEl>
                                          </p:spTgt>
                                        </p:tgtEl>
                                        <p:attrNameLst>
                                          <p:attrName>fill.on</p:attrName>
                                        </p:attrNameLst>
                                      </p:cBhvr>
                                      <p:to>
                                        <p:strVal val="true"/>
                                      </p:to>
                                    </p:set>
                                    <p:animScale>
                                      <p:cBhvr>
                                        <p:cTn id="24" dur="1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par>
                    <p:cTn id="25" fill="hold">
                      <p:stCondLst>
                        <p:cond delay="indefinite"/>
                      </p:stCondLst>
                      <p:childTnLst>
                        <p:par>
                          <p:cTn id="26" fill="hold">
                            <p:stCondLst>
                              <p:cond delay="0"/>
                            </p:stCondLst>
                            <p:childTnLst>
                              <p:par>
                                <p:cTn id="27" presetID="33" presetClass="emph" presetSubtype="0" fill="remove" grpId="0" nodeType="clickEffect">
                                  <p:stCondLst>
                                    <p:cond delay="0"/>
                                  </p:stCondLst>
                                  <p:childTnLst>
                                    <p:animClr clrSpc="rgb">
                                      <p:cBhvr override="childStyle">
                                        <p:cTn id="28" dur="1500" accel="50000" autoRev="1" fill="hold" tmFilter="0, 0; .33333, 1; 1, 1">
                                          <p:stCondLst>
                                            <p:cond delay="0"/>
                                          </p:stCondLst>
                                        </p:cTn>
                                        <p:tgtEl>
                                          <p:spTgt spid="3">
                                            <p:txEl>
                                              <p:pRg st="2" end="2"/>
                                            </p:txEl>
                                          </p:spTgt>
                                        </p:tgtEl>
                                        <p:attrNameLst>
                                          <p:attrName>style.color</p:attrName>
                                        </p:attrNameLst>
                                      </p:cBhvr>
                                      <p:to>
                                        <a:schemeClr val="hlink"/>
                                      </p:to>
                                    </p:animClr>
                                    <p:animClr clrSpc="rgb">
                                      <p:cBhvr>
                                        <p:cTn id="29" dur="1500" accel="50000" autoRev="1" fill="hold" tmFilter="0, 0; .33333, 1; 1, 1">
                                          <p:stCondLst>
                                            <p:cond delay="0"/>
                                          </p:stCondLst>
                                        </p:cTn>
                                        <p:tgtEl>
                                          <p:spTgt spid="3">
                                            <p:txEl>
                                              <p:pRg st="2" end="2"/>
                                            </p:txEl>
                                          </p:spTgt>
                                        </p:tgtEl>
                                        <p:attrNameLst>
                                          <p:attrName>fillcolor</p:attrName>
                                        </p:attrNameLst>
                                      </p:cBhvr>
                                      <p:to>
                                        <a:schemeClr val="hlink"/>
                                      </p:to>
                                    </p:animClr>
                                    <p:set>
                                      <p:cBhvr>
                                        <p:cTn id="30" dur="3000" fill="hold"/>
                                        <p:tgtEl>
                                          <p:spTgt spid="3">
                                            <p:txEl>
                                              <p:pRg st="2" end="2"/>
                                            </p:txEl>
                                          </p:spTgt>
                                        </p:tgtEl>
                                        <p:attrNameLst>
                                          <p:attrName>fill.type</p:attrName>
                                        </p:attrNameLst>
                                      </p:cBhvr>
                                      <p:to>
                                        <p:strVal val="solid"/>
                                      </p:to>
                                    </p:set>
                                    <p:set>
                                      <p:cBhvr>
                                        <p:cTn id="31" dur="3000" fill="hold"/>
                                        <p:tgtEl>
                                          <p:spTgt spid="3">
                                            <p:txEl>
                                              <p:pRg st="2" end="2"/>
                                            </p:txEl>
                                          </p:spTgt>
                                        </p:tgtEl>
                                        <p:attrNameLst>
                                          <p:attrName>fill.on</p:attrName>
                                        </p:attrNameLst>
                                      </p:cBhvr>
                                      <p:to>
                                        <p:strVal val="true"/>
                                      </p:to>
                                    </p:set>
                                    <p:animScale>
                                      <p:cBhvr>
                                        <p:cTn id="32" dur="1500" accel="50000" autoRev="1" fill="hold" tmFilter="0, 0; .33333, 1; 1, 1">
                                          <p:stCondLst>
                                            <p:cond delay="0"/>
                                          </p:stCondLst>
                                        </p:cTn>
                                        <p:tgtEl>
                                          <p:spTgt spid="3">
                                            <p:txEl>
                                              <p:pRg st="2" end="2"/>
                                            </p:txEl>
                                          </p:spTgt>
                                        </p:tgtEl>
                                      </p:cBhvr>
                                      <p:from x="100000" y="100000"/>
                                      <p:to x="100000" y="140000"/>
                                    </p:animScale>
                                  </p:childTnLst>
                                </p:cTn>
                              </p:par>
                            </p:childTnLst>
                          </p:cTn>
                        </p:par>
                      </p:childTnLst>
                    </p:cTn>
                  </p:par>
                  <p:par>
                    <p:cTn id="33" fill="hold">
                      <p:stCondLst>
                        <p:cond delay="indefinite"/>
                      </p:stCondLst>
                      <p:childTnLst>
                        <p:par>
                          <p:cTn id="34" fill="hold">
                            <p:stCondLst>
                              <p:cond delay="0"/>
                            </p:stCondLst>
                            <p:childTnLst>
                              <p:par>
                                <p:cTn id="35" presetID="33" presetClass="emph" presetSubtype="0" fill="remove" grpId="0" nodeType="clickEffect">
                                  <p:stCondLst>
                                    <p:cond delay="0"/>
                                  </p:stCondLst>
                                  <p:childTnLst>
                                    <p:animClr clrSpc="rgb">
                                      <p:cBhvr override="childStyle">
                                        <p:cTn id="36" dur="1500" accel="50000" autoRev="1" fill="hold" tmFilter="0, 0; .33333, 1; 1, 1">
                                          <p:stCondLst>
                                            <p:cond delay="0"/>
                                          </p:stCondLst>
                                        </p:cTn>
                                        <p:tgtEl>
                                          <p:spTgt spid="3">
                                            <p:txEl>
                                              <p:pRg st="3" end="3"/>
                                            </p:txEl>
                                          </p:spTgt>
                                        </p:tgtEl>
                                        <p:attrNameLst>
                                          <p:attrName>style.color</p:attrName>
                                        </p:attrNameLst>
                                      </p:cBhvr>
                                      <p:to>
                                        <a:schemeClr val="hlink"/>
                                      </p:to>
                                    </p:animClr>
                                    <p:animClr clrSpc="rgb">
                                      <p:cBhvr>
                                        <p:cTn id="37" dur="1500" accel="50000" autoRev="1" fill="hold" tmFilter="0, 0; .33333, 1; 1, 1">
                                          <p:stCondLst>
                                            <p:cond delay="0"/>
                                          </p:stCondLst>
                                        </p:cTn>
                                        <p:tgtEl>
                                          <p:spTgt spid="3">
                                            <p:txEl>
                                              <p:pRg st="3" end="3"/>
                                            </p:txEl>
                                          </p:spTgt>
                                        </p:tgtEl>
                                        <p:attrNameLst>
                                          <p:attrName>fillcolor</p:attrName>
                                        </p:attrNameLst>
                                      </p:cBhvr>
                                      <p:to>
                                        <a:schemeClr val="hlink"/>
                                      </p:to>
                                    </p:animClr>
                                    <p:set>
                                      <p:cBhvr>
                                        <p:cTn id="38" dur="3000" fill="hold"/>
                                        <p:tgtEl>
                                          <p:spTgt spid="3">
                                            <p:txEl>
                                              <p:pRg st="3" end="3"/>
                                            </p:txEl>
                                          </p:spTgt>
                                        </p:tgtEl>
                                        <p:attrNameLst>
                                          <p:attrName>fill.type</p:attrName>
                                        </p:attrNameLst>
                                      </p:cBhvr>
                                      <p:to>
                                        <p:strVal val="solid"/>
                                      </p:to>
                                    </p:set>
                                    <p:set>
                                      <p:cBhvr>
                                        <p:cTn id="39" dur="3000" fill="hold"/>
                                        <p:tgtEl>
                                          <p:spTgt spid="3">
                                            <p:txEl>
                                              <p:pRg st="3" end="3"/>
                                            </p:txEl>
                                          </p:spTgt>
                                        </p:tgtEl>
                                        <p:attrNameLst>
                                          <p:attrName>fill.on</p:attrName>
                                        </p:attrNameLst>
                                      </p:cBhvr>
                                      <p:to>
                                        <p:strVal val="true"/>
                                      </p:to>
                                    </p:set>
                                    <p:animScale>
                                      <p:cBhvr>
                                        <p:cTn id="40" dur="1500" accel="50000" autoRev="1" fill="hold" tmFilter="0, 0; .33333, 1; 1, 1">
                                          <p:stCondLst>
                                            <p:cond delay="0"/>
                                          </p:stCondLst>
                                        </p:cTn>
                                        <p:tgtEl>
                                          <p:spTgt spid="3">
                                            <p:txEl>
                                              <p:pRg st="3" end="3"/>
                                            </p:txEl>
                                          </p:spTgt>
                                        </p:tgtEl>
                                      </p:cBhvr>
                                      <p:from x="100000" y="100000"/>
                                      <p:to x="100000" y="140000"/>
                                    </p:animScale>
                                  </p:childTnLst>
                                </p:cTn>
                              </p:par>
                            </p:childTnLst>
                          </p:cTn>
                        </p:par>
                      </p:childTnLst>
                    </p:cTn>
                  </p:par>
                  <p:par>
                    <p:cTn id="41" fill="hold">
                      <p:stCondLst>
                        <p:cond delay="indefinite"/>
                      </p:stCondLst>
                      <p:childTnLst>
                        <p:par>
                          <p:cTn id="42" fill="hold">
                            <p:stCondLst>
                              <p:cond delay="0"/>
                            </p:stCondLst>
                            <p:childTnLst>
                              <p:par>
                                <p:cTn id="43" presetID="33" presetClass="emph" presetSubtype="0" fill="remove" grpId="0" nodeType="clickEffect">
                                  <p:stCondLst>
                                    <p:cond delay="0"/>
                                  </p:stCondLst>
                                  <p:childTnLst>
                                    <p:animClr clrSpc="rgb">
                                      <p:cBhvr override="childStyle">
                                        <p:cTn id="44" dur="1500" accel="50000" autoRev="1" fill="hold" tmFilter="0, 0; .33333, 1; 1, 1">
                                          <p:stCondLst>
                                            <p:cond delay="0"/>
                                          </p:stCondLst>
                                        </p:cTn>
                                        <p:tgtEl>
                                          <p:spTgt spid="3">
                                            <p:txEl>
                                              <p:pRg st="4" end="4"/>
                                            </p:txEl>
                                          </p:spTgt>
                                        </p:tgtEl>
                                        <p:attrNameLst>
                                          <p:attrName>style.color</p:attrName>
                                        </p:attrNameLst>
                                      </p:cBhvr>
                                      <p:to>
                                        <a:schemeClr val="hlink"/>
                                      </p:to>
                                    </p:animClr>
                                    <p:animClr clrSpc="rgb">
                                      <p:cBhvr>
                                        <p:cTn id="45" dur="1500" accel="50000" autoRev="1" fill="hold" tmFilter="0, 0; .33333, 1; 1, 1">
                                          <p:stCondLst>
                                            <p:cond delay="0"/>
                                          </p:stCondLst>
                                        </p:cTn>
                                        <p:tgtEl>
                                          <p:spTgt spid="3">
                                            <p:txEl>
                                              <p:pRg st="4" end="4"/>
                                            </p:txEl>
                                          </p:spTgt>
                                        </p:tgtEl>
                                        <p:attrNameLst>
                                          <p:attrName>fillcolor</p:attrName>
                                        </p:attrNameLst>
                                      </p:cBhvr>
                                      <p:to>
                                        <a:schemeClr val="hlink"/>
                                      </p:to>
                                    </p:animClr>
                                    <p:set>
                                      <p:cBhvr>
                                        <p:cTn id="46" dur="3000" fill="hold"/>
                                        <p:tgtEl>
                                          <p:spTgt spid="3">
                                            <p:txEl>
                                              <p:pRg st="4" end="4"/>
                                            </p:txEl>
                                          </p:spTgt>
                                        </p:tgtEl>
                                        <p:attrNameLst>
                                          <p:attrName>fill.type</p:attrName>
                                        </p:attrNameLst>
                                      </p:cBhvr>
                                      <p:to>
                                        <p:strVal val="solid"/>
                                      </p:to>
                                    </p:set>
                                    <p:set>
                                      <p:cBhvr>
                                        <p:cTn id="47" dur="3000" fill="hold"/>
                                        <p:tgtEl>
                                          <p:spTgt spid="3">
                                            <p:txEl>
                                              <p:pRg st="4" end="4"/>
                                            </p:txEl>
                                          </p:spTgt>
                                        </p:tgtEl>
                                        <p:attrNameLst>
                                          <p:attrName>fill.on</p:attrName>
                                        </p:attrNameLst>
                                      </p:cBhvr>
                                      <p:to>
                                        <p:strVal val="true"/>
                                      </p:to>
                                    </p:set>
                                    <p:animScale>
                                      <p:cBhvr>
                                        <p:cTn id="48" dur="1500" accel="50000" autoRev="1" fill="hold" tmFilter="0, 0; .33333, 1; 1, 1">
                                          <p:stCondLst>
                                            <p:cond delay="0"/>
                                          </p:stCondLst>
                                        </p:cTn>
                                        <p:tgtEl>
                                          <p:spTgt spid="3">
                                            <p:txEl>
                                              <p:pRg st="4" end="4"/>
                                            </p:txEl>
                                          </p:spTgt>
                                        </p:tgtEl>
                                      </p:cBhvr>
                                      <p:from x="100000" y="100000"/>
                                      <p:to x="100000" y="140000"/>
                                    </p:animScale>
                                  </p:childTnLst>
                                </p:cTn>
                              </p:par>
                            </p:childTnLst>
                          </p:cTn>
                        </p:par>
                      </p:childTnLst>
                    </p:cTn>
                  </p:par>
                  <p:par>
                    <p:cTn id="49" fill="hold">
                      <p:stCondLst>
                        <p:cond delay="indefinite"/>
                      </p:stCondLst>
                      <p:childTnLst>
                        <p:par>
                          <p:cTn id="50" fill="hold">
                            <p:stCondLst>
                              <p:cond delay="0"/>
                            </p:stCondLst>
                            <p:childTnLst>
                              <p:par>
                                <p:cTn id="51" presetID="33" presetClass="emph" presetSubtype="0" fill="remove" grpId="0" nodeType="clickEffect">
                                  <p:stCondLst>
                                    <p:cond delay="0"/>
                                  </p:stCondLst>
                                  <p:childTnLst>
                                    <p:animClr clrSpc="rgb">
                                      <p:cBhvr override="childStyle">
                                        <p:cTn id="52" dur="1500" accel="50000" autoRev="1" fill="hold" tmFilter="0, 0; .33333, 1; 1, 1">
                                          <p:stCondLst>
                                            <p:cond delay="0"/>
                                          </p:stCondLst>
                                        </p:cTn>
                                        <p:tgtEl>
                                          <p:spTgt spid="3">
                                            <p:txEl>
                                              <p:pRg st="5" end="5"/>
                                            </p:txEl>
                                          </p:spTgt>
                                        </p:tgtEl>
                                        <p:attrNameLst>
                                          <p:attrName>style.color</p:attrName>
                                        </p:attrNameLst>
                                      </p:cBhvr>
                                      <p:to>
                                        <a:schemeClr val="hlink"/>
                                      </p:to>
                                    </p:animClr>
                                    <p:animClr clrSpc="rgb">
                                      <p:cBhvr>
                                        <p:cTn id="53" dur="1500" accel="50000" autoRev="1" fill="hold" tmFilter="0, 0; .33333, 1; 1, 1">
                                          <p:stCondLst>
                                            <p:cond delay="0"/>
                                          </p:stCondLst>
                                        </p:cTn>
                                        <p:tgtEl>
                                          <p:spTgt spid="3">
                                            <p:txEl>
                                              <p:pRg st="5" end="5"/>
                                            </p:txEl>
                                          </p:spTgt>
                                        </p:tgtEl>
                                        <p:attrNameLst>
                                          <p:attrName>fillcolor</p:attrName>
                                        </p:attrNameLst>
                                      </p:cBhvr>
                                      <p:to>
                                        <a:schemeClr val="hlink"/>
                                      </p:to>
                                    </p:animClr>
                                    <p:set>
                                      <p:cBhvr>
                                        <p:cTn id="54" dur="3000" fill="hold"/>
                                        <p:tgtEl>
                                          <p:spTgt spid="3">
                                            <p:txEl>
                                              <p:pRg st="5" end="5"/>
                                            </p:txEl>
                                          </p:spTgt>
                                        </p:tgtEl>
                                        <p:attrNameLst>
                                          <p:attrName>fill.type</p:attrName>
                                        </p:attrNameLst>
                                      </p:cBhvr>
                                      <p:to>
                                        <p:strVal val="solid"/>
                                      </p:to>
                                    </p:set>
                                    <p:set>
                                      <p:cBhvr>
                                        <p:cTn id="55" dur="3000" fill="hold"/>
                                        <p:tgtEl>
                                          <p:spTgt spid="3">
                                            <p:txEl>
                                              <p:pRg st="5" end="5"/>
                                            </p:txEl>
                                          </p:spTgt>
                                        </p:tgtEl>
                                        <p:attrNameLst>
                                          <p:attrName>fill.on</p:attrName>
                                        </p:attrNameLst>
                                      </p:cBhvr>
                                      <p:to>
                                        <p:strVal val="true"/>
                                      </p:to>
                                    </p:set>
                                    <p:animScale>
                                      <p:cBhvr>
                                        <p:cTn id="56" dur="1500" accel="50000" autoRev="1" fill="hold" tmFilter="0, 0; .33333, 1; 1, 1">
                                          <p:stCondLst>
                                            <p:cond delay="0"/>
                                          </p:stCondLst>
                                        </p:cTn>
                                        <p:tgtEl>
                                          <p:spTgt spid="3">
                                            <p:txEl>
                                              <p:pRg st="5" end="5"/>
                                            </p:txEl>
                                          </p:spTgt>
                                        </p:tgtEl>
                                      </p:cBhvr>
                                      <p:from x="100000" y="100000"/>
                                      <p:to x="100000" y="140000"/>
                                    </p:animScale>
                                  </p:childTnLst>
                                </p:cTn>
                              </p:par>
                            </p:childTnLst>
                          </p:cTn>
                        </p:par>
                      </p:childTnLst>
                    </p:cTn>
                  </p:par>
                  <p:par>
                    <p:cTn id="57" fill="hold">
                      <p:stCondLst>
                        <p:cond delay="indefinite"/>
                      </p:stCondLst>
                      <p:childTnLst>
                        <p:par>
                          <p:cTn id="58" fill="hold">
                            <p:stCondLst>
                              <p:cond delay="0"/>
                            </p:stCondLst>
                            <p:childTnLst>
                              <p:par>
                                <p:cTn id="59" presetID="33" presetClass="emph" presetSubtype="0" fill="remove" grpId="0" nodeType="clickEffect">
                                  <p:stCondLst>
                                    <p:cond delay="0"/>
                                  </p:stCondLst>
                                  <p:childTnLst>
                                    <p:animClr clrSpc="rgb">
                                      <p:cBhvr override="childStyle">
                                        <p:cTn id="60" dur="1500" accel="50000" autoRev="1" fill="hold" tmFilter="0, 0; .33333, 1; 1, 1">
                                          <p:stCondLst>
                                            <p:cond delay="0"/>
                                          </p:stCondLst>
                                        </p:cTn>
                                        <p:tgtEl>
                                          <p:spTgt spid="3">
                                            <p:txEl>
                                              <p:pRg st="6" end="6"/>
                                            </p:txEl>
                                          </p:spTgt>
                                        </p:tgtEl>
                                        <p:attrNameLst>
                                          <p:attrName>style.color</p:attrName>
                                        </p:attrNameLst>
                                      </p:cBhvr>
                                      <p:to>
                                        <a:schemeClr val="hlink"/>
                                      </p:to>
                                    </p:animClr>
                                    <p:animClr clrSpc="rgb">
                                      <p:cBhvr>
                                        <p:cTn id="61" dur="1500" accel="50000" autoRev="1" fill="hold" tmFilter="0, 0; .33333, 1; 1, 1">
                                          <p:stCondLst>
                                            <p:cond delay="0"/>
                                          </p:stCondLst>
                                        </p:cTn>
                                        <p:tgtEl>
                                          <p:spTgt spid="3">
                                            <p:txEl>
                                              <p:pRg st="6" end="6"/>
                                            </p:txEl>
                                          </p:spTgt>
                                        </p:tgtEl>
                                        <p:attrNameLst>
                                          <p:attrName>fillcolor</p:attrName>
                                        </p:attrNameLst>
                                      </p:cBhvr>
                                      <p:to>
                                        <a:schemeClr val="hlink"/>
                                      </p:to>
                                    </p:animClr>
                                    <p:set>
                                      <p:cBhvr>
                                        <p:cTn id="62" dur="3000" fill="hold"/>
                                        <p:tgtEl>
                                          <p:spTgt spid="3">
                                            <p:txEl>
                                              <p:pRg st="6" end="6"/>
                                            </p:txEl>
                                          </p:spTgt>
                                        </p:tgtEl>
                                        <p:attrNameLst>
                                          <p:attrName>fill.type</p:attrName>
                                        </p:attrNameLst>
                                      </p:cBhvr>
                                      <p:to>
                                        <p:strVal val="solid"/>
                                      </p:to>
                                    </p:set>
                                    <p:set>
                                      <p:cBhvr>
                                        <p:cTn id="63" dur="3000" fill="hold"/>
                                        <p:tgtEl>
                                          <p:spTgt spid="3">
                                            <p:txEl>
                                              <p:pRg st="6" end="6"/>
                                            </p:txEl>
                                          </p:spTgt>
                                        </p:tgtEl>
                                        <p:attrNameLst>
                                          <p:attrName>fill.on</p:attrName>
                                        </p:attrNameLst>
                                      </p:cBhvr>
                                      <p:to>
                                        <p:strVal val="true"/>
                                      </p:to>
                                    </p:set>
                                    <p:animScale>
                                      <p:cBhvr>
                                        <p:cTn id="64" dur="1500" accel="50000" autoRev="1" fill="hold" tmFilter="0, 0; .33333, 1; 1, 1">
                                          <p:stCondLst>
                                            <p:cond delay="0"/>
                                          </p:stCondLst>
                                        </p:cTn>
                                        <p:tgtEl>
                                          <p:spTgt spid="3">
                                            <p:txEl>
                                              <p:pRg st="6" end="6"/>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أيام الماستر\imagesل.jpg"/>
          <p:cNvPicPr>
            <a:picLocks noChangeAspect="1" noChangeArrowheads="1"/>
          </p:cNvPicPr>
          <p:nvPr/>
        </p:nvPicPr>
        <p:blipFill>
          <a:blip r:embed="rId2"/>
          <a:srcRect/>
          <a:stretch>
            <a:fillRect/>
          </a:stretch>
        </p:blipFill>
        <p:spPr bwMode="auto">
          <a:xfrm>
            <a:off x="571472" y="2928934"/>
            <a:ext cx="2905125" cy="2143140"/>
          </a:xfrm>
          <a:prstGeom prst="rect">
            <a:avLst/>
          </a:prstGeom>
          <a:noFill/>
        </p:spPr>
      </p:pic>
      <p:sp>
        <p:nvSpPr>
          <p:cNvPr id="2" name="Titre 1"/>
          <p:cNvSpPr>
            <a:spLocks noGrp="1"/>
          </p:cNvSpPr>
          <p:nvPr>
            <p:ph type="title"/>
          </p:nvPr>
        </p:nvSpPr>
        <p:spPr>
          <a:xfrm>
            <a:off x="457200" y="274638"/>
            <a:ext cx="8229600" cy="2011354"/>
          </a:xfrm>
        </p:spPr>
        <p:txBody>
          <a:bodyPr>
            <a:normAutofit/>
          </a:bodyPr>
          <a:lstStyle/>
          <a:p>
            <a:r>
              <a:rPr lang="ar-DZ" b="1" dirty="0"/>
              <a:t> أسباب </a:t>
            </a:r>
            <a:r>
              <a:rPr lang="ar-DZ" b="1" dirty="0" err="1"/>
              <a:t>إختيار</a:t>
            </a:r>
            <a:r>
              <a:rPr lang="ar-DZ" b="1" dirty="0"/>
              <a:t> الموضوع:</a:t>
            </a:r>
            <a:endParaRPr lang="fr-FR" dirty="0"/>
          </a:p>
        </p:txBody>
      </p:sp>
      <p:sp>
        <p:nvSpPr>
          <p:cNvPr id="3" name="Espace réservé du contenu 2"/>
          <p:cNvSpPr>
            <a:spLocks noGrp="1"/>
          </p:cNvSpPr>
          <p:nvPr>
            <p:ph idx="1"/>
          </p:nvPr>
        </p:nvSpPr>
        <p:spPr>
          <a:xfrm>
            <a:off x="0" y="-53957"/>
            <a:ext cx="9144000" cy="6911981"/>
          </a:xfrm>
        </p:spPr>
        <p:txBody>
          <a:bodyPr>
            <a:noAutofit/>
          </a:bodyPr>
          <a:lstStyle/>
          <a:p>
            <a:pPr rtl="1"/>
            <a:r>
              <a:rPr lang="ar-DZ" sz="1400" dirty="0" smtClean="0"/>
              <a:t>.</a:t>
            </a:r>
            <a:endParaRPr lang="fr-FR" sz="1400" dirty="0" smtClean="0"/>
          </a:p>
          <a:p>
            <a:pPr algn="r"/>
            <a:endParaRPr lang="fr-FR" sz="1400" b="1" dirty="0" smtClean="0"/>
          </a:p>
          <a:p>
            <a:pPr rtl="1"/>
            <a:endParaRPr lang="fr-FR" sz="1400" b="1" dirty="0" smtClean="0"/>
          </a:p>
          <a:p>
            <a:pPr rtl="1"/>
            <a:endParaRPr lang="fr-FR" sz="1400" b="1" dirty="0" smtClean="0"/>
          </a:p>
          <a:p>
            <a:pPr algn="r" rtl="1">
              <a:buNone/>
            </a:pPr>
            <a:endParaRPr lang="fr-FR" sz="1400" b="1" dirty="0" smtClean="0"/>
          </a:p>
          <a:p>
            <a:pPr algn="r" rtl="1">
              <a:buNone/>
            </a:pPr>
            <a:endParaRPr lang="fr-FR" sz="2000" b="1" dirty="0" smtClean="0"/>
          </a:p>
          <a:p>
            <a:pPr algn="r" rtl="1">
              <a:buNone/>
            </a:pPr>
            <a:r>
              <a:rPr lang="ar-DZ" sz="2400" b="1" dirty="0" smtClean="0"/>
              <a:t> الأسباب الذاتية:</a:t>
            </a:r>
            <a:endParaRPr lang="fr-FR" sz="2400" dirty="0" smtClean="0"/>
          </a:p>
          <a:p>
            <a:pPr algn="r" rtl="1"/>
            <a:r>
              <a:rPr lang="ar-DZ" sz="2400" dirty="0" smtClean="0"/>
              <a:t>&gt;الميول </a:t>
            </a:r>
            <a:r>
              <a:rPr lang="ar-DZ" sz="2400" dirty="0" err="1" smtClean="0"/>
              <a:t>و</a:t>
            </a:r>
            <a:r>
              <a:rPr lang="ar-DZ" sz="2400" dirty="0" smtClean="0"/>
              <a:t> القناعة </a:t>
            </a:r>
            <a:r>
              <a:rPr lang="ar-DZ" sz="2400" dirty="0" err="1" smtClean="0"/>
              <a:t>و</a:t>
            </a:r>
            <a:r>
              <a:rPr lang="ar-DZ" sz="2400" dirty="0" smtClean="0"/>
              <a:t> الرغبة في دراسة هذا الموضوع.</a:t>
            </a:r>
            <a:endParaRPr lang="fr-FR" sz="2400" dirty="0" smtClean="0"/>
          </a:p>
          <a:p>
            <a:pPr algn="r" rtl="1"/>
            <a:r>
              <a:rPr lang="ar-DZ" sz="2400" dirty="0" smtClean="0"/>
              <a:t>&gt;إبراز دور وتأثير أساليب التنشئة الأسرية في توجيه </a:t>
            </a:r>
            <a:r>
              <a:rPr lang="ar-DZ" sz="2400" dirty="0" err="1" smtClean="0"/>
              <a:t>الأبن</a:t>
            </a:r>
            <a:r>
              <a:rPr lang="ar-DZ" sz="2400" dirty="0" smtClean="0"/>
              <a:t> المراهق نحو الدراسة.</a:t>
            </a:r>
            <a:endParaRPr lang="fr-FR" sz="2400" dirty="0" smtClean="0"/>
          </a:p>
          <a:p>
            <a:pPr algn="r" rtl="1"/>
            <a:r>
              <a:rPr lang="ar-DZ" sz="2400" dirty="0" smtClean="0"/>
              <a:t>&gt;تحضير لمذكرة التخرج.</a:t>
            </a:r>
            <a:endParaRPr lang="fr-FR" sz="2400" dirty="0" smtClean="0"/>
          </a:p>
          <a:p>
            <a:pPr algn="r" rtl="1">
              <a:buNone/>
            </a:pPr>
            <a:r>
              <a:rPr lang="ar-DZ" sz="2400" b="1" dirty="0" smtClean="0"/>
              <a:t> الأسباب الموضوعية:</a:t>
            </a:r>
            <a:endParaRPr lang="fr-FR" sz="2400" dirty="0" smtClean="0"/>
          </a:p>
          <a:p>
            <a:pPr algn="r" rtl="1"/>
            <a:r>
              <a:rPr lang="ar-DZ" sz="2400" dirty="0" smtClean="0"/>
              <a:t>&gt;معرفة دور وأهمية مؤسسات التنشئة </a:t>
            </a:r>
            <a:r>
              <a:rPr lang="ar-DZ" sz="2400" dirty="0" err="1" smtClean="0"/>
              <a:t>الإجتماعية</a:t>
            </a:r>
            <a:r>
              <a:rPr lang="ar-DZ" sz="2400" dirty="0" smtClean="0"/>
              <a:t> وخاصة الأسرة في تربية </a:t>
            </a:r>
            <a:r>
              <a:rPr lang="ar-DZ" sz="2400" dirty="0" err="1" smtClean="0"/>
              <a:t>إبنها</a:t>
            </a:r>
            <a:r>
              <a:rPr lang="ar-DZ" sz="2400" dirty="0" smtClean="0"/>
              <a:t> المراهق وتوجيهه نحو الدراسة.</a:t>
            </a:r>
            <a:endParaRPr lang="fr-FR" sz="2400" dirty="0" smtClean="0"/>
          </a:p>
          <a:p>
            <a:pPr algn="r" rtl="1"/>
            <a:r>
              <a:rPr lang="ar-DZ" sz="2400" dirty="0" smtClean="0"/>
              <a:t>&gt;معرفة ما مدى وصول أساليب التنشئة الأسرية في توجيه </a:t>
            </a:r>
            <a:r>
              <a:rPr lang="ar-DZ" sz="2400" dirty="0" err="1" smtClean="0"/>
              <a:t>الإبن</a:t>
            </a:r>
            <a:r>
              <a:rPr lang="ar-DZ" sz="2400" dirty="0" smtClean="0"/>
              <a:t> المراهق نحو الدراسة. </a:t>
            </a:r>
            <a:endParaRPr lang="fr-FR" sz="2400" dirty="0" smtClean="0"/>
          </a:p>
          <a:p>
            <a:pPr algn="r" rtl="1"/>
            <a:r>
              <a:rPr lang="ar-DZ" sz="2400" dirty="0" smtClean="0"/>
              <a:t>&gt;خطورة هذه المرحلة عند الأبناء وهي مرحلة المراهقة أثناء التعامل معهم .</a:t>
            </a:r>
            <a:endParaRPr lang="fr-FR" sz="2400" dirty="0" smtClean="0"/>
          </a:p>
          <a:p>
            <a:pPr algn="r" rtl="1"/>
            <a:endParaRPr lang="fr-FR" sz="2400" b="1" dirty="0" smtClean="0"/>
          </a:p>
          <a:p>
            <a:pPr rtl="1"/>
            <a:endParaRPr lang="fr-FR" sz="2000" b="1" dirty="0" smtClean="0"/>
          </a:p>
          <a:p>
            <a:pPr rtl="1"/>
            <a:endParaRPr lang="fr-FR" sz="2000" b="1" dirty="0" smtClean="0"/>
          </a:p>
          <a:p>
            <a:pPr rtl="1"/>
            <a:endParaRPr lang="fr-FR" sz="1400" b="1" dirty="0" smtClean="0"/>
          </a:p>
          <a:p>
            <a:pPr algn="r" rtl="1"/>
            <a:endParaRPr lang="fr-FR" sz="1400" b="1" dirty="0" smtClean="0"/>
          </a:p>
          <a:p>
            <a:pPr algn="r" rtl="1"/>
            <a:endParaRPr lang="fr-FR" sz="1400" b="1" dirty="0" smtClean="0"/>
          </a:p>
          <a:p>
            <a:pPr algn="r" rtl="1"/>
            <a:r>
              <a:rPr lang="ar-DZ" sz="1400" dirty="0" smtClean="0"/>
              <a:t>.</a:t>
            </a:r>
            <a:endParaRPr lang="fr-FR" sz="1400" dirty="0" smtClean="0"/>
          </a:p>
          <a:p>
            <a:pPr algn="r"/>
            <a:endParaRPr lang="fr-FR" sz="1400" b="1" dirty="0" smtClean="0"/>
          </a:p>
          <a:p>
            <a:pPr algn="r"/>
            <a:endParaRPr lang="fr-FR" sz="1400" b="1" dirty="0" smtClean="0"/>
          </a:p>
          <a:p>
            <a:pPr rtl="1"/>
            <a:r>
              <a:rPr lang="ar-DZ" sz="1400" b="1" dirty="0" smtClean="0"/>
              <a:t>_</a:t>
            </a:r>
            <a:endParaRPr lang="fr-FR"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checkerboard(across)">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ox(in)">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ox(in)">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ox(in)">
                                      <p:cBhvr>
                                        <p:cTn id="22" dur="5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3">
                                            <p:txEl>
                                              <p:pRg st="10" end="1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diamond(in)">
                                      <p:cBhvr>
                                        <p:cTn id="31" dur="2000"/>
                                        <p:tgtEl>
                                          <p:spTgt spid="3">
                                            <p:txEl>
                                              <p:pRg st="11" end="11"/>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diamond(in)">
                                      <p:cBhvr>
                                        <p:cTn id="34" dur="2000"/>
                                        <p:tgtEl>
                                          <p:spTgt spid="3">
                                            <p:txEl>
                                              <p:pRg st="12" end="12"/>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diamond(in)">
                                      <p:cBhvr>
                                        <p:cTn id="37" dur="2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428604"/>
            <a:ext cx="8686800" cy="838200"/>
          </a:xfrm>
        </p:spPr>
        <p:txBody>
          <a:bodyPr/>
          <a:lstStyle/>
          <a:p>
            <a:pPr algn="ctr"/>
            <a:r>
              <a:rPr lang="ar-DZ" b="1" dirty="0"/>
              <a:t>أهمية الموضوع: </a:t>
            </a:r>
            <a:endParaRPr lang="fr-FR" dirty="0"/>
          </a:p>
        </p:txBody>
      </p:sp>
      <p:sp>
        <p:nvSpPr>
          <p:cNvPr id="3" name="Espace réservé du contenu 2"/>
          <p:cNvSpPr>
            <a:spLocks noGrp="1"/>
          </p:cNvSpPr>
          <p:nvPr>
            <p:ph idx="1"/>
          </p:nvPr>
        </p:nvSpPr>
        <p:spPr/>
        <p:txBody>
          <a:bodyPr/>
          <a:lstStyle/>
          <a:p>
            <a:pPr lvl="1" algn="r" rtl="1">
              <a:buFont typeface="Wingdings" pitchFamily="2" charset="2"/>
              <a:buChar char="v"/>
            </a:pPr>
            <a:r>
              <a:rPr lang="ar-DZ" dirty="0" smtClean="0"/>
              <a:t>إلقاء الضوء على التربية في أوساط الأبناء خاصة المراهقين </a:t>
            </a:r>
            <a:r>
              <a:rPr lang="ar-DZ" dirty="0" err="1" smtClean="0"/>
              <a:t>و</a:t>
            </a:r>
            <a:r>
              <a:rPr lang="ar-DZ" dirty="0" smtClean="0"/>
              <a:t> تأثير أساليب التنشئة الأسرية عليهم.</a:t>
            </a:r>
          </a:p>
          <a:p>
            <a:pPr lvl="1" algn="r" rtl="1">
              <a:buFont typeface="Wingdings" pitchFamily="2" charset="2"/>
              <a:buChar char="v"/>
            </a:pPr>
            <a:r>
              <a:rPr lang="ar-DZ" sz="2800" dirty="0" smtClean="0"/>
              <a:t>كون </a:t>
            </a:r>
            <a:r>
              <a:rPr lang="ar-DZ" sz="2800" dirty="0"/>
              <a:t>هذا الموضوع يلمس الأسرة بالدرجة الأولى </a:t>
            </a:r>
            <a:r>
              <a:rPr lang="ar-DZ" sz="2800" dirty="0" err="1"/>
              <a:t>و</a:t>
            </a:r>
            <a:r>
              <a:rPr lang="ar-DZ" sz="2800" dirty="0"/>
              <a:t> الأخيرة لأنها منبع للتنشئة وتشكيل سلوك وشخصية </a:t>
            </a:r>
            <a:r>
              <a:rPr lang="ar-DZ" sz="2800" dirty="0" err="1"/>
              <a:t>الإبن</a:t>
            </a:r>
            <a:r>
              <a:rPr lang="ar-DZ" sz="2800" dirty="0"/>
              <a:t> قبل المؤسسات </a:t>
            </a:r>
            <a:r>
              <a:rPr lang="ar-DZ" sz="2800" dirty="0" smtClean="0"/>
              <a:t>الأخرى.</a:t>
            </a:r>
            <a:endParaRPr lang="ar-DZ" dirty="0"/>
          </a:p>
          <a:p>
            <a:pPr lvl="1" algn="r" rtl="1">
              <a:buFont typeface="Wingdings" pitchFamily="2" charset="2"/>
              <a:buChar char="v"/>
            </a:pPr>
            <a:r>
              <a:rPr lang="ar-DZ" sz="2800" dirty="0" smtClean="0"/>
              <a:t>التعرف على كل أسلوب من أساليب التنشئة الأسرية في تنشئة وتوجيه </a:t>
            </a:r>
            <a:r>
              <a:rPr lang="ar-DZ" sz="2800" dirty="0" err="1" smtClean="0"/>
              <a:t>الإبن</a:t>
            </a:r>
            <a:r>
              <a:rPr lang="ar-DZ" sz="2800" dirty="0" smtClean="0"/>
              <a:t> المراهق نحو الدراسة</a:t>
            </a:r>
            <a:r>
              <a:rPr lang="ar-DZ" dirty="0" smtClean="0"/>
              <a:t>.</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أيام الماستر\index.jpg"/>
          <p:cNvPicPr>
            <a:picLocks noChangeAspect="1" noChangeArrowheads="1"/>
          </p:cNvPicPr>
          <p:nvPr/>
        </p:nvPicPr>
        <p:blipFill>
          <a:blip r:embed="rId2"/>
          <a:srcRect/>
          <a:stretch>
            <a:fillRect/>
          </a:stretch>
        </p:blipFill>
        <p:spPr bwMode="auto">
          <a:xfrm>
            <a:off x="571472" y="3714752"/>
            <a:ext cx="2847975" cy="2824171"/>
          </a:xfrm>
          <a:prstGeom prst="rect">
            <a:avLst/>
          </a:prstGeom>
          <a:noFill/>
        </p:spPr>
      </p:pic>
      <p:sp>
        <p:nvSpPr>
          <p:cNvPr id="2" name="Titre 1"/>
          <p:cNvSpPr>
            <a:spLocks noGrp="1"/>
          </p:cNvSpPr>
          <p:nvPr>
            <p:ph type="title"/>
          </p:nvPr>
        </p:nvSpPr>
        <p:spPr/>
        <p:txBody>
          <a:bodyPr/>
          <a:lstStyle/>
          <a:p>
            <a:pPr algn="ctr"/>
            <a:r>
              <a:rPr lang="ar-DZ" b="1" dirty="0"/>
              <a:t>أهداف الموضوع:</a:t>
            </a:r>
            <a:endParaRPr lang="fr-FR" dirty="0"/>
          </a:p>
        </p:txBody>
      </p:sp>
      <p:sp>
        <p:nvSpPr>
          <p:cNvPr id="3" name="Espace réservé du contenu 2"/>
          <p:cNvSpPr>
            <a:spLocks noGrp="1"/>
          </p:cNvSpPr>
          <p:nvPr>
            <p:ph idx="1"/>
          </p:nvPr>
        </p:nvSpPr>
        <p:spPr/>
        <p:txBody>
          <a:bodyPr>
            <a:normAutofit/>
          </a:bodyPr>
          <a:lstStyle/>
          <a:p>
            <a:pPr algn="r" rtl="1">
              <a:buFont typeface="Wingdings" pitchFamily="2" charset="2"/>
              <a:buChar char="Ø"/>
            </a:pPr>
            <a:r>
              <a:rPr lang="ar-DZ" dirty="0" smtClean="0"/>
              <a:t>الكشف </a:t>
            </a:r>
            <a:r>
              <a:rPr lang="ar-DZ" dirty="0"/>
              <a:t>عن </a:t>
            </a:r>
            <a:r>
              <a:rPr lang="ar-DZ" dirty="0" err="1"/>
              <a:t>سلوكات</a:t>
            </a:r>
            <a:r>
              <a:rPr lang="ar-DZ" dirty="0"/>
              <a:t> الأبناء المراهقين </a:t>
            </a:r>
            <a:r>
              <a:rPr lang="ar-DZ" dirty="0" err="1"/>
              <a:t>و</a:t>
            </a:r>
            <a:r>
              <a:rPr lang="ar-DZ" dirty="0"/>
              <a:t> </a:t>
            </a:r>
            <a:r>
              <a:rPr lang="ar-DZ" dirty="0" smtClean="0"/>
              <a:t>كيفية توجيهها .</a:t>
            </a:r>
            <a:endParaRPr lang="ar-DZ" dirty="0"/>
          </a:p>
          <a:p>
            <a:pPr algn="r" rtl="1">
              <a:buFont typeface="Wingdings" pitchFamily="2" charset="2"/>
              <a:buChar char="Ø"/>
            </a:pPr>
            <a:r>
              <a:rPr lang="ar-DZ" dirty="0" smtClean="0"/>
              <a:t>محاولة </a:t>
            </a:r>
            <a:r>
              <a:rPr lang="ar-DZ" dirty="0"/>
              <a:t>معرفة وعي الآباء بمدى تأثير أساليب التنشئة الأسرية في توجيه أبنائهم المراهقين نحو الدراسة </a:t>
            </a:r>
            <a:r>
              <a:rPr lang="ar-DZ" dirty="0" smtClean="0"/>
              <a:t>.</a:t>
            </a:r>
            <a:endParaRPr lang="ar-DZ" dirty="0"/>
          </a:p>
          <a:p>
            <a:pPr algn="r" rtl="1">
              <a:buFont typeface="Wingdings" pitchFamily="2" charset="2"/>
              <a:buChar char="Ø"/>
            </a:pPr>
            <a:r>
              <a:rPr lang="ar-DZ" dirty="0" smtClean="0"/>
              <a:t>إجراء </a:t>
            </a:r>
            <a:r>
              <a:rPr lang="ar-DZ" dirty="0"/>
              <a:t>دراسة ميدانية على المراهقين وربطها بكيفية توجيه الأولياء نحو الدراسة باستخدام أساليب التنشئة الأسرية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8229600" cy="785818"/>
          </a:xfrm>
        </p:spPr>
        <p:txBody>
          <a:bodyPr>
            <a:normAutofit fontScale="90000"/>
          </a:bodyPr>
          <a:lstStyle/>
          <a:p>
            <a:pPr algn="ctr"/>
            <a:r>
              <a:rPr lang="ar-DZ" b="1" dirty="0"/>
              <a:t>تحديد المفاهيم الأساسية:</a:t>
            </a:r>
            <a:r>
              <a:rPr lang="fr-FR" dirty="0"/>
              <a:t/>
            </a:r>
            <a:br>
              <a:rPr lang="fr-FR" dirty="0"/>
            </a:br>
            <a:endParaRPr lang="fr-FR" dirty="0"/>
          </a:p>
        </p:txBody>
      </p:sp>
      <p:sp>
        <p:nvSpPr>
          <p:cNvPr id="3" name="Espace réservé du contenu 2"/>
          <p:cNvSpPr>
            <a:spLocks noGrp="1"/>
          </p:cNvSpPr>
          <p:nvPr>
            <p:ph idx="1"/>
          </p:nvPr>
        </p:nvSpPr>
        <p:spPr>
          <a:xfrm>
            <a:off x="457200" y="1214422"/>
            <a:ext cx="8686800" cy="5429288"/>
          </a:xfrm>
        </p:spPr>
        <p:txBody>
          <a:bodyPr>
            <a:noAutofit/>
          </a:bodyPr>
          <a:lstStyle/>
          <a:p>
            <a:pPr algn="r" rtl="1">
              <a:lnSpc>
                <a:spcPct val="170000"/>
              </a:lnSpc>
              <a:buFont typeface="Wingdings" pitchFamily="2" charset="2"/>
              <a:buChar char="§"/>
            </a:pPr>
            <a:r>
              <a:rPr lang="ar-DZ" sz="1600" b="1" dirty="0" smtClean="0"/>
              <a:t>أساليب:لغة:</a:t>
            </a:r>
            <a:r>
              <a:rPr lang="ar-DZ" sz="1600" dirty="0" smtClean="0"/>
              <a:t>الأساليب </a:t>
            </a:r>
            <a:r>
              <a:rPr lang="ar-DZ" sz="1600" dirty="0"/>
              <a:t>جمع أسلوب ويعني الطريقة أو المنهج الذي يضبط السلوك.</a:t>
            </a:r>
            <a:endParaRPr lang="fr-FR" sz="1600" dirty="0"/>
          </a:p>
          <a:p>
            <a:pPr algn="r" rtl="1">
              <a:lnSpc>
                <a:spcPct val="170000"/>
              </a:lnSpc>
              <a:buNone/>
            </a:pPr>
            <a:r>
              <a:rPr lang="ar-DZ" sz="1600" b="1" dirty="0" smtClean="0"/>
              <a:t>                - </a:t>
            </a:r>
            <a:r>
              <a:rPr lang="ar-DZ" sz="1600" b="1" dirty="0" err="1" smtClean="0"/>
              <a:t>إصطلاحا</a:t>
            </a:r>
            <a:r>
              <a:rPr lang="ar-DZ" sz="1600" b="1" dirty="0"/>
              <a:t>:</a:t>
            </a:r>
            <a:r>
              <a:rPr lang="ar-DZ" sz="1600" dirty="0"/>
              <a:t> ويعني الطريقة أو المنهج الذي يضبط السلوك.</a:t>
            </a:r>
            <a:endParaRPr lang="fr-FR" sz="1600" dirty="0"/>
          </a:p>
          <a:p>
            <a:pPr algn="r" rtl="1">
              <a:lnSpc>
                <a:spcPct val="170000"/>
              </a:lnSpc>
              <a:buFont typeface="Wingdings" pitchFamily="2" charset="2"/>
              <a:buChar char="§"/>
            </a:pPr>
            <a:r>
              <a:rPr lang="ar-DZ" sz="1600" b="1" dirty="0" smtClean="0"/>
              <a:t>التنشئة:لغة:</a:t>
            </a:r>
            <a:r>
              <a:rPr lang="ar-DZ" sz="1600" dirty="0" smtClean="0"/>
              <a:t>من </a:t>
            </a:r>
            <a:r>
              <a:rPr lang="ar-DZ" sz="1600" dirty="0"/>
              <a:t>الفعل نشأ ,ينشأ,نشوءا,و </a:t>
            </a:r>
            <a:r>
              <a:rPr lang="ar-DZ" sz="1600" dirty="0" err="1"/>
              <a:t>نشاءا</a:t>
            </a:r>
            <a:r>
              <a:rPr lang="ar-DZ" sz="1600" dirty="0"/>
              <a:t>,بمعنى ربا </a:t>
            </a:r>
            <a:r>
              <a:rPr lang="ar-DZ" sz="1600" dirty="0" err="1"/>
              <a:t>و</a:t>
            </a:r>
            <a:r>
              <a:rPr lang="ar-DZ" sz="1600" dirty="0"/>
              <a:t> نشأ.</a:t>
            </a:r>
            <a:endParaRPr lang="fr-FR" sz="1600" dirty="0"/>
          </a:p>
          <a:p>
            <a:pPr algn="r" rtl="1">
              <a:lnSpc>
                <a:spcPct val="170000"/>
              </a:lnSpc>
              <a:buNone/>
            </a:pPr>
            <a:r>
              <a:rPr lang="ar-DZ" sz="1600" b="1" dirty="0" smtClean="0"/>
              <a:t>                 - </a:t>
            </a:r>
            <a:r>
              <a:rPr lang="ar-DZ" sz="1600" b="1" dirty="0" err="1" smtClean="0"/>
              <a:t>إصطلاحا</a:t>
            </a:r>
            <a:r>
              <a:rPr lang="ar-DZ" sz="1600" b="1" dirty="0" smtClean="0"/>
              <a:t>:</a:t>
            </a:r>
            <a:r>
              <a:rPr lang="ar-DZ" sz="1600" dirty="0" smtClean="0"/>
              <a:t>وهو </a:t>
            </a:r>
            <a:r>
              <a:rPr lang="ar-DZ" sz="1600" dirty="0"/>
              <a:t>مفهوم يقع تحت مظلة المفهوم الشامل للتربية الذي يتضمن العديد من أنواع التنشئة </a:t>
            </a:r>
            <a:r>
              <a:rPr lang="ar-DZ" sz="1600" dirty="0" err="1"/>
              <a:t>الإجتماعية</a:t>
            </a:r>
            <a:r>
              <a:rPr lang="ar-DZ" sz="1600" dirty="0"/>
              <a:t> أو </a:t>
            </a:r>
            <a:r>
              <a:rPr lang="ar-DZ" sz="1600" dirty="0" err="1"/>
              <a:t>الإقتصادية</a:t>
            </a:r>
            <a:r>
              <a:rPr lang="ar-DZ" sz="1600" dirty="0"/>
              <a:t> أو السياسية </a:t>
            </a:r>
            <a:r>
              <a:rPr lang="ar-DZ" sz="1600" dirty="0" err="1"/>
              <a:t>أوغيرها</a:t>
            </a:r>
            <a:r>
              <a:rPr lang="ar-DZ" sz="1600" dirty="0"/>
              <a:t>.</a:t>
            </a:r>
            <a:endParaRPr lang="fr-FR" sz="1600" dirty="0"/>
          </a:p>
          <a:p>
            <a:pPr algn="r" rtl="1">
              <a:lnSpc>
                <a:spcPct val="170000"/>
              </a:lnSpc>
              <a:buFont typeface="Wingdings" pitchFamily="2" charset="2"/>
              <a:buChar char="§"/>
            </a:pPr>
            <a:r>
              <a:rPr lang="ar-DZ" sz="1600" b="1" dirty="0" smtClean="0"/>
              <a:t>الأسرة:لغة:</a:t>
            </a:r>
            <a:r>
              <a:rPr lang="ar-DZ" sz="1600" dirty="0" smtClean="0"/>
              <a:t>من </a:t>
            </a:r>
            <a:r>
              <a:rPr lang="ar-DZ" sz="1600" dirty="0"/>
              <a:t>الفعل أسر بمعنى القيد.</a:t>
            </a:r>
            <a:endParaRPr lang="fr-FR" sz="1600" dirty="0"/>
          </a:p>
          <a:p>
            <a:pPr algn="r" rtl="1">
              <a:lnSpc>
                <a:spcPct val="170000"/>
              </a:lnSpc>
              <a:buNone/>
            </a:pPr>
            <a:r>
              <a:rPr lang="ar-DZ" sz="1600" b="1" dirty="0" smtClean="0"/>
              <a:t>                - </a:t>
            </a:r>
            <a:r>
              <a:rPr lang="ar-DZ" sz="1600" b="1" dirty="0" err="1" smtClean="0"/>
              <a:t>إصطلاحا</a:t>
            </a:r>
            <a:r>
              <a:rPr lang="ar-DZ" sz="1600" b="1" dirty="0" smtClean="0"/>
              <a:t>:</a:t>
            </a:r>
            <a:r>
              <a:rPr lang="ar-DZ" sz="1600" dirty="0" smtClean="0"/>
              <a:t>هي </a:t>
            </a:r>
            <a:r>
              <a:rPr lang="ar-DZ" sz="1600" dirty="0"/>
              <a:t>وحدة بيولوجية تقوم على زواج شخصين </a:t>
            </a:r>
            <a:r>
              <a:rPr lang="ar-DZ" sz="1600" dirty="0" err="1"/>
              <a:t>و</a:t>
            </a:r>
            <a:r>
              <a:rPr lang="ar-DZ" sz="1600" dirty="0"/>
              <a:t> يترتب على ذلك الزواج إنتاج أطفال وهنا تتحول الأسرة إلى وحدة </a:t>
            </a:r>
            <a:r>
              <a:rPr lang="ar-DZ" sz="1600" dirty="0" err="1"/>
              <a:t>إجتماعية</a:t>
            </a:r>
            <a:r>
              <a:rPr lang="ar-DZ" sz="1600" dirty="0"/>
              <a:t> .</a:t>
            </a:r>
            <a:endParaRPr lang="fr-FR" sz="1600" dirty="0"/>
          </a:p>
          <a:p>
            <a:pPr algn="r" rtl="1">
              <a:lnSpc>
                <a:spcPct val="170000"/>
              </a:lnSpc>
            </a:pPr>
            <a:r>
              <a:rPr lang="ar-DZ" sz="1600" u="sng" dirty="0"/>
              <a:t>ويعرفها </a:t>
            </a:r>
            <a:r>
              <a:rPr lang="ar-DZ" sz="1600" u="sng" dirty="0" err="1"/>
              <a:t>دوك</a:t>
            </a:r>
            <a:r>
              <a:rPr lang="ar-DZ" sz="1600" u="sng" dirty="0"/>
              <a:t> جورج ميل</a:t>
            </a:r>
            <a:r>
              <a:rPr lang="ar-DZ" sz="1600" dirty="0"/>
              <a:t> :بأنها جماعة </a:t>
            </a:r>
            <a:r>
              <a:rPr lang="ar-DZ" sz="1600" dirty="0" err="1"/>
              <a:t>إجتماعية</a:t>
            </a:r>
            <a:r>
              <a:rPr lang="ar-DZ" sz="1600" dirty="0"/>
              <a:t> يقيم أفرادها جميعا في مسكن مشترك </a:t>
            </a:r>
            <a:r>
              <a:rPr lang="ar-DZ" sz="1600" dirty="0" err="1"/>
              <a:t>و</a:t>
            </a:r>
            <a:r>
              <a:rPr lang="ar-DZ" sz="1600" dirty="0"/>
              <a:t> يتعاونون اقتصاديا </a:t>
            </a:r>
            <a:r>
              <a:rPr lang="ar-DZ" sz="1600" dirty="0" err="1"/>
              <a:t>و</a:t>
            </a:r>
            <a:r>
              <a:rPr lang="ar-DZ" sz="1600" dirty="0"/>
              <a:t> يتناسلون هذه الجماعة تتكون من ذكر </a:t>
            </a:r>
            <a:r>
              <a:rPr lang="ar-DZ" sz="1600" dirty="0" err="1"/>
              <a:t>و</a:t>
            </a:r>
            <a:r>
              <a:rPr lang="ar-DZ" sz="1600" dirty="0"/>
              <a:t> أنثى بينهم علاقة اجتماعية يقرها المجتمع.</a:t>
            </a:r>
            <a:endParaRPr lang="fr-FR" sz="1600" dirty="0"/>
          </a:p>
          <a:p>
            <a:pPr algn="r" rtl="1">
              <a:lnSpc>
                <a:spcPct val="170000"/>
              </a:lnSpc>
              <a:buFont typeface="Wingdings" pitchFamily="2" charset="2"/>
              <a:buChar char="§"/>
            </a:pPr>
            <a:r>
              <a:rPr lang="ar-DZ" sz="1600" b="1" dirty="0" smtClean="0"/>
              <a:t>مفهوم </a:t>
            </a:r>
            <a:r>
              <a:rPr lang="ar-DZ" sz="1600" b="1" dirty="0"/>
              <a:t>أساليب التنشئة الأسرية:</a:t>
            </a:r>
            <a:r>
              <a:rPr lang="ar-DZ" sz="1600" dirty="0"/>
              <a:t>هي نمط تربوي ينتهجه الآباء في المواقف اليومية .</a:t>
            </a:r>
            <a:r>
              <a:rPr lang="ar-DZ" sz="1600" u="sng" dirty="0"/>
              <a:t>و يعرفها عامر مصباح:</a:t>
            </a:r>
            <a:r>
              <a:rPr lang="ar-DZ" sz="1600" dirty="0"/>
              <a:t>بأنها الطريقة التي يتعامل </a:t>
            </a:r>
            <a:r>
              <a:rPr lang="ar-DZ" sz="1600" dirty="0" err="1"/>
              <a:t>بها</a:t>
            </a:r>
            <a:r>
              <a:rPr lang="ar-DZ" sz="1600" dirty="0"/>
              <a:t> الأب </a:t>
            </a:r>
            <a:r>
              <a:rPr lang="ar-DZ" sz="1600" dirty="0" err="1"/>
              <a:t>و</a:t>
            </a:r>
            <a:r>
              <a:rPr lang="ar-DZ" sz="1600" dirty="0"/>
              <a:t> الأم مع أبنائهما في عملية التنشئة </a:t>
            </a:r>
            <a:r>
              <a:rPr lang="ar-DZ" sz="1600" dirty="0" err="1"/>
              <a:t>الإجتماعية</a:t>
            </a:r>
            <a:r>
              <a:rPr lang="ar-DZ" sz="1600" dirty="0"/>
              <a:t> </a:t>
            </a:r>
            <a:r>
              <a:rPr lang="ar-DZ" sz="1100" dirty="0"/>
              <a:t>.</a:t>
            </a:r>
            <a:endParaRPr lang="fr-F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3" presetClass="emph" presetSubtype="0" fill="remove" grpId="0" nodeType="clickEffect">
                                  <p:stCondLst>
                                    <p:cond delay="0"/>
                                  </p:stCondLst>
                                  <p:childTnLst>
                                    <p:animClr clrSpc="rgb">
                                      <p:cBhvr override="childStyle">
                                        <p:cTn id="10" dur="1500" accel="50000" autoRev="1" fill="hold" tmFilter="0, 0; .33333, 1; 1, 1">
                                          <p:stCondLst>
                                            <p:cond delay="0"/>
                                          </p:stCondLst>
                                        </p:cTn>
                                        <p:tgtEl>
                                          <p:spTgt spid="3">
                                            <p:txEl>
                                              <p:pRg st="0" end="0"/>
                                            </p:txEl>
                                          </p:spTgt>
                                        </p:tgtEl>
                                        <p:attrNameLst>
                                          <p:attrName>style.color</p:attrName>
                                        </p:attrNameLst>
                                      </p:cBhvr>
                                      <p:to>
                                        <a:schemeClr val="accent2"/>
                                      </p:to>
                                    </p:animClr>
                                    <p:animClr clrSpc="rgb">
                                      <p:cBhvr>
                                        <p:cTn id="11" dur="1500" accel="50000" autoRev="1" fill="hold" tmFilter="0, 0; .33333, 1; 1, 1">
                                          <p:stCondLst>
                                            <p:cond delay="0"/>
                                          </p:stCondLst>
                                        </p:cTn>
                                        <p:tgtEl>
                                          <p:spTgt spid="3">
                                            <p:txEl>
                                              <p:pRg st="0" end="0"/>
                                            </p:txEl>
                                          </p:spTgt>
                                        </p:tgtEl>
                                        <p:attrNameLst>
                                          <p:attrName>fillcolor</p:attrName>
                                        </p:attrNameLst>
                                      </p:cBhvr>
                                      <p:to>
                                        <a:schemeClr val="accent2"/>
                                      </p:to>
                                    </p:animClr>
                                    <p:set>
                                      <p:cBhvr>
                                        <p:cTn id="12" dur="3000" fill="hold"/>
                                        <p:tgtEl>
                                          <p:spTgt spid="3">
                                            <p:txEl>
                                              <p:pRg st="0" end="0"/>
                                            </p:txEl>
                                          </p:spTgt>
                                        </p:tgtEl>
                                        <p:attrNameLst>
                                          <p:attrName>fill.type</p:attrName>
                                        </p:attrNameLst>
                                      </p:cBhvr>
                                      <p:to>
                                        <p:strVal val="solid"/>
                                      </p:to>
                                    </p:set>
                                    <p:set>
                                      <p:cBhvr>
                                        <p:cTn id="13" dur="3000" fill="hold"/>
                                        <p:tgtEl>
                                          <p:spTgt spid="3">
                                            <p:txEl>
                                              <p:pRg st="0" end="0"/>
                                            </p:txEl>
                                          </p:spTgt>
                                        </p:tgtEl>
                                        <p:attrNameLst>
                                          <p:attrName>fill.on</p:attrName>
                                        </p:attrNameLst>
                                      </p:cBhvr>
                                      <p:to>
                                        <p:strVal val="true"/>
                                      </p:to>
                                    </p:set>
                                    <p:animScale>
                                      <p:cBhvr>
                                        <p:cTn id="14" dur="1500" accel="50000" autoRev="1" fill="hold" tmFilter="0, 0; .33333, 1; 1, 1">
                                          <p:stCondLst>
                                            <p:cond delay="0"/>
                                          </p:stCondLst>
                                        </p:cTn>
                                        <p:tgtEl>
                                          <p:spTgt spid="3">
                                            <p:txEl>
                                              <p:pRg st="0" end="0"/>
                                            </p:txEl>
                                          </p:spTgt>
                                        </p:tgtEl>
                                      </p:cBhvr>
                                      <p:from x="100000" y="100000"/>
                                      <p:to x="100000" y="140000"/>
                                    </p:animScale>
                                  </p:childTnLst>
                                </p:cTn>
                              </p:par>
                            </p:childTnLst>
                          </p:cTn>
                        </p:par>
                      </p:childTnLst>
                    </p:cTn>
                  </p:par>
                  <p:par>
                    <p:cTn id="15" fill="hold">
                      <p:stCondLst>
                        <p:cond delay="indefinite"/>
                      </p:stCondLst>
                      <p:childTnLst>
                        <p:par>
                          <p:cTn id="16" fill="hold">
                            <p:stCondLst>
                              <p:cond delay="0"/>
                            </p:stCondLst>
                            <p:childTnLst>
                              <p:par>
                                <p:cTn id="17" presetID="33" presetClass="emph" presetSubtype="0" fill="remove" grpId="0" nodeType="clickEffect">
                                  <p:stCondLst>
                                    <p:cond delay="0"/>
                                  </p:stCondLst>
                                  <p:childTnLst>
                                    <p:animClr clrSpc="rgb">
                                      <p:cBhvr override="childStyle">
                                        <p:cTn id="18" dur="1500" accel="50000" autoRev="1" fill="hold" tmFilter="0, 0; .33333, 1; 1, 1">
                                          <p:stCondLst>
                                            <p:cond delay="0"/>
                                          </p:stCondLst>
                                        </p:cTn>
                                        <p:tgtEl>
                                          <p:spTgt spid="3">
                                            <p:txEl>
                                              <p:pRg st="1" end="1"/>
                                            </p:txEl>
                                          </p:spTgt>
                                        </p:tgtEl>
                                        <p:attrNameLst>
                                          <p:attrName>style.color</p:attrName>
                                        </p:attrNameLst>
                                      </p:cBhvr>
                                      <p:to>
                                        <a:schemeClr val="accent2"/>
                                      </p:to>
                                    </p:animClr>
                                    <p:animClr clrSpc="rgb">
                                      <p:cBhvr>
                                        <p:cTn id="19" dur="1500" accel="50000" autoRev="1" fill="hold" tmFilter="0, 0; .33333, 1; 1, 1">
                                          <p:stCondLst>
                                            <p:cond delay="0"/>
                                          </p:stCondLst>
                                        </p:cTn>
                                        <p:tgtEl>
                                          <p:spTgt spid="3">
                                            <p:txEl>
                                              <p:pRg st="1" end="1"/>
                                            </p:txEl>
                                          </p:spTgt>
                                        </p:tgtEl>
                                        <p:attrNameLst>
                                          <p:attrName>fillcolor</p:attrName>
                                        </p:attrNameLst>
                                      </p:cBhvr>
                                      <p:to>
                                        <a:schemeClr val="accent2"/>
                                      </p:to>
                                    </p:animClr>
                                    <p:set>
                                      <p:cBhvr>
                                        <p:cTn id="20" dur="3000" fill="hold"/>
                                        <p:tgtEl>
                                          <p:spTgt spid="3">
                                            <p:txEl>
                                              <p:pRg st="1" end="1"/>
                                            </p:txEl>
                                          </p:spTgt>
                                        </p:tgtEl>
                                        <p:attrNameLst>
                                          <p:attrName>fill.type</p:attrName>
                                        </p:attrNameLst>
                                      </p:cBhvr>
                                      <p:to>
                                        <p:strVal val="solid"/>
                                      </p:to>
                                    </p:set>
                                    <p:set>
                                      <p:cBhvr>
                                        <p:cTn id="21" dur="3000" fill="hold"/>
                                        <p:tgtEl>
                                          <p:spTgt spid="3">
                                            <p:txEl>
                                              <p:pRg st="1" end="1"/>
                                            </p:txEl>
                                          </p:spTgt>
                                        </p:tgtEl>
                                        <p:attrNameLst>
                                          <p:attrName>fill.on</p:attrName>
                                        </p:attrNameLst>
                                      </p:cBhvr>
                                      <p:to>
                                        <p:strVal val="true"/>
                                      </p:to>
                                    </p:set>
                                    <p:animScale>
                                      <p:cBhvr>
                                        <p:cTn id="22" dur="1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par>
                    <p:cTn id="23" fill="hold">
                      <p:stCondLst>
                        <p:cond delay="indefinite"/>
                      </p:stCondLst>
                      <p:childTnLst>
                        <p:par>
                          <p:cTn id="24" fill="hold">
                            <p:stCondLst>
                              <p:cond delay="0"/>
                            </p:stCondLst>
                            <p:childTnLst>
                              <p:par>
                                <p:cTn id="25" presetID="33" presetClass="emph" presetSubtype="0" fill="remove" grpId="0" nodeType="clickEffect">
                                  <p:stCondLst>
                                    <p:cond delay="0"/>
                                  </p:stCondLst>
                                  <p:childTnLst>
                                    <p:animClr clrSpc="rgb">
                                      <p:cBhvr override="childStyle">
                                        <p:cTn id="26" dur="1500" accel="50000" autoRev="1" fill="hold" tmFilter="0, 0; .33333, 1; 1, 1">
                                          <p:stCondLst>
                                            <p:cond delay="0"/>
                                          </p:stCondLst>
                                        </p:cTn>
                                        <p:tgtEl>
                                          <p:spTgt spid="3">
                                            <p:txEl>
                                              <p:pRg st="2" end="2"/>
                                            </p:txEl>
                                          </p:spTgt>
                                        </p:tgtEl>
                                        <p:attrNameLst>
                                          <p:attrName>style.color</p:attrName>
                                        </p:attrNameLst>
                                      </p:cBhvr>
                                      <p:to>
                                        <a:schemeClr val="accent2"/>
                                      </p:to>
                                    </p:animClr>
                                    <p:animClr clrSpc="rgb">
                                      <p:cBhvr>
                                        <p:cTn id="27" dur="1500" accel="50000" autoRev="1" fill="hold" tmFilter="0, 0; .33333, 1; 1, 1">
                                          <p:stCondLst>
                                            <p:cond delay="0"/>
                                          </p:stCondLst>
                                        </p:cTn>
                                        <p:tgtEl>
                                          <p:spTgt spid="3">
                                            <p:txEl>
                                              <p:pRg st="2" end="2"/>
                                            </p:txEl>
                                          </p:spTgt>
                                        </p:tgtEl>
                                        <p:attrNameLst>
                                          <p:attrName>fillcolor</p:attrName>
                                        </p:attrNameLst>
                                      </p:cBhvr>
                                      <p:to>
                                        <a:schemeClr val="accent2"/>
                                      </p:to>
                                    </p:animClr>
                                    <p:set>
                                      <p:cBhvr>
                                        <p:cTn id="28" dur="3000" fill="hold"/>
                                        <p:tgtEl>
                                          <p:spTgt spid="3">
                                            <p:txEl>
                                              <p:pRg st="2" end="2"/>
                                            </p:txEl>
                                          </p:spTgt>
                                        </p:tgtEl>
                                        <p:attrNameLst>
                                          <p:attrName>fill.type</p:attrName>
                                        </p:attrNameLst>
                                      </p:cBhvr>
                                      <p:to>
                                        <p:strVal val="solid"/>
                                      </p:to>
                                    </p:set>
                                    <p:set>
                                      <p:cBhvr>
                                        <p:cTn id="29" dur="3000" fill="hold"/>
                                        <p:tgtEl>
                                          <p:spTgt spid="3">
                                            <p:txEl>
                                              <p:pRg st="2" end="2"/>
                                            </p:txEl>
                                          </p:spTgt>
                                        </p:tgtEl>
                                        <p:attrNameLst>
                                          <p:attrName>fill.on</p:attrName>
                                        </p:attrNameLst>
                                      </p:cBhvr>
                                      <p:to>
                                        <p:strVal val="true"/>
                                      </p:to>
                                    </p:set>
                                    <p:animScale>
                                      <p:cBhvr>
                                        <p:cTn id="30" dur="1500" accel="50000" autoRev="1" fill="hold" tmFilter="0, 0; .33333, 1; 1, 1">
                                          <p:stCondLst>
                                            <p:cond delay="0"/>
                                          </p:stCondLst>
                                        </p:cTn>
                                        <p:tgtEl>
                                          <p:spTgt spid="3">
                                            <p:txEl>
                                              <p:pRg st="2" end="2"/>
                                            </p:txEl>
                                          </p:spTgt>
                                        </p:tgtEl>
                                      </p:cBhvr>
                                      <p:from x="100000" y="100000"/>
                                      <p:to x="100000" y="140000"/>
                                    </p:animScale>
                                  </p:childTnLst>
                                </p:cTn>
                              </p:par>
                            </p:childTnLst>
                          </p:cTn>
                        </p:par>
                      </p:childTnLst>
                    </p:cTn>
                  </p:par>
                  <p:par>
                    <p:cTn id="31" fill="hold">
                      <p:stCondLst>
                        <p:cond delay="indefinite"/>
                      </p:stCondLst>
                      <p:childTnLst>
                        <p:par>
                          <p:cTn id="32" fill="hold">
                            <p:stCondLst>
                              <p:cond delay="0"/>
                            </p:stCondLst>
                            <p:childTnLst>
                              <p:par>
                                <p:cTn id="33" presetID="33" presetClass="emph" presetSubtype="0" fill="remove" grpId="0" nodeType="clickEffect">
                                  <p:stCondLst>
                                    <p:cond delay="0"/>
                                  </p:stCondLst>
                                  <p:childTnLst>
                                    <p:animClr clrSpc="rgb">
                                      <p:cBhvr override="childStyle">
                                        <p:cTn id="34" dur="1500" accel="50000" autoRev="1" fill="hold" tmFilter="0, 0; .33333, 1; 1, 1">
                                          <p:stCondLst>
                                            <p:cond delay="0"/>
                                          </p:stCondLst>
                                        </p:cTn>
                                        <p:tgtEl>
                                          <p:spTgt spid="3">
                                            <p:txEl>
                                              <p:pRg st="3" end="3"/>
                                            </p:txEl>
                                          </p:spTgt>
                                        </p:tgtEl>
                                        <p:attrNameLst>
                                          <p:attrName>style.color</p:attrName>
                                        </p:attrNameLst>
                                      </p:cBhvr>
                                      <p:to>
                                        <a:schemeClr val="accent2"/>
                                      </p:to>
                                    </p:animClr>
                                    <p:animClr clrSpc="rgb">
                                      <p:cBhvr>
                                        <p:cTn id="35" dur="1500" accel="50000" autoRev="1" fill="hold" tmFilter="0, 0; .33333, 1; 1, 1">
                                          <p:stCondLst>
                                            <p:cond delay="0"/>
                                          </p:stCondLst>
                                        </p:cTn>
                                        <p:tgtEl>
                                          <p:spTgt spid="3">
                                            <p:txEl>
                                              <p:pRg st="3" end="3"/>
                                            </p:txEl>
                                          </p:spTgt>
                                        </p:tgtEl>
                                        <p:attrNameLst>
                                          <p:attrName>fillcolor</p:attrName>
                                        </p:attrNameLst>
                                      </p:cBhvr>
                                      <p:to>
                                        <a:schemeClr val="accent2"/>
                                      </p:to>
                                    </p:animClr>
                                    <p:set>
                                      <p:cBhvr>
                                        <p:cTn id="36" dur="3000" fill="hold"/>
                                        <p:tgtEl>
                                          <p:spTgt spid="3">
                                            <p:txEl>
                                              <p:pRg st="3" end="3"/>
                                            </p:txEl>
                                          </p:spTgt>
                                        </p:tgtEl>
                                        <p:attrNameLst>
                                          <p:attrName>fill.type</p:attrName>
                                        </p:attrNameLst>
                                      </p:cBhvr>
                                      <p:to>
                                        <p:strVal val="solid"/>
                                      </p:to>
                                    </p:set>
                                    <p:set>
                                      <p:cBhvr>
                                        <p:cTn id="37" dur="3000" fill="hold"/>
                                        <p:tgtEl>
                                          <p:spTgt spid="3">
                                            <p:txEl>
                                              <p:pRg st="3" end="3"/>
                                            </p:txEl>
                                          </p:spTgt>
                                        </p:tgtEl>
                                        <p:attrNameLst>
                                          <p:attrName>fill.on</p:attrName>
                                        </p:attrNameLst>
                                      </p:cBhvr>
                                      <p:to>
                                        <p:strVal val="true"/>
                                      </p:to>
                                    </p:set>
                                    <p:animScale>
                                      <p:cBhvr>
                                        <p:cTn id="38" dur="1500" accel="50000" autoRev="1" fill="hold" tmFilter="0, 0; .33333, 1; 1, 1">
                                          <p:stCondLst>
                                            <p:cond delay="0"/>
                                          </p:stCondLst>
                                        </p:cTn>
                                        <p:tgtEl>
                                          <p:spTgt spid="3">
                                            <p:txEl>
                                              <p:pRg st="3" end="3"/>
                                            </p:txEl>
                                          </p:spTgt>
                                        </p:tgtEl>
                                      </p:cBhvr>
                                      <p:from x="100000" y="100000"/>
                                      <p:to x="100000" y="140000"/>
                                    </p:animScale>
                                  </p:childTnLst>
                                </p:cTn>
                              </p:par>
                            </p:childTnLst>
                          </p:cTn>
                        </p:par>
                      </p:childTnLst>
                    </p:cTn>
                  </p:par>
                  <p:par>
                    <p:cTn id="39" fill="hold">
                      <p:stCondLst>
                        <p:cond delay="indefinite"/>
                      </p:stCondLst>
                      <p:childTnLst>
                        <p:par>
                          <p:cTn id="40" fill="hold">
                            <p:stCondLst>
                              <p:cond delay="0"/>
                            </p:stCondLst>
                            <p:childTnLst>
                              <p:par>
                                <p:cTn id="41" presetID="33" presetClass="emph" presetSubtype="0" fill="remove" grpId="0" nodeType="clickEffect">
                                  <p:stCondLst>
                                    <p:cond delay="0"/>
                                  </p:stCondLst>
                                  <p:childTnLst>
                                    <p:animClr clrSpc="rgb">
                                      <p:cBhvr override="childStyle">
                                        <p:cTn id="42" dur="1500" accel="50000" autoRev="1" fill="hold" tmFilter="0, 0; .33333, 1; 1, 1">
                                          <p:stCondLst>
                                            <p:cond delay="0"/>
                                          </p:stCondLst>
                                        </p:cTn>
                                        <p:tgtEl>
                                          <p:spTgt spid="3">
                                            <p:txEl>
                                              <p:pRg st="4" end="4"/>
                                            </p:txEl>
                                          </p:spTgt>
                                        </p:tgtEl>
                                        <p:attrNameLst>
                                          <p:attrName>style.color</p:attrName>
                                        </p:attrNameLst>
                                      </p:cBhvr>
                                      <p:to>
                                        <a:schemeClr val="accent2"/>
                                      </p:to>
                                    </p:animClr>
                                    <p:animClr clrSpc="rgb">
                                      <p:cBhvr>
                                        <p:cTn id="43" dur="1500" accel="50000" autoRev="1" fill="hold" tmFilter="0, 0; .33333, 1; 1, 1">
                                          <p:stCondLst>
                                            <p:cond delay="0"/>
                                          </p:stCondLst>
                                        </p:cTn>
                                        <p:tgtEl>
                                          <p:spTgt spid="3">
                                            <p:txEl>
                                              <p:pRg st="4" end="4"/>
                                            </p:txEl>
                                          </p:spTgt>
                                        </p:tgtEl>
                                        <p:attrNameLst>
                                          <p:attrName>fillcolor</p:attrName>
                                        </p:attrNameLst>
                                      </p:cBhvr>
                                      <p:to>
                                        <a:schemeClr val="accent2"/>
                                      </p:to>
                                    </p:animClr>
                                    <p:set>
                                      <p:cBhvr>
                                        <p:cTn id="44" dur="3000" fill="hold"/>
                                        <p:tgtEl>
                                          <p:spTgt spid="3">
                                            <p:txEl>
                                              <p:pRg st="4" end="4"/>
                                            </p:txEl>
                                          </p:spTgt>
                                        </p:tgtEl>
                                        <p:attrNameLst>
                                          <p:attrName>fill.type</p:attrName>
                                        </p:attrNameLst>
                                      </p:cBhvr>
                                      <p:to>
                                        <p:strVal val="solid"/>
                                      </p:to>
                                    </p:set>
                                    <p:set>
                                      <p:cBhvr>
                                        <p:cTn id="45" dur="3000" fill="hold"/>
                                        <p:tgtEl>
                                          <p:spTgt spid="3">
                                            <p:txEl>
                                              <p:pRg st="4" end="4"/>
                                            </p:txEl>
                                          </p:spTgt>
                                        </p:tgtEl>
                                        <p:attrNameLst>
                                          <p:attrName>fill.on</p:attrName>
                                        </p:attrNameLst>
                                      </p:cBhvr>
                                      <p:to>
                                        <p:strVal val="true"/>
                                      </p:to>
                                    </p:set>
                                    <p:animScale>
                                      <p:cBhvr>
                                        <p:cTn id="46" dur="1500" accel="50000" autoRev="1" fill="hold" tmFilter="0, 0; .33333, 1; 1, 1">
                                          <p:stCondLst>
                                            <p:cond delay="0"/>
                                          </p:stCondLst>
                                        </p:cTn>
                                        <p:tgtEl>
                                          <p:spTgt spid="3">
                                            <p:txEl>
                                              <p:pRg st="4" end="4"/>
                                            </p:txEl>
                                          </p:spTgt>
                                        </p:tgtEl>
                                      </p:cBhvr>
                                      <p:from x="100000" y="100000"/>
                                      <p:to x="100000" y="140000"/>
                                    </p:animScale>
                                  </p:childTnLst>
                                </p:cTn>
                              </p:par>
                            </p:childTnLst>
                          </p:cTn>
                        </p:par>
                      </p:childTnLst>
                    </p:cTn>
                  </p:par>
                  <p:par>
                    <p:cTn id="47" fill="hold">
                      <p:stCondLst>
                        <p:cond delay="indefinite"/>
                      </p:stCondLst>
                      <p:childTnLst>
                        <p:par>
                          <p:cTn id="48" fill="hold">
                            <p:stCondLst>
                              <p:cond delay="0"/>
                            </p:stCondLst>
                            <p:childTnLst>
                              <p:par>
                                <p:cTn id="49" presetID="33" presetClass="emph" presetSubtype="0" fill="remove" grpId="0" nodeType="clickEffect">
                                  <p:stCondLst>
                                    <p:cond delay="0"/>
                                  </p:stCondLst>
                                  <p:childTnLst>
                                    <p:animClr clrSpc="rgb">
                                      <p:cBhvr override="childStyle">
                                        <p:cTn id="50" dur="1500" accel="50000" autoRev="1" fill="hold" tmFilter="0, 0; .33333, 1; 1, 1">
                                          <p:stCondLst>
                                            <p:cond delay="0"/>
                                          </p:stCondLst>
                                        </p:cTn>
                                        <p:tgtEl>
                                          <p:spTgt spid="3">
                                            <p:txEl>
                                              <p:pRg st="5" end="5"/>
                                            </p:txEl>
                                          </p:spTgt>
                                        </p:tgtEl>
                                        <p:attrNameLst>
                                          <p:attrName>style.color</p:attrName>
                                        </p:attrNameLst>
                                      </p:cBhvr>
                                      <p:to>
                                        <a:schemeClr val="accent2"/>
                                      </p:to>
                                    </p:animClr>
                                    <p:animClr clrSpc="rgb">
                                      <p:cBhvr>
                                        <p:cTn id="51" dur="1500" accel="50000" autoRev="1" fill="hold" tmFilter="0, 0; .33333, 1; 1, 1">
                                          <p:stCondLst>
                                            <p:cond delay="0"/>
                                          </p:stCondLst>
                                        </p:cTn>
                                        <p:tgtEl>
                                          <p:spTgt spid="3">
                                            <p:txEl>
                                              <p:pRg st="5" end="5"/>
                                            </p:txEl>
                                          </p:spTgt>
                                        </p:tgtEl>
                                        <p:attrNameLst>
                                          <p:attrName>fillcolor</p:attrName>
                                        </p:attrNameLst>
                                      </p:cBhvr>
                                      <p:to>
                                        <a:schemeClr val="accent2"/>
                                      </p:to>
                                    </p:animClr>
                                    <p:set>
                                      <p:cBhvr>
                                        <p:cTn id="52" dur="3000" fill="hold"/>
                                        <p:tgtEl>
                                          <p:spTgt spid="3">
                                            <p:txEl>
                                              <p:pRg st="5" end="5"/>
                                            </p:txEl>
                                          </p:spTgt>
                                        </p:tgtEl>
                                        <p:attrNameLst>
                                          <p:attrName>fill.type</p:attrName>
                                        </p:attrNameLst>
                                      </p:cBhvr>
                                      <p:to>
                                        <p:strVal val="solid"/>
                                      </p:to>
                                    </p:set>
                                    <p:set>
                                      <p:cBhvr>
                                        <p:cTn id="53" dur="3000" fill="hold"/>
                                        <p:tgtEl>
                                          <p:spTgt spid="3">
                                            <p:txEl>
                                              <p:pRg st="5" end="5"/>
                                            </p:txEl>
                                          </p:spTgt>
                                        </p:tgtEl>
                                        <p:attrNameLst>
                                          <p:attrName>fill.on</p:attrName>
                                        </p:attrNameLst>
                                      </p:cBhvr>
                                      <p:to>
                                        <p:strVal val="true"/>
                                      </p:to>
                                    </p:set>
                                    <p:animScale>
                                      <p:cBhvr>
                                        <p:cTn id="54" dur="1500" accel="50000" autoRev="1" fill="hold" tmFilter="0, 0; .33333, 1; 1, 1">
                                          <p:stCondLst>
                                            <p:cond delay="0"/>
                                          </p:stCondLst>
                                        </p:cTn>
                                        <p:tgtEl>
                                          <p:spTgt spid="3">
                                            <p:txEl>
                                              <p:pRg st="5" end="5"/>
                                            </p:txEl>
                                          </p:spTgt>
                                        </p:tgtEl>
                                      </p:cBhvr>
                                      <p:from x="100000" y="100000"/>
                                      <p:to x="100000" y="140000"/>
                                    </p:animScale>
                                  </p:childTnLst>
                                </p:cTn>
                              </p:par>
                            </p:childTnLst>
                          </p:cTn>
                        </p:par>
                      </p:childTnLst>
                    </p:cTn>
                  </p:par>
                  <p:par>
                    <p:cTn id="55" fill="hold">
                      <p:stCondLst>
                        <p:cond delay="indefinite"/>
                      </p:stCondLst>
                      <p:childTnLst>
                        <p:par>
                          <p:cTn id="56" fill="hold">
                            <p:stCondLst>
                              <p:cond delay="0"/>
                            </p:stCondLst>
                            <p:childTnLst>
                              <p:par>
                                <p:cTn id="57" presetID="33" presetClass="emph" presetSubtype="0" fill="remove" grpId="0" nodeType="clickEffect">
                                  <p:stCondLst>
                                    <p:cond delay="0"/>
                                  </p:stCondLst>
                                  <p:childTnLst>
                                    <p:animClr clrSpc="rgb">
                                      <p:cBhvr override="childStyle">
                                        <p:cTn id="58" dur="1500" accel="50000" autoRev="1" fill="hold" tmFilter="0, 0; .33333, 1; 1, 1">
                                          <p:stCondLst>
                                            <p:cond delay="0"/>
                                          </p:stCondLst>
                                        </p:cTn>
                                        <p:tgtEl>
                                          <p:spTgt spid="3">
                                            <p:txEl>
                                              <p:pRg st="6" end="6"/>
                                            </p:txEl>
                                          </p:spTgt>
                                        </p:tgtEl>
                                        <p:attrNameLst>
                                          <p:attrName>style.color</p:attrName>
                                        </p:attrNameLst>
                                      </p:cBhvr>
                                      <p:to>
                                        <a:schemeClr val="accent2"/>
                                      </p:to>
                                    </p:animClr>
                                    <p:animClr clrSpc="rgb">
                                      <p:cBhvr>
                                        <p:cTn id="59" dur="1500" accel="50000" autoRev="1" fill="hold" tmFilter="0, 0; .33333, 1; 1, 1">
                                          <p:stCondLst>
                                            <p:cond delay="0"/>
                                          </p:stCondLst>
                                        </p:cTn>
                                        <p:tgtEl>
                                          <p:spTgt spid="3">
                                            <p:txEl>
                                              <p:pRg st="6" end="6"/>
                                            </p:txEl>
                                          </p:spTgt>
                                        </p:tgtEl>
                                        <p:attrNameLst>
                                          <p:attrName>fillcolor</p:attrName>
                                        </p:attrNameLst>
                                      </p:cBhvr>
                                      <p:to>
                                        <a:schemeClr val="accent2"/>
                                      </p:to>
                                    </p:animClr>
                                    <p:set>
                                      <p:cBhvr>
                                        <p:cTn id="60" dur="3000" fill="hold"/>
                                        <p:tgtEl>
                                          <p:spTgt spid="3">
                                            <p:txEl>
                                              <p:pRg st="6" end="6"/>
                                            </p:txEl>
                                          </p:spTgt>
                                        </p:tgtEl>
                                        <p:attrNameLst>
                                          <p:attrName>fill.type</p:attrName>
                                        </p:attrNameLst>
                                      </p:cBhvr>
                                      <p:to>
                                        <p:strVal val="solid"/>
                                      </p:to>
                                    </p:set>
                                    <p:set>
                                      <p:cBhvr>
                                        <p:cTn id="61" dur="3000" fill="hold"/>
                                        <p:tgtEl>
                                          <p:spTgt spid="3">
                                            <p:txEl>
                                              <p:pRg st="6" end="6"/>
                                            </p:txEl>
                                          </p:spTgt>
                                        </p:tgtEl>
                                        <p:attrNameLst>
                                          <p:attrName>fill.on</p:attrName>
                                        </p:attrNameLst>
                                      </p:cBhvr>
                                      <p:to>
                                        <p:strVal val="true"/>
                                      </p:to>
                                    </p:set>
                                    <p:animScale>
                                      <p:cBhvr>
                                        <p:cTn id="62" dur="1500" accel="50000" autoRev="1" fill="hold" tmFilter="0, 0; .33333, 1; 1, 1">
                                          <p:stCondLst>
                                            <p:cond delay="0"/>
                                          </p:stCondLst>
                                        </p:cTn>
                                        <p:tgtEl>
                                          <p:spTgt spid="3">
                                            <p:txEl>
                                              <p:pRg st="6" end="6"/>
                                            </p:txEl>
                                          </p:spTgt>
                                        </p:tgtEl>
                                      </p:cBhvr>
                                      <p:from x="100000" y="100000"/>
                                      <p:to x="100000" y="140000"/>
                                    </p:animScale>
                                  </p:childTnLst>
                                </p:cTn>
                              </p:par>
                            </p:childTnLst>
                          </p:cTn>
                        </p:par>
                      </p:childTnLst>
                    </p:cTn>
                  </p:par>
                  <p:par>
                    <p:cTn id="63" fill="hold">
                      <p:stCondLst>
                        <p:cond delay="indefinite"/>
                      </p:stCondLst>
                      <p:childTnLst>
                        <p:par>
                          <p:cTn id="64" fill="hold">
                            <p:stCondLst>
                              <p:cond delay="0"/>
                            </p:stCondLst>
                            <p:childTnLst>
                              <p:par>
                                <p:cTn id="65" presetID="33" presetClass="emph" presetSubtype="0" fill="remove" grpId="0" nodeType="clickEffect">
                                  <p:stCondLst>
                                    <p:cond delay="0"/>
                                  </p:stCondLst>
                                  <p:childTnLst>
                                    <p:animClr clrSpc="rgb">
                                      <p:cBhvr override="childStyle">
                                        <p:cTn id="66" dur="1500" accel="50000" autoRev="1" fill="hold" tmFilter="0, 0; .33333, 1; 1, 1">
                                          <p:stCondLst>
                                            <p:cond delay="0"/>
                                          </p:stCondLst>
                                        </p:cTn>
                                        <p:tgtEl>
                                          <p:spTgt spid="3">
                                            <p:txEl>
                                              <p:pRg st="7" end="7"/>
                                            </p:txEl>
                                          </p:spTgt>
                                        </p:tgtEl>
                                        <p:attrNameLst>
                                          <p:attrName>style.color</p:attrName>
                                        </p:attrNameLst>
                                      </p:cBhvr>
                                      <p:to>
                                        <a:schemeClr val="accent2"/>
                                      </p:to>
                                    </p:animClr>
                                    <p:animClr clrSpc="rgb">
                                      <p:cBhvr>
                                        <p:cTn id="67" dur="1500" accel="50000" autoRev="1" fill="hold" tmFilter="0, 0; .33333, 1; 1, 1">
                                          <p:stCondLst>
                                            <p:cond delay="0"/>
                                          </p:stCondLst>
                                        </p:cTn>
                                        <p:tgtEl>
                                          <p:spTgt spid="3">
                                            <p:txEl>
                                              <p:pRg st="7" end="7"/>
                                            </p:txEl>
                                          </p:spTgt>
                                        </p:tgtEl>
                                        <p:attrNameLst>
                                          <p:attrName>fillcolor</p:attrName>
                                        </p:attrNameLst>
                                      </p:cBhvr>
                                      <p:to>
                                        <a:schemeClr val="accent2"/>
                                      </p:to>
                                    </p:animClr>
                                    <p:set>
                                      <p:cBhvr>
                                        <p:cTn id="68" dur="3000" fill="hold"/>
                                        <p:tgtEl>
                                          <p:spTgt spid="3">
                                            <p:txEl>
                                              <p:pRg st="7" end="7"/>
                                            </p:txEl>
                                          </p:spTgt>
                                        </p:tgtEl>
                                        <p:attrNameLst>
                                          <p:attrName>fill.type</p:attrName>
                                        </p:attrNameLst>
                                      </p:cBhvr>
                                      <p:to>
                                        <p:strVal val="solid"/>
                                      </p:to>
                                    </p:set>
                                    <p:set>
                                      <p:cBhvr>
                                        <p:cTn id="69" dur="3000" fill="hold"/>
                                        <p:tgtEl>
                                          <p:spTgt spid="3">
                                            <p:txEl>
                                              <p:pRg st="7" end="7"/>
                                            </p:txEl>
                                          </p:spTgt>
                                        </p:tgtEl>
                                        <p:attrNameLst>
                                          <p:attrName>fill.on</p:attrName>
                                        </p:attrNameLst>
                                      </p:cBhvr>
                                      <p:to>
                                        <p:strVal val="true"/>
                                      </p:to>
                                    </p:set>
                                    <p:animScale>
                                      <p:cBhvr>
                                        <p:cTn id="70" dur="1500" accel="50000" autoRev="1" fill="hold" tmFilter="0, 0; .33333, 1; 1, 1">
                                          <p:stCondLst>
                                            <p:cond delay="0"/>
                                          </p:stCondLst>
                                        </p:cTn>
                                        <p:tgtEl>
                                          <p:spTgt spid="3">
                                            <p:txEl>
                                              <p:pRg st="7" end="7"/>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341</TotalTime>
  <Words>1640</Words>
  <Application>Microsoft Office PowerPoint</Application>
  <PresentationFormat>Affichage à l'écran (4:3)</PresentationFormat>
  <Paragraphs>126</Paragraphs>
  <Slides>18</Slides>
  <Notes>0</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Promenade</vt:lpstr>
      <vt:lpstr>الجمهورية الجزائرية الديمقراطية الشعبية وزارة التعليم العالي و البحث العلمي كلية العلوم الإنسانية و الاجتماعية فرع علوم إجتماعية  قسم علم الاجتماع والديموغرافيا </vt:lpstr>
      <vt:lpstr>فهرس المحتويات</vt:lpstr>
      <vt:lpstr>تمهيد </vt:lpstr>
      <vt:lpstr>الإشكالية </vt:lpstr>
      <vt:lpstr>وتندرج تحت هذه الإشكالية مجموعة تساؤلات فرعية هي : </vt:lpstr>
      <vt:lpstr> أسباب إختيار الموضوع:</vt:lpstr>
      <vt:lpstr>أهمية الموضوع: </vt:lpstr>
      <vt:lpstr>أهداف الموضوع:</vt:lpstr>
      <vt:lpstr>تحديد المفاهيم الأساسية: </vt:lpstr>
      <vt:lpstr>تابع</vt:lpstr>
      <vt:lpstr>الدراسات السابقة: </vt:lpstr>
      <vt:lpstr>Diapositive 12</vt:lpstr>
      <vt:lpstr>المدخل النظري: </vt:lpstr>
      <vt:lpstr>Diapositive 14</vt:lpstr>
      <vt:lpstr>Diapositive 15</vt:lpstr>
      <vt:lpstr>Diapositive 16</vt:lpstr>
      <vt:lpstr>Diapositive 17</vt:lpstr>
      <vt:lpstr>الملخص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الجمهورية الجزائرية الديمقراطية الشعبية وزارة التعليم العالي و البحث العلمي كلية العلوم الإنسانية و الإجتماعية فرع علوم إجتماعية  قسم علم الإجتماع والديموغرافيا</dc:title>
  <dc:creator>user</dc:creator>
  <cp:lastModifiedBy>user</cp:lastModifiedBy>
  <cp:revision>57</cp:revision>
  <dcterms:created xsi:type="dcterms:W3CDTF">2015-02-12T06:51:06Z</dcterms:created>
  <dcterms:modified xsi:type="dcterms:W3CDTF">2015-02-24T19:00:33Z</dcterms:modified>
</cp:coreProperties>
</file>