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5"/>
  </p:notesMasterIdLst>
  <p:handoutMasterIdLst>
    <p:handoutMasterId r:id="rId36"/>
  </p:handoutMasterIdLst>
  <p:sldIdLst>
    <p:sldId id="302" r:id="rId2"/>
    <p:sldId id="319" r:id="rId3"/>
    <p:sldId id="330" r:id="rId4"/>
    <p:sldId id="331" r:id="rId5"/>
    <p:sldId id="332" r:id="rId6"/>
    <p:sldId id="334" r:id="rId7"/>
    <p:sldId id="320" r:id="rId8"/>
    <p:sldId id="321" r:id="rId9"/>
    <p:sldId id="326" r:id="rId10"/>
    <p:sldId id="322" r:id="rId11"/>
    <p:sldId id="323" r:id="rId12"/>
    <p:sldId id="298" r:id="rId13"/>
    <p:sldId id="301" r:id="rId14"/>
    <p:sldId id="300" r:id="rId15"/>
    <p:sldId id="327" r:id="rId16"/>
    <p:sldId id="328" r:id="rId17"/>
    <p:sldId id="338" r:id="rId18"/>
    <p:sldId id="354" r:id="rId19"/>
    <p:sldId id="329" r:id="rId20"/>
    <p:sldId id="333" r:id="rId21"/>
    <p:sldId id="339" r:id="rId22"/>
    <p:sldId id="346" r:id="rId23"/>
    <p:sldId id="347" r:id="rId24"/>
    <p:sldId id="349" r:id="rId25"/>
    <p:sldId id="352" r:id="rId26"/>
    <p:sldId id="353" r:id="rId27"/>
    <p:sldId id="355" r:id="rId28"/>
    <p:sldId id="356" r:id="rId29"/>
    <p:sldId id="357" r:id="rId30"/>
    <p:sldId id="348" r:id="rId31"/>
    <p:sldId id="350" r:id="rId32"/>
    <p:sldId id="342" r:id="rId33"/>
    <p:sldId id="351" r:id="rId34"/>
  </p:sldIdLst>
  <p:sldSz cx="10799763" cy="7199313"/>
  <p:notesSz cx="6858000" cy="9144000"/>
  <p:defaultTextStyle>
    <a:defPPr>
      <a:defRPr lang="fr-FR"/>
    </a:defPPr>
    <a:lvl1pPr marL="0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1pPr>
    <a:lvl2pPr marL="514259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2pPr>
    <a:lvl3pPr marL="1028517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3pPr>
    <a:lvl4pPr marL="1542776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4pPr>
    <a:lvl5pPr marL="2057034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5pPr>
    <a:lvl6pPr marL="2571293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6pPr>
    <a:lvl7pPr marL="3085551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7pPr>
    <a:lvl8pPr marL="3599810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8pPr>
    <a:lvl9pPr marL="4114068" algn="l" defTabSz="1028517" rtl="0" eaLnBrk="1" latinLnBrk="0" hangingPunct="1">
      <a:defRPr sz="20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E2A"/>
    <a:srgbClr val="FFCC00"/>
    <a:srgbClr val="001848"/>
    <a:srgbClr val="60C47A"/>
    <a:srgbClr val="6C4000"/>
    <a:srgbClr val="E28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22" y="-54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A8C85-032F-4260-947C-074632D9854C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BB76690F-8314-4D75-BA50-09A47766F38A}">
      <dgm:prSet phldrT="[Texte]"/>
      <dgm:spPr>
        <a:xfrm>
          <a:off x="0" y="55223"/>
          <a:ext cx="8458091" cy="575480"/>
        </a:xfrm>
        <a:prstGeom prst="roundRect">
          <a:avLst/>
        </a:prstGeom>
        <a:solidFill>
          <a:srgbClr val="FAB900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fr-FR" b="1" dirty="0" smtClean="0">
              <a:solidFill>
                <a:srgbClr val="FFFFFF"/>
              </a:solidFill>
              <a:latin typeface="Corbel"/>
              <a:ea typeface="+mn-ea"/>
              <a:cs typeface="+mn-cs"/>
            </a:rPr>
            <a:t>1. Déontologie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F9D30B40-C91D-46A2-A684-08CBBFDB974E}" type="parTrans" cxnId="{6165837A-4C12-44F7-B0CE-A9FF2F6AF56E}">
      <dgm:prSet/>
      <dgm:spPr/>
      <dgm:t>
        <a:bodyPr/>
        <a:lstStyle/>
        <a:p>
          <a:endParaRPr lang="fr-FR" dirty="0"/>
        </a:p>
      </dgm:t>
    </dgm:pt>
    <dgm:pt modelId="{E54C6E87-A505-4712-A546-E3722B2AA025}" type="sibTrans" cxnId="{6165837A-4C12-44F7-B0CE-A9FF2F6AF56E}">
      <dgm:prSet/>
      <dgm:spPr/>
      <dgm:t>
        <a:bodyPr/>
        <a:lstStyle/>
        <a:p>
          <a:endParaRPr lang="fr-FR" dirty="0"/>
        </a:p>
      </dgm:t>
    </dgm:pt>
    <dgm:pt modelId="{9A6D4E7B-9911-4B18-9B72-869AAB38ACDF}">
      <dgm:prSet phldrT="[Texte]" custT="1"/>
      <dgm:spPr>
        <a:xfrm>
          <a:off x="0" y="630703"/>
          <a:ext cx="8458091" cy="38088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fr-FR" sz="2000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Le fondement du professionnalisme.</a:t>
          </a:r>
          <a:endParaRPr lang="fr-FR" sz="20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gm:t>
    </dgm:pt>
    <dgm:pt modelId="{42936A19-CBAE-4D76-BCAE-66545B67678C}" type="parTrans" cxnId="{6C736D03-9597-431D-9A9E-4E7FD0F475C4}">
      <dgm:prSet/>
      <dgm:spPr/>
      <dgm:t>
        <a:bodyPr/>
        <a:lstStyle/>
        <a:p>
          <a:endParaRPr lang="fr-FR" dirty="0"/>
        </a:p>
      </dgm:t>
    </dgm:pt>
    <dgm:pt modelId="{F41CC09D-C4CB-4FDF-93D3-6581EEE17A53}" type="sibTrans" cxnId="{6C736D03-9597-431D-9A9E-4E7FD0F475C4}">
      <dgm:prSet/>
      <dgm:spPr/>
      <dgm:t>
        <a:bodyPr/>
        <a:lstStyle/>
        <a:p>
          <a:endParaRPr lang="fr-FR" dirty="0"/>
        </a:p>
      </dgm:t>
    </dgm:pt>
    <dgm:pt modelId="{03E78183-3D3A-4B0D-BFED-F3EDE2A84DF1}">
      <dgm:prSet phldrT="[Texte]"/>
      <dgm:spPr>
        <a:xfrm>
          <a:off x="0" y="1011583"/>
          <a:ext cx="8458091" cy="551655"/>
        </a:xfrm>
        <a:prstGeom prst="roundRect">
          <a:avLst/>
        </a:prstGeom>
        <a:solidFill>
          <a:srgbClr val="90BB2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fr-FR" b="1" smtClean="0">
              <a:solidFill>
                <a:srgbClr val="FFFFFF"/>
              </a:solidFill>
              <a:latin typeface="Corbel"/>
              <a:ea typeface="+mn-ea"/>
              <a:cs typeface="+mn-cs"/>
            </a:rPr>
            <a:t>2. Présentation impartiale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4E53EFF9-192D-4718-B48C-E29EF3827C23}" type="parTrans" cxnId="{D59F712D-6417-48B3-BBF6-E1365FDFE421}">
      <dgm:prSet/>
      <dgm:spPr/>
      <dgm:t>
        <a:bodyPr/>
        <a:lstStyle/>
        <a:p>
          <a:endParaRPr lang="fr-FR" dirty="0"/>
        </a:p>
      </dgm:t>
    </dgm:pt>
    <dgm:pt modelId="{3E6D8FA3-363A-4AAA-A3C1-ACDF9B4BC1F4}" type="sibTrans" cxnId="{D59F712D-6417-48B3-BBF6-E1365FDFE421}">
      <dgm:prSet/>
      <dgm:spPr/>
      <dgm:t>
        <a:bodyPr/>
        <a:lstStyle/>
        <a:p>
          <a:endParaRPr lang="fr-FR" dirty="0"/>
        </a:p>
      </dgm:t>
    </dgm:pt>
    <dgm:pt modelId="{7054D300-178E-44A9-B6C3-CF8A0AC84889}">
      <dgm:prSet phldrT="[Texte]" custT="1"/>
      <dgm:spPr>
        <a:xfrm>
          <a:off x="0" y="1563238"/>
          <a:ext cx="8458091" cy="38088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fr-FR" sz="2000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Obligation de rendre compte de manière honnête/précise.</a:t>
          </a:r>
          <a:endParaRPr lang="fr-FR" sz="20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gm:t>
    </dgm:pt>
    <dgm:pt modelId="{BC822DE3-9BA0-47BE-A245-9BDD497F2A67}" type="parTrans" cxnId="{30070787-A3B6-40A3-B1E8-5E70E621846A}">
      <dgm:prSet/>
      <dgm:spPr/>
      <dgm:t>
        <a:bodyPr/>
        <a:lstStyle/>
        <a:p>
          <a:endParaRPr lang="fr-FR" dirty="0"/>
        </a:p>
      </dgm:t>
    </dgm:pt>
    <dgm:pt modelId="{B271E187-6283-4535-9997-55E2DF0A5A24}" type="sibTrans" cxnId="{30070787-A3B6-40A3-B1E8-5E70E621846A}">
      <dgm:prSet/>
      <dgm:spPr/>
      <dgm:t>
        <a:bodyPr/>
        <a:lstStyle/>
        <a:p>
          <a:endParaRPr lang="fr-FR" dirty="0"/>
        </a:p>
      </dgm:t>
    </dgm:pt>
    <dgm:pt modelId="{9AE6CEC8-D957-49D5-A307-63669C9CDFF3}">
      <dgm:prSet phldrT="[Texte]" custT="1"/>
      <dgm:spPr>
        <a:xfrm>
          <a:off x="0" y="2495773"/>
          <a:ext cx="8458091" cy="38088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fr-FR" sz="2000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L’attitude diligente et avisée au cours de l’évaluation</a:t>
          </a:r>
          <a:endParaRPr lang="fr-FR" sz="20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gm:t>
    </dgm:pt>
    <dgm:pt modelId="{6523AFF8-D85E-44D9-B9FC-218D5933CEA5}" type="parTrans" cxnId="{A819342F-7CA7-448B-80FD-270B2EE05D8F}">
      <dgm:prSet/>
      <dgm:spPr/>
      <dgm:t>
        <a:bodyPr/>
        <a:lstStyle/>
        <a:p>
          <a:endParaRPr lang="fr-FR" dirty="0"/>
        </a:p>
      </dgm:t>
    </dgm:pt>
    <dgm:pt modelId="{7864CA2C-E700-4661-9783-00B7C991B3B9}" type="sibTrans" cxnId="{A819342F-7CA7-448B-80FD-270B2EE05D8F}">
      <dgm:prSet/>
      <dgm:spPr/>
      <dgm:t>
        <a:bodyPr/>
        <a:lstStyle/>
        <a:p>
          <a:endParaRPr lang="fr-FR" dirty="0"/>
        </a:p>
      </dgm:t>
    </dgm:pt>
    <dgm:pt modelId="{37073DF4-CEEC-419B-9D3F-F3F0DD52E00D}">
      <dgm:prSet phldrT="[Texte]"/>
      <dgm:spPr>
        <a:xfrm>
          <a:off x="0" y="1944118"/>
          <a:ext cx="8458091" cy="551655"/>
        </a:xfrm>
        <a:prstGeom prst="roundRect">
          <a:avLst/>
        </a:prstGeom>
        <a:solidFill>
          <a:srgbClr val="EE7008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fr-FR" b="1" smtClean="0">
              <a:solidFill>
                <a:srgbClr val="FFFFFF"/>
              </a:solidFill>
              <a:latin typeface="Corbel"/>
              <a:ea typeface="+mn-ea"/>
              <a:cs typeface="+mn-cs"/>
            </a:rPr>
            <a:t>3. Conscience professionnelle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C2365719-D5C8-4DE3-9F71-406F230CB76E}" type="parTrans" cxnId="{339AA66E-A9B7-40B8-AC20-9455B245F3CD}">
      <dgm:prSet/>
      <dgm:spPr/>
      <dgm:t>
        <a:bodyPr/>
        <a:lstStyle/>
        <a:p>
          <a:endParaRPr lang="fr-FR" dirty="0"/>
        </a:p>
      </dgm:t>
    </dgm:pt>
    <dgm:pt modelId="{4AB87DB0-54E1-4ECB-9099-597B4DAE7D92}" type="sibTrans" cxnId="{339AA66E-A9B7-40B8-AC20-9455B245F3CD}">
      <dgm:prSet/>
      <dgm:spPr/>
      <dgm:t>
        <a:bodyPr/>
        <a:lstStyle/>
        <a:p>
          <a:endParaRPr lang="fr-FR" dirty="0"/>
        </a:p>
      </dgm:t>
    </dgm:pt>
    <dgm:pt modelId="{8854E7E3-8345-4E4A-B9C6-4EE803A324C5}">
      <dgm:prSet phldrT="[Texte]" custT="1"/>
      <dgm:spPr>
        <a:xfrm>
          <a:off x="0" y="4360843"/>
          <a:ext cx="8458091" cy="61893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fr-FR" sz="2000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Fondement/impartialité de l’évaluation et objectivité des conclusions</a:t>
          </a:r>
          <a:endParaRPr lang="fr-FR" sz="20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gm:t>
    </dgm:pt>
    <dgm:pt modelId="{5D802955-3FF7-4E5C-BB26-2A80A38D62AB}" type="parTrans" cxnId="{434B5A63-20F2-43AB-805A-2BDA9FFC04F5}">
      <dgm:prSet/>
      <dgm:spPr/>
      <dgm:t>
        <a:bodyPr/>
        <a:lstStyle/>
        <a:p>
          <a:endParaRPr lang="fr-FR" dirty="0"/>
        </a:p>
      </dgm:t>
    </dgm:pt>
    <dgm:pt modelId="{7FB41E30-6479-4C63-A74A-CE4D5AD3AADB}" type="sibTrans" cxnId="{434B5A63-20F2-43AB-805A-2BDA9FFC04F5}">
      <dgm:prSet/>
      <dgm:spPr/>
      <dgm:t>
        <a:bodyPr/>
        <a:lstStyle/>
        <a:p>
          <a:endParaRPr lang="fr-FR" dirty="0"/>
        </a:p>
      </dgm:t>
    </dgm:pt>
    <dgm:pt modelId="{1BB83C40-DDBA-4817-9C68-BBD77C9E9CE9}">
      <dgm:prSet phldrT="[Texte]"/>
      <dgm:spPr>
        <a:xfrm>
          <a:off x="0" y="2876653"/>
          <a:ext cx="8458091" cy="551655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fr-FR" b="1" smtClean="0">
              <a:solidFill>
                <a:srgbClr val="FFFFFF"/>
              </a:solidFill>
              <a:latin typeface="Corbel"/>
              <a:ea typeface="+mn-ea"/>
              <a:cs typeface="+mn-cs"/>
            </a:rPr>
            <a:t>4. Confidentialité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84B4BE86-EA6E-445D-9CAD-C7205EA1713F}" type="parTrans" cxnId="{C6CE5517-7BFF-483B-95B6-07615285CE71}">
      <dgm:prSet/>
      <dgm:spPr/>
      <dgm:t>
        <a:bodyPr/>
        <a:lstStyle/>
        <a:p>
          <a:endParaRPr lang="fr-FR" dirty="0"/>
        </a:p>
      </dgm:t>
    </dgm:pt>
    <dgm:pt modelId="{7483B137-1819-4894-8BA6-6B773384DB67}" type="sibTrans" cxnId="{C6CE5517-7BFF-483B-95B6-07615285CE71}">
      <dgm:prSet/>
      <dgm:spPr/>
      <dgm:t>
        <a:bodyPr/>
        <a:lstStyle/>
        <a:p>
          <a:endParaRPr lang="fr-FR" dirty="0"/>
        </a:p>
      </dgm:t>
    </dgm:pt>
    <dgm:pt modelId="{F851261C-54B5-46B9-9924-5C821F3CC5A6}">
      <dgm:prSet phldrT="[Texte]" custT="1"/>
      <dgm:spPr>
        <a:xfrm>
          <a:off x="0" y="3428308"/>
          <a:ext cx="8458091" cy="380880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fr-FR" sz="2000" b="1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Sûreté des informations</a:t>
          </a:r>
          <a:endParaRPr lang="fr-FR" sz="20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gm:t>
    </dgm:pt>
    <dgm:pt modelId="{A1AEBD18-F4BA-48FF-BF88-DDC1C9E2F7AF}" type="parTrans" cxnId="{16687A73-8CC1-40DC-9083-A8F618922D20}">
      <dgm:prSet/>
      <dgm:spPr/>
      <dgm:t>
        <a:bodyPr/>
        <a:lstStyle/>
        <a:p>
          <a:endParaRPr lang="fr-FR" dirty="0"/>
        </a:p>
      </dgm:t>
    </dgm:pt>
    <dgm:pt modelId="{A585AA46-6AC2-46CE-948D-4CCC1D5CD4D3}" type="sibTrans" cxnId="{16687A73-8CC1-40DC-9083-A8F618922D20}">
      <dgm:prSet/>
      <dgm:spPr/>
      <dgm:t>
        <a:bodyPr/>
        <a:lstStyle/>
        <a:p>
          <a:endParaRPr lang="fr-FR" dirty="0"/>
        </a:p>
      </dgm:t>
    </dgm:pt>
    <dgm:pt modelId="{9602CCE6-BA4D-4326-80A5-69B7E7875F21}">
      <dgm:prSet phldrT="[Texte]"/>
      <dgm:spPr>
        <a:xfrm>
          <a:off x="0" y="3809188"/>
          <a:ext cx="8458091" cy="551655"/>
        </a:xfrm>
        <a:prstGeom prst="roundRect">
          <a:avLst/>
        </a:prstGeom>
        <a:solidFill>
          <a:srgbClr val="D5393D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fr-FR" b="1" smtClean="0">
              <a:solidFill>
                <a:srgbClr val="FFFFFF"/>
              </a:solidFill>
              <a:latin typeface="Corbel"/>
              <a:ea typeface="+mn-ea"/>
              <a:cs typeface="+mn-cs"/>
            </a:rPr>
            <a:t>Indépendance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DAF82576-8EE7-40C5-A7ED-8B8798DBA1E0}" type="parTrans" cxnId="{4D55D039-1BAC-44A1-933D-A108F338DA69}">
      <dgm:prSet/>
      <dgm:spPr/>
      <dgm:t>
        <a:bodyPr/>
        <a:lstStyle/>
        <a:p>
          <a:endParaRPr lang="fr-FR" dirty="0"/>
        </a:p>
      </dgm:t>
    </dgm:pt>
    <dgm:pt modelId="{A8FDA802-46A2-4AF6-96BC-8EFF647B28C3}" type="sibTrans" cxnId="{4D55D039-1BAC-44A1-933D-A108F338DA69}">
      <dgm:prSet/>
      <dgm:spPr/>
      <dgm:t>
        <a:bodyPr/>
        <a:lstStyle/>
        <a:p>
          <a:endParaRPr lang="fr-FR" dirty="0"/>
        </a:p>
      </dgm:t>
    </dgm:pt>
    <dgm:pt modelId="{114AF336-7E98-438F-A57E-695AFA1F6721}">
      <dgm:prSet phldrT="[Texte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0" y="4979773"/>
          <a:ext cx="8458091" cy="551655"/>
        </a:xfrm>
        <a:prstGeom prst="roundRect">
          <a:avLst/>
        </a:prstGeom>
        <a:solidFill>
          <a:srgbClr val="2791A6">
            <a:shade val="80000"/>
            <a:satMod val="150000"/>
          </a:srgb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gm:spPr>
      <dgm:t>
        <a:bodyPr/>
        <a:lstStyle/>
        <a:p>
          <a:r>
            <a:rPr lang="fr-FR" b="1" smtClean="0">
              <a:solidFill>
                <a:srgbClr val="FFFFFF"/>
              </a:solidFill>
              <a:latin typeface="Corbel"/>
              <a:ea typeface="+mn-ea"/>
              <a:cs typeface="+mn-cs"/>
            </a:rPr>
            <a:t>6. Approche fondée sur la preuve. </a:t>
          </a:r>
          <a:endParaRPr lang="fr-FR" dirty="0">
            <a:solidFill>
              <a:srgbClr val="FFFFFF"/>
            </a:solidFill>
            <a:latin typeface="Corbel"/>
            <a:ea typeface="+mn-ea"/>
            <a:cs typeface="+mn-cs"/>
          </a:endParaRPr>
        </a:p>
      </dgm:t>
    </dgm:pt>
    <dgm:pt modelId="{1564C0D5-F565-48BB-8822-1D9547A718FA}" type="parTrans" cxnId="{EB0F65E8-826D-44BA-8E50-12392BD11D57}">
      <dgm:prSet/>
      <dgm:spPr/>
      <dgm:t>
        <a:bodyPr/>
        <a:lstStyle/>
        <a:p>
          <a:endParaRPr lang="fr-FR" dirty="0"/>
        </a:p>
      </dgm:t>
    </dgm:pt>
    <dgm:pt modelId="{55C770CB-52CD-4A9A-9B0C-0E33B6759848}" type="sibTrans" cxnId="{EB0F65E8-826D-44BA-8E50-12392BD11D57}">
      <dgm:prSet/>
      <dgm:spPr/>
      <dgm:t>
        <a:bodyPr/>
        <a:lstStyle/>
        <a:p>
          <a:endParaRPr lang="fr-FR" dirty="0"/>
        </a:p>
      </dgm:t>
    </dgm:pt>
    <dgm:pt modelId="{8E5EB0F3-5DD3-4E3A-A00D-58AEC4F9E593}" type="pres">
      <dgm:prSet presAssocID="{0A0A8C85-032F-4260-947C-074632D9854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5242FD5-32D8-490F-8FC0-4F3D20D57460}" type="pres">
      <dgm:prSet presAssocID="{BB76690F-8314-4D75-BA50-09A47766F38A}" presName="parentText" presStyleLbl="node1" presStyleIdx="0" presStyleCnt="6" custScaleY="10431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28925B-7B0A-4419-993A-08C4A65C13EE}" type="pres">
      <dgm:prSet presAssocID="{BB76690F-8314-4D75-BA50-09A47766F38A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A9CB803-CF00-4A72-BAD5-3EC10A34EB69}" type="pres">
      <dgm:prSet presAssocID="{03E78183-3D3A-4B0D-BFED-F3EDE2A84DF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E7EF1B-B613-4556-9810-344BD7C44BC7}" type="pres">
      <dgm:prSet presAssocID="{03E78183-3D3A-4B0D-BFED-F3EDE2A84DF1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DA047D-2779-41EE-B45A-09AA7D96E41E}" type="pres">
      <dgm:prSet presAssocID="{37073DF4-CEEC-419B-9D3F-F3F0DD52E00D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1BC0EF-F754-4F80-BB94-0E0E80ACEA57}" type="pres">
      <dgm:prSet presAssocID="{37073DF4-CEEC-419B-9D3F-F3F0DD52E00D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542434-8B93-4864-B59B-9B84A4DB4904}" type="pres">
      <dgm:prSet presAssocID="{1BB83C40-DDBA-4817-9C68-BBD77C9E9CE9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DBD401-8F0C-4BBD-AB74-0B07BEC21B70}" type="pres">
      <dgm:prSet presAssocID="{1BB83C40-DDBA-4817-9C68-BBD77C9E9CE9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4A9E643-D8B8-4649-956E-F202A53C7E0E}" type="pres">
      <dgm:prSet presAssocID="{9602CCE6-BA4D-4326-80A5-69B7E7875F2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C0A70C-F385-4ECC-BEDF-C60A11AF03BF}" type="pres">
      <dgm:prSet presAssocID="{9602CCE6-BA4D-4326-80A5-69B7E7875F21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7B0307-6E7D-42A3-A5F5-E8C87936568D}" type="pres">
      <dgm:prSet presAssocID="{114AF336-7E98-438F-A57E-695AFA1F672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AE3F601-33B5-426B-9600-2E090D24A45B}" type="presOf" srcId="{7054D300-178E-44A9-B6C3-CF8A0AC84889}" destId="{D9E7EF1B-B613-4556-9810-344BD7C44BC7}" srcOrd="0" destOrd="0" presId="urn:microsoft.com/office/officeart/2005/8/layout/vList2"/>
    <dgm:cxn modelId="{A6F59F6B-3AD3-4F6E-B43F-21C7979BCE36}" type="presOf" srcId="{F851261C-54B5-46B9-9924-5C821F3CC5A6}" destId="{1EDBD401-8F0C-4BBD-AB74-0B07BEC21B70}" srcOrd="0" destOrd="0" presId="urn:microsoft.com/office/officeart/2005/8/layout/vList2"/>
    <dgm:cxn modelId="{6165837A-4C12-44F7-B0CE-A9FF2F6AF56E}" srcId="{0A0A8C85-032F-4260-947C-074632D9854C}" destId="{BB76690F-8314-4D75-BA50-09A47766F38A}" srcOrd="0" destOrd="0" parTransId="{F9D30B40-C91D-46A2-A684-08CBBFDB974E}" sibTransId="{E54C6E87-A505-4712-A546-E3722B2AA025}"/>
    <dgm:cxn modelId="{B0CF8F61-6147-4D26-ADB8-BB657257677D}" type="presOf" srcId="{9A6D4E7B-9911-4B18-9B72-869AAB38ACDF}" destId="{CE28925B-7B0A-4419-993A-08C4A65C13EE}" srcOrd="0" destOrd="0" presId="urn:microsoft.com/office/officeart/2005/8/layout/vList2"/>
    <dgm:cxn modelId="{5B628157-6B06-4534-A4D2-162B7DCFD356}" type="presOf" srcId="{8854E7E3-8345-4E4A-B9C6-4EE803A324C5}" destId="{E3C0A70C-F385-4ECC-BEDF-C60A11AF03BF}" srcOrd="0" destOrd="0" presId="urn:microsoft.com/office/officeart/2005/8/layout/vList2"/>
    <dgm:cxn modelId="{4D55D039-1BAC-44A1-933D-A108F338DA69}" srcId="{0A0A8C85-032F-4260-947C-074632D9854C}" destId="{9602CCE6-BA4D-4326-80A5-69B7E7875F21}" srcOrd="4" destOrd="0" parTransId="{DAF82576-8EE7-40C5-A7ED-8B8798DBA1E0}" sibTransId="{A8FDA802-46A2-4AF6-96BC-8EFF647B28C3}"/>
    <dgm:cxn modelId="{7E165F5B-60AF-4BDD-B70F-2B32F164E913}" type="presOf" srcId="{37073DF4-CEEC-419B-9D3F-F3F0DD52E00D}" destId="{70DA047D-2779-41EE-B45A-09AA7D96E41E}" srcOrd="0" destOrd="0" presId="urn:microsoft.com/office/officeart/2005/8/layout/vList2"/>
    <dgm:cxn modelId="{EB0F65E8-826D-44BA-8E50-12392BD11D57}" srcId="{0A0A8C85-032F-4260-947C-074632D9854C}" destId="{114AF336-7E98-438F-A57E-695AFA1F6721}" srcOrd="5" destOrd="0" parTransId="{1564C0D5-F565-48BB-8822-1D9547A718FA}" sibTransId="{55C770CB-52CD-4A9A-9B0C-0E33B6759848}"/>
    <dgm:cxn modelId="{30070787-A3B6-40A3-B1E8-5E70E621846A}" srcId="{03E78183-3D3A-4B0D-BFED-F3EDE2A84DF1}" destId="{7054D300-178E-44A9-B6C3-CF8A0AC84889}" srcOrd="0" destOrd="0" parTransId="{BC822DE3-9BA0-47BE-A245-9BDD497F2A67}" sibTransId="{B271E187-6283-4535-9997-55E2DF0A5A24}"/>
    <dgm:cxn modelId="{3C0CED70-D343-4286-96BD-E0EF08A76950}" type="presOf" srcId="{03E78183-3D3A-4B0D-BFED-F3EDE2A84DF1}" destId="{8A9CB803-CF00-4A72-BAD5-3EC10A34EB69}" srcOrd="0" destOrd="0" presId="urn:microsoft.com/office/officeart/2005/8/layout/vList2"/>
    <dgm:cxn modelId="{16687A73-8CC1-40DC-9083-A8F618922D20}" srcId="{1BB83C40-DDBA-4817-9C68-BBD77C9E9CE9}" destId="{F851261C-54B5-46B9-9924-5C821F3CC5A6}" srcOrd="0" destOrd="0" parTransId="{A1AEBD18-F4BA-48FF-BF88-DDC1C9E2F7AF}" sibTransId="{A585AA46-6AC2-46CE-948D-4CCC1D5CD4D3}"/>
    <dgm:cxn modelId="{CCE917D5-3F89-4007-88D2-88FD4ECA333B}" type="presOf" srcId="{114AF336-7E98-438F-A57E-695AFA1F6721}" destId="{A47B0307-6E7D-42A3-A5F5-E8C87936568D}" srcOrd="0" destOrd="0" presId="urn:microsoft.com/office/officeart/2005/8/layout/vList2"/>
    <dgm:cxn modelId="{6C736D03-9597-431D-9A9E-4E7FD0F475C4}" srcId="{BB76690F-8314-4D75-BA50-09A47766F38A}" destId="{9A6D4E7B-9911-4B18-9B72-869AAB38ACDF}" srcOrd="0" destOrd="0" parTransId="{42936A19-CBAE-4D76-BCAE-66545B67678C}" sibTransId="{F41CC09D-C4CB-4FDF-93D3-6581EEE17A53}"/>
    <dgm:cxn modelId="{0E618511-8403-455B-AD76-3D07E7212DB0}" type="presOf" srcId="{9602CCE6-BA4D-4326-80A5-69B7E7875F21}" destId="{34A9E643-D8B8-4649-956E-F202A53C7E0E}" srcOrd="0" destOrd="0" presId="urn:microsoft.com/office/officeart/2005/8/layout/vList2"/>
    <dgm:cxn modelId="{434B5A63-20F2-43AB-805A-2BDA9FFC04F5}" srcId="{9602CCE6-BA4D-4326-80A5-69B7E7875F21}" destId="{8854E7E3-8345-4E4A-B9C6-4EE803A324C5}" srcOrd="0" destOrd="0" parTransId="{5D802955-3FF7-4E5C-BB26-2A80A38D62AB}" sibTransId="{7FB41E30-6479-4C63-A74A-CE4D5AD3AADB}"/>
    <dgm:cxn modelId="{13615357-16A1-4667-9922-1741065BFED9}" type="presOf" srcId="{BB76690F-8314-4D75-BA50-09A47766F38A}" destId="{25242FD5-32D8-490F-8FC0-4F3D20D57460}" srcOrd="0" destOrd="0" presId="urn:microsoft.com/office/officeart/2005/8/layout/vList2"/>
    <dgm:cxn modelId="{339AA66E-A9B7-40B8-AC20-9455B245F3CD}" srcId="{0A0A8C85-032F-4260-947C-074632D9854C}" destId="{37073DF4-CEEC-419B-9D3F-F3F0DD52E00D}" srcOrd="2" destOrd="0" parTransId="{C2365719-D5C8-4DE3-9F71-406F230CB76E}" sibTransId="{4AB87DB0-54E1-4ECB-9099-597B4DAE7D92}"/>
    <dgm:cxn modelId="{A819342F-7CA7-448B-80FD-270B2EE05D8F}" srcId="{37073DF4-CEEC-419B-9D3F-F3F0DD52E00D}" destId="{9AE6CEC8-D957-49D5-A307-63669C9CDFF3}" srcOrd="0" destOrd="0" parTransId="{6523AFF8-D85E-44D9-B9FC-218D5933CEA5}" sibTransId="{7864CA2C-E700-4661-9783-00B7C991B3B9}"/>
    <dgm:cxn modelId="{BE255952-45D1-4D38-9A3D-4B411F20EB17}" type="presOf" srcId="{0A0A8C85-032F-4260-947C-074632D9854C}" destId="{8E5EB0F3-5DD3-4E3A-A00D-58AEC4F9E593}" srcOrd="0" destOrd="0" presId="urn:microsoft.com/office/officeart/2005/8/layout/vList2"/>
    <dgm:cxn modelId="{C6CE5517-7BFF-483B-95B6-07615285CE71}" srcId="{0A0A8C85-032F-4260-947C-074632D9854C}" destId="{1BB83C40-DDBA-4817-9C68-BBD77C9E9CE9}" srcOrd="3" destOrd="0" parTransId="{84B4BE86-EA6E-445D-9CAD-C7205EA1713F}" sibTransId="{7483B137-1819-4894-8BA6-6B773384DB67}"/>
    <dgm:cxn modelId="{0B7F0CCA-6BBB-4ED0-8345-317670DC5DEA}" type="presOf" srcId="{1BB83C40-DDBA-4817-9C68-BBD77C9E9CE9}" destId="{DF542434-8B93-4864-B59B-9B84A4DB4904}" srcOrd="0" destOrd="0" presId="urn:microsoft.com/office/officeart/2005/8/layout/vList2"/>
    <dgm:cxn modelId="{A177D0ED-2C72-46EE-BD2D-DB326E931ACC}" type="presOf" srcId="{9AE6CEC8-D957-49D5-A307-63669C9CDFF3}" destId="{551BC0EF-F754-4F80-BB94-0E0E80ACEA57}" srcOrd="0" destOrd="0" presId="urn:microsoft.com/office/officeart/2005/8/layout/vList2"/>
    <dgm:cxn modelId="{D59F712D-6417-48B3-BBF6-E1365FDFE421}" srcId="{0A0A8C85-032F-4260-947C-074632D9854C}" destId="{03E78183-3D3A-4B0D-BFED-F3EDE2A84DF1}" srcOrd="1" destOrd="0" parTransId="{4E53EFF9-192D-4718-B48C-E29EF3827C23}" sibTransId="{3E6D8FA3-363A-4AAA-A3C1-ACDF9B4BC1F4}"/>
    <dgm:cxn modelId="{CEA8B6AC-C171-421B-9667-2C83D29A367E}" type="presParOf" srcId="{8E5EB0F3-5DD3-4E3A-A00D-58AEC4F9E593}" destId="{25242FD5-32D8-490F-8FC0-4F3D20D57460}" srcOrd="0" destOrd="0" presId="urn:microsoft.com/office/officeart/2005/8/layout/vList2"/>
    <dgm:cxn modelId="{4B7CFC14-B73F-4FAA-A5CE-51AA12EB442D}" type="presParOf" srcId="{8E5EB0F3-5DD3-4E3A-A00D-58AEC4F9E593}" destId="{CE28925B-7B0A-4419-993A-08C4A65C13EE}" srcOrd="1" destOrd="0" presId="urn:microsoft.com/office/officeart/2005/8/layout/vList2"/>
    <dgm:cxn modelId="{85140697-B5E7-4055-A11B-B6F50B463170}" type="presParOf" srcId="{8E5EB0F3-5DD3-4E3A-A00D-58AEC4F9E593}" destId="{8A9CB803-CF00-4A72-BAD5-3EC10A34EB69}" srcOrd="2" destOrd="0" presId="urn:microsoft.com/office/officeart/2005/8/layout/vList2"/>
    <dgm:cxn modelId="{7EB178C4-B9FB-40C9-985B-663FD7F26BD9}" type="presParOf" srcId="{8E5EB0F3-5DD3-4E3A-A00D-58AEC4F9E593}" destId="{D9E7EF1B-B613-4556-9810-344BD7C44BC7}" srcOrd="3" destOrd="0" presId="urn:microsoft.com/office/officeart/2005/8/layout/vList2"/>
    <dgm:cxn modelId="{477401AB-DD83-439B-911F-179CE1A9737B}" type="presParOf" srcId="{8E5EB0F3-5DD3-4E3A-A00D-58AEC4F9E593}" destId="{70DA047D-2779-41EE-B45A-09AA7D96E41E}" srcOrd="4" destOrd="0" presId="urn:microsoft.com/office/officeart/2005/8/layout/vList2"/>
    <dgm:cxn modelId="{7670854E-ABC6-4B4F-88A9-69D5E9596FB8}" type="presParOf" srcId="{8E5EB0F3-5DD3-4E3A-A00D-58AEC4F9E593}" destId="{551BC0EF-F754-4F80-BB94-0E0E80ACEA57}" srcOrd="5" destOrd="0" presId="urn:microsoft.com/office/officeart/2005/8/layout/vList2"/>
    <dgm:cxn modelId="{7669A960-CB42-4465-8317-A5A24D283FEF}" type="presParOf" srcId="{8E5EB0F3-5DD3-4E3A-A00D-58AEC4F9E593}" destId="{DF542434-8B93-4864-B59B-9B84A4DB4904}" srcOrd="6" destOrd="0" presId="urn:microsoft.com/office/officeart/2005/8/layout/vList2"/>
    <dgm:cxn modelId="{404AC72D-93CE-472E-84C8-53F36B7BB3FE}" type="presParOf" srcId="{8E5EB0F3-5DD3-4E3A-A00D-58AEC4F9E593}" destId="{1EDBD401-8F0C-4BBD-AB74-0B07BEC21B70}" srcOrd="7" destOrd="0" presId="urn:microsoft.com/office/officeart/2005/8/layout/vList2"/>
    <dgm:cxn modelId="{C4478519-69F5-4E83-BD7F-390770EFB4EF}" type="presParOf" srcId="{8E5EB0F3-5DD3-4E3A-A00D-58AEC4F9E593}" destId="{34A9E643-D8B8-4649-956E-F202A53C7E0E}" srcOrd="8" destOrd="0" presId="urn:microsoft.com/office/officeart/2005/8/layout/vList2"/>
    <dgm:cxn modelId="{9CBF5D9F-3A1E-4591-8DAA-1D4B6DF21461}" type="presParOf" srcId="{8E5EB0F3-5DD3-4E3A-A00D-58AEC4F9E593}" destId="{E3C0A70C-F385-4ECC-BEDF-C60A11AF03BF}" srcOrd="9" destOrd="0" presId="urn:microsoft.com/office/officeart/2005/8/layout/vList2"/>
    <dgm:cxn modelId="{E4BD60A8-B58F-4EB9-8DF6-581D9507C0D1}" type="presParOf" srcId="{8E5EB0F3-5DD3-4E3A-A00D-58AEC4F9E593}" destId="{A47B0307-6E7D-42A3-A5F5-E8C87936568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42FD5-32D8-490F-8FC0-4F3D20D57460}">
      <dsp:nvSpPr>
        <dsp:cNvPr id="0" name=""/>
        <dsp:cNvSpPr/>
      </dsp:nvSpPr>
      <dsp:spPr>
        <a:xfrm>
          <a:off x="0" y="60375"/>
          <a:ext cx="8458091" cy="600501"/>
        </a:xfrm>
        <a:prstGeom prst="roundRect">
          <a:avLst/>
        </a:prstGeom>
        <a:solidFill>
          <a:srgbClr val="FAB900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rgbClr val="FFFFFF"/>
              </a:solidFill>
              <a:latin typeface="Corbel"/>
              <a:ea typeface="+mn-ea"/>
              <a:cs typeface="+mn-cs"/>
            </a:rPr>
            <a:t>1. Déontologie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9314" y="89689"/>
        <a:ext cx="8399463" cy="541873"/>
      </dsp:txXfrm>
    </dsp:sp>
    <dsp:sp modelId="{CE28925B-7B0A-4419-993A-08C4A65C13EE}">
      <dsp:nvSpPr>
        <dsp:cNvPr id="0" name=""/>
        <dsp:cNvSpPr/>
      </dsp:nvSpPr>
      <dsp:spPr>
        <a:xfrm>
          <a:off x="0" y="660876"/>
          <a:ext cx="8458091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Le fondement du professionnalisme.</a:t>
          </a:r>
          <a:endParaRPr lang="fr-FR" sz="20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sp:txBody>
      <dsp:txXfrm>
        <a:off x="0" y="660876"/>
        <a:ext cx="8458091" cy="397440"/>
      </dsp:txXfrm>
    </dsp:sp>
    <dsp:sp modelId="{8A9CB803-CF00-4A72-BAD5-3EC10A34EB69}">
      <dsp:nvSpPr>
        <dsp:cNvPr id="0" name=""/>
        <dsp:cNvSpPr/>
      </dsp:nvSpPr>
      <dsp:spPr>
        <a:xfrm>
          <a:off x="0" y="1058316"/>
          <a:ext cx="8458091" cy="575639"/>
        </a:xfrm>
        <a:prstGeom prst="roundRect">
          <a:avLst/>
        </a:prstGeom>
        <a:solidFill>
          <a:srgbClr val="90BB23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rgbClr val="FFFFFF"/>
              </a:solidFill>
              <a:latin typeface="Corbel"/>
              <a:ea typeface="+mn-ea"/>
              <a:cs typeface="+mn-cs"/>
            </a:rPr>
            <a:t>2. Présentation impartiale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8100" y="1086416"/>
        <a:ext cx="8401891" cy="519439"/>
      </dsp:txXfrm>
    </dsp:sp>
    <dsp:sp modelId="{D9E7EF1B-B613-4556-9810-344BD7C44BC7}">
      <dsp:nvSpPr>
        <dsp:cNvPr id="0" name=""/>
        <dsp:cNvSpPr/>
      </dsp:nvSpPr>
      <dsp:spPr>
        <a:xfrm>
          <a:off x="0" y="1633956"/>
          <a:ext cx="8458091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Obligation de rendre compte de manière honnête/précise.</a:t>
          </a:r>
          <a:endParaRPr lang="fr-FR" sz="20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sp:txBody>
      <dsp:txXfrm>
        <a:off x="0" y="1633956"/>
        <a:ext cx="8458091" cy="397440"/>
      </dsp:txXfrm>
    </dsp:sp>
    <dsp:sp modelId="{70DA047D-2779-41EE-B45A-09AA7D96E41E}">
      <dsp:nvSpPr>
        <dsp:cNvPr id="0" name=""/>
        <dsp:cNvSpPr/>
      </dsp:nvSpPr>
      <dsp:spPr>
        <a:xfrm>
          <a:off x="0" y="2031396"/>
          <a:ext cx="8458091" cy="575639"/>
        </a:xfrm>
        <a:prstGeom prst="roundRect">
          <a:avLst/>
        </a:prstGeom>
        <a:solidFill>
          <a:srgbClr val="EE7008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rgbClr val="FFFFFF"/>
              </a:solidFill>
              <a:latin typeface="Corbel"/>
              <a:ea typeface="+mn-ea"/>
              <a:cs typeface="+mn-cs"/>
            </a:rPr>
            <a:t>3. Conscience professionnelle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8100" y="2059496"/>
        <a:ext cx="8401891" cy="519439"/>
      </dsp:txXfrm>
    </dsp:sp>
    <dsp:sp modelId="{551BC0EF-F754-4F80-BB94-0E0E80ACEA57}">
      <dsp:nvSpPr>
        <dsp:cNvPr id="0" name=""/>
        <dsp:cNvSpPr/>
      </dsp:nvSpPr>
      <dsp:spPr>
        <a:xfrm>
          <a:off x="0" y="2607036"/>
          <a:ext cx="8458091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L’attitude diligente et avisée au cours de l’évaluation</a:t>
          </a:r>
          <a:endParaRPr lang="fr-FR" sz="20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sp:txBody>
      <dsp:txXfrm>
        <a:off x="0" y="2607036"/>
        <a:ext cx="8458091" cy="397440"/>
      </dsp:txXfrm>
    </dsp:sp>
    <dsp:sp modelId="{DF542434-8B93-4864-B59B-9B84A4DB4904}">
      <dsp:nvSpPr>
        <dsp:cNvPr id="0" name=""/>
        <dsp:cNvSpPr/>
      </dsp:nvSpPr>
      <dsp:spPr>
        <a:xfrm>
          <a:off x="0" y="3004476"/>
          <a:ext cx="8458091" cy="575639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rgbClr val="FFFFFF"/>
              </a:solidFill>
              <a:latin typeface="Corbel"/>
              <a:ea typeface="+mn-ea"/>
              <a:cs typeface="+mn-cs"/>
            </a:rPr>
            <a:t>4. Confidentialité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8100" y="3032576"/>
        <a:ext cx="8401891" cy="519439"/>
      </dsp:txXfrm>
    </dsp:sp>
    <dsp:sp modelId="{1EDBD401-8F0C-4BBD-AB74-0B07BEC21B70}">
      <dsp:nvSpPr>
        <dsp:cNvPr id="0" name=""/>
        <dsp:cNvSpPr/>
      </dsp:nvSpPr>
      <dsp:spPr>
        <a:xfrm>
          <a:off x="0" y="3580116"/>
          <a:ext cx="8458091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Sûreté des informations</a:t>
          </a:r>
          <a:endParaRPr lang="fr-FR" sz="20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sp:txBody>
      <dsp:txXfrm>
        <a:off x="0" y="3580116"/>
        <a:ext cx="8458091" cy="397440"/>
      </dsp:txXfrm>
    </dsp:sp>
    <dsp:sp modelId="{34A9E643-D8B8-4649-956E-F202A53C7E0E}">
      <dsp:nvSpPr>
        <dsp:cNvPr id="0" name=""/>
        <dsp:cNvSpPr/>
      </dsp:nvSpPr>
      <dsp:spPr>
        <a:xfrm>
          <a:off x="0" y="3977556"/>
          <a:ext cx="8458091" cy="575639"/>
        </a:xfrm>
        <a:prstGeom prst="roundRect">
          <a:avLst/>
        </a:prstGeom>
        <a:solidFill>
          <a:srgbClr val="D5393D">
            <a:hueOff val="0"/>
            <a:satOff val="0"/>
            <a:lumOff val="0"/>
            <a:alphaOff val="0"/>
          </a:srgbClr>
        </a:solidFill>
        <a:ln w="10795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rgbClr val="FFFFFF"/>
              </a:solidFill>
              <a:latin typeface="Corbel"/>
              <a:ea typeface="+mn-ea"/>
              <a:cs typeface="+mn-cs"/>
            </a:rPr>
            <a:t>Indépendance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8100" y="4005656"/>
        <a:ext cx="8401891" cy="519439"/>
      </dsp:txXfrm>
    </dsp:sp>
    <dsp:sp modelId="{E3C0A70C-F385-4ECC-BEDF-C60A11AF03BF}">
      <dsp:nvSpPr>
        <dsp:cNvPr id="0" name=""/>
        <dsp:cNvSpPr/>
      </dsp:nvSpPr>
      <dsp:spPr>
        <a:xfrm>
          <a:off x="0" y="4553196"/>
          <a:ext cx="8458091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54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b="1" kern="1200" dirty="0" smtClean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/>
              <a:ea typeface="+mn-ea"/>
              <a:cs typeface="+mn-cs"/>
            </a:rPr>
            <a:t>Fondement/impartialité de l’évaluation et objectivité des conclusions</a:t>
          </a:r>
          <a:endParaRPr lang="fr-FR" sz="20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/>
            <a:ea typeface="+mn-ea"/>
            <a:cs typeface="+mn-cs"/>
          </a:endParaRPr>
        </a:p>
      </dsp:txBody>
      <dsp:txXfrm>
        <a:off x="0" y="4553196"/>
        <a:ext cx="8458091" cy="397440"/>
      </dsp:txXfrm>
    </dsp:sp>
    <dsp:sp modelId="{A47B0307-6E7D-42A3-A5F5-E8C87936568D}">
      <dsp:nvSpPr>
        <dsp:cNvPr id="0" name=""/>
        <dsp:cNvSpPr/>
      </dsp:nvSpPr>
      <dsp:spPr>
        <a:xfrm>
          <a:off x="0" y="4950636"/>
          <a:ext cx="8458091" cy="575639"/>
        </a:xfrm>
        <a:prstGeom prst="roundRect">
          <a:avLst/>
        </a:prstGeom>
        <a:solidFill>
          <a:srgbClr val="2791A6">
            <a:shade val="80000"/>
            <a:satMod val="150000"/>
          </a:srgb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smtClean="0">
              <a:solidFill>
                <a:srgbClr val="FFFFFF"/>
              </a:solidFill>
              <a:latin typeface="Corbel"/>
              <a:ea typeface="+mn-ea"/>
              <a:cs typeface="+mn-cs"/>
            </a:rPr>
            <a:t>6. Approche fondée sur la preuve. </a:t>
          </a:r>
          <a:endParaRPr lang="fr-FR" sz="2400" kern="1200" dirty="0">
            <a:solidFill>
              <a:srgbClr val="FFFFFF"/>
            </a:solidFill>
            <a:latin typeface="Corbel"/>
            <a:ea typeface="+mn-ea"/>
            <a:cs typeface="+mn-cs"/>
          </a:endParaRPr>
        </a:p>
      </dsp:txBody>
      <dsp:txXfrm>
        <a:off x="28100" y="4978736"/>
        <a:ext cx="8401891" cy="519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AD6A3-6403-4A3B-BF46-60FD4C227F24}" type="datetimeFigureOut">
              <a:rPr lang="fr-FR" smtClean="0"/>
              <a:pPr/>
              <a:t>03/12/2016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4E569-10D9-4611-865B-981C153E649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08057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C6F0A-BCE6-43E9-B17F-EC647FBFC534}" type="datetimeFigureOut">
              <a:rPr lang="fr-FR" smtClean="0"/>
              <a:pPr/>
              <a:t>03/12/2016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7D487-904F-4AEB-9585-C5F41B481A0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30543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514259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1028517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542776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2057034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2571293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3085551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359981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4114068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7250" y="685800"/>
            <a:ext cx="51435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dirty="0" smtClean="0"/>
          </a:p>
        </p:txBody>
      </p:sp>
      <p:sp>
        <p:nvSpPr>
          <p:cNvPr id="532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9432F44-E6EA-402E-88FD-04C31B03B799}" type="slidenum">
              <a:rPr lang="en-US">
                <a:solidFill>
                  <a:prstClr val="black"/>
                </a:solidFill>
              </a:rPr>
              <a:pPr eaLnBrk="1" hangingPunct="1"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75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3333" y="2337313"/>
            <a:ext cx="6989231" cy="2677831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3333" y="5015143"/>
            <a:ext cx="6989231" cy="904292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9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9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9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9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9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9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9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8920843" y="1904805"/>
            <a:ext cx="1039900" cy="27006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77B8E0D-BF34-418E-9338-2714D0E96AF5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7618849" y="3411861"/>
            <a:ext cx="4051892" cy="27006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07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3" y="5208378"/>
            <a:ext cx="7584878" cy="594944"/>
          </a:xfrm>
        </p:spPr>
        <p:txBody>
          <a:bodyPr anchor="b">
            <a:normAutofit/>
          </a:bodyPr>
          <a:lstStyle>
            <a:lvl1pPr algn="l">
              <a:defRPr sz="252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3333" y="719931"/>
            <a:ext cx="7584878" cy="359965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79969" indent="0">
              <a:buNone/>
              <a:defRPr sz="1680"/>
            </a:lvl2pPr>
            <a:lvl3pPr marL="959937" indent="0">
              <a:buNone/>
              <a:defRPr sz="1680"/>
            </a:lvl3pPr>
            <a:lvl4pPr marL="1439906" indent="0">
              <a:buNone/>
              <a:defRPr sz="1680"/>
            </a:lvl4pPr>
            <a:lvl5pPr marL="1919874" indent="0">
              <a:buNone/>
              <a:defRPr sz="1680"/>
            </a:lvl5pPr>
            <a:lvl6pPr marL="2399843" indent="0">
              <a:buNone/>
              <a:defRPr sz="1680"/>
            </a:lvl6pPr>
            <a:lvl7pPr marL="2879811" indent="0">
              <a:buNone/>
              <a:defRPr sz="1680"/>
            </a:lvl7pPr>
            <a:lvl8pPr marL="3359780" indent="0">
              <a:buNone/>
              <a:defRPr sz="1680"/>
            </a:lvl8pPr>
            <a:lvl9pPr marL="3839748" indent="0">
              <a:buNone/>
              <a:defRPr sz="168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023332" y="5803323"/>
            <a:ext cx="7584878" cy="518283"/>
          </a:xfrm>
        </p:spPr>
        <p:txBody>
          <a:bodyPr>
            <a:normAutofit/>
          </a:bodyPr>
          <a:lstStyle>
            <a:lvl1pPr marL="0" indent="0">
              <a:buNone/>
              <a:defRPr sz="126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81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2" y="973241"/>
            <a:ext cx="7584879" cy="1776964"/>
          </a:xfrm>
        </p:spPr>
        <p:txBody>
          <a:bodyPr/>
          <a:lstStyle>
            <a:lvl1pPr>
              <a:defRPr sz="377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3332" y="3661617"/>
            <a:ext cx="7584879" cy="2663113"/>
          </a:xfrm>
        </p:spPr>
        <p:txBody>
          <a:bodyPr anchor="ctr">
            <a:normAutofit/>
          </a:bodyPr>
          <a:lstStyle>
            <a:lvl1pPr marL="0" indent="0">
              <a:buNone/>
              <a:defRPr sz="189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4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764665" y="684124"/>
            <a:ext cx="710525" cy="1384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39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8349524" y="3044636"/>
            <a:ext cx="731161" cy="1384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39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325" y="973240"/>
            <a:ext cx="7275886" cy="3025621"/>
          </a:xfrm>
        </p:spPr>
        <p:txBody>
          <a:bodyPr anchor="ctr"/>
          <a:lstStyle>
            <a:lvl1pPr>
              <a:defRPr sz="377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638482" y="3998861"/>
            <a:ext cx="6668526" cy="349692"/>
          </a:xfrm>
        </p:spPr>
        <p:txBody>
          <a:bodyPr>
            <a:normAutofit/>
          </a:bodyPr>
          <a:lstStyle>
            <a:lvl1pPr marL="0" indent="0">
              <a:buNone/>
              <a:defRPr lang="en-US" sz="147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3332" y="5249700"/>
            <a:ext cx="7492363" cy="1060916"/>
          </a:xfrm>
        </p:spPr>
        <p:txBody>
          <a:bodyPr anchor="ctr">
            <a:normAutofit/>
          </a:bodyPr>
          <a:lstStyle>
            <a:lvl1pPr marL="0" indent="0">
              <a:buNone/>
              <a:defRPr sz="189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75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2" y="2159794"/>
            <a:ext cx="7584879" cy="2199790"/>
          </a:xfrm>
        </p:spPr>
        <p:txBody>
          <a:bodyPr anchor="b"/>
          <a:lstStyle>
            <a:lvl1pPr algn="l">
              <a:defRPr sz="4199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333" y="5274991"/>
            <a:ext cx="7584878" cy="1044405"/>
          </a:xfrm>
        </p:spPr>
        <p:txBody>
          <a:bodyPr anchor="t"/>
          <a:lstStyle>
            <a:lvl1pPr marL="0" indent="0" algn="l">
              <a:buNone/>
              <a:defRPr sz="21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29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3" y="973240"/>
            <a:ext cx="7586754" cy="745193"/>
          </a:xfrm>
        </p:spPr>
        <p:txBody>
          <a:bodyPr/>
          <a:lstStyle>
            <a:lvl1pPr>
              <a:defRPr sz="335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332" y="2613084"/>
            <a:ext cx="2732340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23332" y="3303794"/>
            <a:ext cx="2732340" cy="3032116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22291" y="2613084"/>
            <a:ext cx="2738819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4025665" y="3303794"/>
            <a:ext cx="2738819" cy="3032116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037612" y="2613084"/>
            <a:ext cx="2738819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7040321" y="3303794"/>
            <a:ext cx="2736111" cy="3032116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891092" y="2613085"/>
            <a:ext cx="0" cy="3722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08731" y="2613085"/>
            <a:ext cx="0" cy="3722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6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2" y="973240"/>
            <a:ext cx="7494237" cy="745193"/>
          </a:xfrm>
        </p:spPr>
        <p:txBody>
          <a:bodyPr/>
          <a:lstStyle>
            <a:lvl1pPr>
              <a:defRPr sz="335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332" y="4387609"/>
            <a:ext cx="2732340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203582" y="2613084"/>
            <a:ext cx="2380039" cy="151937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79969" indent="0">
              <a:buNone/>
              <a:defRPr sz="1680"/>
            </a:lvl2pPr>
            <a:lvl3pPr marL="959937" indent="0">
              <a:buNone/>
              <a:defRPr sz="1680"/>
            </a:lvl3pPr>
            <a:lvl4pPr marL="1439906" indent="0">
              <a:buNone/>
              <a:defRPr sz="1680"/>
            </a:lvl4pPr>
            <a:lvl5pPr marL="1919874" indent="0">
              <a:buNone/>
              <a:defRPr sz="1680"/>
            </a:lvl5pPr>
            <a:lvl6pPr marL="2399843" indent="0">
              <a:buNone/>
              <a:defRPr sz="1680"/>
            </a:lvl6pPr>
            <a:lvl7pPr marL="2879811" indent="0">
              <a:buNone/>
              <a:defRPr sz="1680"/>
            </a:lvl7pPr>
            <a:lvl8pPr marL="3359780" indent="0">
              <a:buNone/>
              <a:defRPr sz="1680"/>
            </a:lvl8pPr>
            <a:lvl9pPr marL="3839748" indent="0">
              <a:buNone/>
              <a:defRPr sz="168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1023331" y="5078317"/>
            <a:ext cx="2732340" cy="1246412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28800" y="4387607"/>
            <a:ext cx="2738819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196588" y="2613084"/>
            <a:ext cx="2380039" cy="151937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79969" indent="0">
              <a:buNone/>
              <a:defRPr sz="1680"/>
            </a:lvl2pPr>
            <a:lvl3pPr marL="959937" indent="0">
              <a:buNone/>
              <a:defRPr sz="1680"/>
            </a:lvl3pPr>
            <a:lvl4pPr marL="1439906" indent="0">
              <a:buNone/>
              <a:defRPr sz="1680"/>
            </a:lvl4pPr>
            <a:lvl5pPr marL="1919874" indent="0">
              <a:buNone/>
              <a:defRPr sz="1680"/>
            </a:lvl5pPr>
            <a:lvl6pPr marL="2399843" indent="0">
              <a:buNone/>
              <a:defRPr sz="1680"/>
            </a:lvl6pPr>
            <a:lvl7pPr marL="2879811" indent="0">
              <a:buNone/>
              <a:defRPr sz="1680"/>
            </a:lvl7pPr>
            <a:lvl8pPr marL="3359780" indent="0">
              <a:buNone/>
              <a:defRPr sz="1680"/>
            </a:lvl8pPr>
            <a:lvl9pPr marL="3839748" indent="0">
              <a:buNone/>
              <a:defRPr sz="168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028800" y="5089497"/>
            <a:ext cx="2738819" cy="1246412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037612" y="4387609"/>
            <a:ext cx="2738819" cy="69070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14772" y="2613084"/>
            <a:ext cx="2380039" cy="151937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79969" indent="0">
              <a:buNone/>
              <a:defRPr sz="1680"/>
            </a:lvl2pPr>
            <a:lvl3pPr marL="959937" indent="0">
              <a:buNone/>
              <a:defRPr sz="1680"/>
            </a:lvl3pPr>
            <a:lvl4pPr marL="1439906" indent="0">
              <a:buNone/>
              <a:defRPr sz="1680"/>
            </a:lvl4pPr>
            <a:lvl5pPr marL="1919874" indent="0">
              <a:buNone/>
              <a:defRPr sz="1680"/>
            </a:lvl5pPr>
            <a:lvl6pPr marL="2399843" indent="0">
              <a:buNone/>
              <a:defRPr sz="1680"/>
            </a:lvl6pPr>
            <a:lvl7pPr marL="2879811" indent="0">
              <a:buNone/>
              <a:defRPr sz="1680"/>
            </a:lvl7pPr>
            <a:lvl8pPr marL="3359780" indent="0">
              <a:buNone/>
              <a:defRPr sz="1680"/>
            </a:lvl8pPr>
            <a:lvl9pPr marL="3839748" indent="0">
              <a:buNone/>
              <a:defRPr sz="168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037612" y="5078317"/>
            <a:ext cx="2738819" cy="1246412"/>
          </a:xfrm>
        </p:spPr>
        <p:txBody>
          <a:bodyPr anchor="t">
            <a:normAutofit/>
          </a:bodyPr>
          <a:lstStyle>
            <a:lvl1pPr marL="0" indent="0">
              <a:buNone/>
              <a:defRPr sz="1260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885764" y="2613085"/>
            <a:ext cx="0" cy="3722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908731" y="2613085"/>
            <a:ext cx="0" cy="372282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63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01340" y="6705828"/>
            <a:ext cx="1169973" cy="240039"/>
          </a:xfrm>
        </p:spPr>
        <p:txBody>
          <a:bodyPr/>
          <a:lstStyle/>
          <a:p>
            <a:fld id="{0016CA33-B3D5-45BC-9E4C-EC3CE60B4BAB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593" y="6705827"/>
            <a:ext cx="4558713" cy="24004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502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75" y="0"/>
            <a:ext cx="10771913" cy="7202250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89990" y="422180"/>
            <a:ext cx="5445430" cy="6354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928244" y="1635050"/>
            <a:ext cx="6294405" cy="3929216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0799763" cy="7199313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3062" y="1519854"/>
            <a:ext cx="1315148" cy="4799543"/>
          </a:xfrm>
        </p:spPr>
        <p:txBody>
          <a:bodyPr vert="eaVert" anchor="ctr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3684" y="1519854"/>
            <a:ext cx="5216739" cy="479954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5830-0D78-4491-8590-A009CDB45C81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6065" y="6682300"/>
            <a:ext cx="4558713" cy="24004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77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777" y="973239"/>
            <a:ext cx="7492362" cy="745194"/>
          </a:xfrm>
        </p:spPr>
        <p:txBody>
          <a:bodyPr anchor="ctr"/>
          <a:lstStyle>
            <a:lvl1pPr>
              <a:defRPr sz="335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47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435" y="2369945"/>
            <a:ext cx="3650320" cy="3170662"/>
          </a:xfrm>
        </p:spPr>
        <p:txBody>
          <a:bodyPr anchor="ctr"/>
          <a:lstStyle>
            <a:lvl1pPr algn="l">
              <a:defRPr sz="3359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6239" y="2369945"/>
            <a:ext cx="3640687" cy="3170662"/>
          </a:xfrm>
        </p:spPr>
        <p:txBody>
          <a:bodyPr anchor="ctr"/>
          <a:lstStyle>
            <a:lvl1pPr marL="0" indent="0" algn="l">
              <a:buNone/>
              <a:defRPr sz="21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719-B7BE-451A-A680-A69A5F9F86F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45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3332" y="2613085"/>
            <a:ext cx="4295551" cy="370631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0881" y="2613087"/>
            <a:ext cx="4295551" cy="370631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68530-99CF-4C69-8099-0796F95A50B8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8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439" y="2613084"/>
            <a:ext cx="4291444" cy="797079"/>
          </a:xfrm>
        </p:spPr>
        <p:txBody>
          <a:bodyPr anchor="b">
            <a:noAutofit/>
          </a:bodyPr>
          <a:lstStyle>
            <a:lvl1pPr marL="0" indent="0">
              <a:buNone/>
              <a:defRPr sz="252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3332" y="3410163"/>
            <a:ext cx="4295551" cy="2909235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0882" y="2613084"/>
            <a:ext cx="4295550" cy="794292"/>
          </a:xfrm>
        </p:spPr>
        <p:txBody>
          <a:bodyPr anchor="b">
            <a:noAutofit/>
          </a:bodyPr>
          <a:lstStyle>
            <a:lvl1pPr marL="0" indent="0">
              <a:buNone/>
              <a:defRPr sz="252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0881" y="3407376"/>
            <a:ext cx="4295551" cy="291202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72746-81BF-4805-9B98-1B93D981BC01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9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5FE0-C62E-4DF9-AAAE-418DD654012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930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77BB-0760-4ECF-9634-7F51846EFC00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29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2" y="1519855"/>
            <a:ext cx="3203776" cy="1570021"/>
          </a:xfrm>
        </p:spPr>
        <p:txBody>
          <a:bodyPr anchor="b"/>
          <a:lstStyle>
            <a:lvl1pPr algn="l">
              <a:defRPr sz="252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6252" y="1519855"/>
            <a:ext cx="4290674" cy="4799542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023334" y="3240474"/>
            <a:ext cx="3203775" cy="3079707"/>
          </a:xfrm>
        </p:spPr>
        <p:txBody>
          <a:bodyPr/>
          <a:lstStyle>
            <a:lvl1pPr marL="0" indent="0">
              <a:buNone/>
              <a:defRPr sz="147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072A9-BD70-4751-AECB-2A70D5C1B2BD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88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33" y="1450140"/>
            <a:ext cx="3527980" cy="1653184"/>
          </a:xfrm>
        </p:spPr>
        <p:txBody>
          <a:bodyPr anchor="b">
            <a:normAutofit/>
          </a:bodyPr>
          <a:lstStyle>
            <a:lvl1pPr algn="l">
              <a:defRPr sz="252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78116" y="1386535"/>
            <a:ext cx="3296505" cy="44262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80"/>
            </a:lvl1pPr>
            <a:lvl2pPr marL="479969" indent="0">
              <a:buNone/>
              <a:defRPr sz="1680"/>
            </a:lvl2pPr>
            <a:lvl3pPr marL="959937" indent="0">
              <a:buNone/>
              <a:defRPr sz="1680"/>
            </a:lvl3pPr>
            <a:lvl4pPr marL="1439906" indent="0">
              <a:buNone/>
              <a:defRPr sz="1680"/>
            </a:lvl4pPr>
            <a:lvl5pPr marL="1919874" indent="0">
              <a:buNone/>
              <a:defRPr sz="1680"/>
            </a:lvl5pPr>
            <a:lvl6pPr marL="2399843" indent="0">
              <a:buNone/>
              <a:defRPr sz="1680"/>
            </a:lvl6pPr>
            <a:lvl7pPr marL="2879811" indent="0">
              <a:buNone/>
              <a:defRPr sz="1680"/>
            </a:lvl7pPr>
            <a:lvl8pPr marL="3359780" indent="0">
              <a:buNone/>
              <a:defRPr sz="1680"/>
            </a:lvl8pPr>
            <a:lvl9pPr marL="3839748" indent="0">
              <a:buNone/>
              <a:defRPr sz="168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3333" y="3239691"/>
            <a:ext cx="3527980" cy="2573088"/>
          </a:xfrm>
        </p:spPr>
        <p:txBody>
          <a:bodyPr>
            <a:normAutofit/>
          </a:bodyPr>
          <a:lstStyle>
            <a:lvl1pPr marL="0" indent="0">
              <a:buNone/>
              <a:defRPr sz="147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3EBC3-4757-4349-9ADE-9CC27BA36A1F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  <a:prstGeom prst="rect">
            <a:avLst/>
          </a:prstGeom>
        </p:spPr>
        <p:txBody>
          <a:bodyPr/>
          <a:lstStyle>
            <a:lvl1pPr algn="ctr">
              <a:defRPr sz="2939"/>
            </a:lvl1pPr>
          </a:lstStyle>
          <a:p>
            <a:fld id="{05A8A114-BE43-4DB2-8EC1-5A4645517BF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08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876" y="0"/>
            <a:ext cx="10801639" cy="7202250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023332" y="973240"/>
            <a:ext cx="7494237" cy="7451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0901" y="2613084"/>
            <a:ext cx="7494237" cy="3706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5997" y="6682300"/>
            <a:ext cx="1169973" cy="240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45" b="1" i="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7831" y="6682299"/>
            <a:ext cx="4558713" cy="2400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45" b="1" i="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148198" y="0"/>
            <a:ext cx="809982" cy="11541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9069033" y="310448"/>
            <a:ext cx="934595" cy="805894"/>
          </a:xfrm>
          <a:prstGeom prst="rect">
            <a:avLst/>
          </a:prstGeom>
        </p:spPr>
        <p:txBody>
          <a:bodyPr anchor="b"/>
          <a:lstStyle>
            <a:lvl1pPr algn="ctr">
              <a:defRPr sz="2939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487DAF-760B-4458-9FA5-F00B0D74944D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45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79969" rtl="0" eaLnBrk="1" latinLnBrk="0" hangingPunct="1">
        <a:spcBef>
          <a:spcPct val="0"/>
        </a:spcBef>
        <a:buNone/>
        <a:defRPr sz="3359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59976" indent="-359976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9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19953" indent="-297581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8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07934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7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95915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83896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4967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74976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71498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10013" indent="-239984" algn="l" defTabSz="479969" rtl="0" eaLnBrk="1" latinLnBrk="0" hangingPunct="1">
        <a:spcBef>
          <a:spcPts val="10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479969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867" y="1234690"/>
            <a:ext cx="7363899" cy="3209678"/>
          </a:xfrm>
        </p:spPr>
        <p:txBody>
          <a:bodyPr>
            <a:noAutofit/>
          </a:bodyPr>
          <a:lstStyle/>
          <a:p>
            <a:pPr lvl="0" algn="ctr" defTabSz="914400" eaLnBrk="0" fontAlgn="base" hangingPunct="0">
              <a:spcAft>
                <a:spcPct val="0"/>
              </a:spcAft>
            </a:pPr>
            <a:r>
              <a:rPr lang="fr-FR" altLang="fr-FR" sz="2800" b="1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  <a:t/>
            </a:r>
            <a:br>
              <a:rPr lang="fr-FR" altLang="fr-FR" sz="2800" b="1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altLang="fr-FR" sz="2800" b="1" dirty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  <a:t/>
            </a:r>
            <a:br>
              <a:rPr lang="fr-FR" altLang="fr-FR" sz="2800" b="1" dirty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altLang="fr-FR" sz="2800" b="1" dirty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  <a:t/>
            </a:r>
            <a:br>
              <a:rPr lang="fr-FR" altLang="fr-FR" sz="2800" b="1" dirty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altLang="fr-FR" sz="2800" b="1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  <a:t/>
            </a:r>
            <a:br>
              <a:rPr lang="fr-FR" altLang="fr-FR" sz="2800" b="1" dirty="0" smtClean="0">
                <a:solidFill>
                  <a:srgbClr val="FF0000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altLang="fr-FR" sz="2800" b="1" dirty="0">
                <a:solidFill>
                  <a:srgbClr val="7030A0"/>
                </a:solidFill>
                <a:latin typeface="Calibri" pitchFamily="34" charset="0"/>
                <a:ea typeface="+mn-ea"/>
                <a:cs typeface="Arial" charset="0"/>
              </a:rPr>
              <a:t/>
            </a:r>
            <a:br>
              <a:rPr lang="fr-FR" altLang="fr-FR" sz="2800" b="1" dirty="0">
                <a:solidFill>
                  <a:srgbClr val="7030A0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fr-FR" sz="4000" b="1" dirty="0" smtClean="0"/>
              <a:t>CIAQES/CRUE</a:t>
            </a:r>
            <a: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altLang="fr-FR" sz="2000" b="1" dirty="0" smtClean="0">
                <a:solidFill>
                  <a:srgbClr val="FFC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08/12/2016</a:t>
            </a:r>
            <a: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fr-FR" altLang="fr-FR" sz="28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fr-FR" sz="4000" dirty="0"/>
              <a:t>La</a:t>
            </a:r>
            <a:r>
              <a:rPr lang="fr-FR" sz="4000" i="1" dirty="0"/>
              <a:t> </a:t>
            </a:r>
            <a:r>
              <a:rPr lang="fr-FR" sz="4000" i="1" dirty="0" smtClean="0"/>
              <a:t>pratique</a:t>
            </a:r>
            <a:r>
              <a:rPr lang="fr-FR" sz="4000" b="1" dirty="0"/>
              <a:t> </a:t>
            </a:r>
            <a:r>
              <a:rPr lang="fr-FR" sz="4000" dirty="0" smtClean="0"/>
              <a:t>de</a:t>
            </a:r>
            <a:r>
              <a:rPr lang="fr-FR" sz="4000" b="1" dirty="0" smtClean="0"/>
              <a:t> l'Assurance Qualité </a:t>
            </a:r>
            <a:r>
              <a:rPr lang="fr-FR" sz="4000" i="1" dirty="0" smtClean="0"/>
              <a:t>par </a:t>
            </a:r>
            <a:r>
              <a:rPr lang="fr-FR" sz="4000" b="1" i="1" dirty="0" smtClean="0"/>
              <a:t>l’autoévaluation</a:t>
            </a:r>
            <a:br>
              <a:rPr lang="fr-FR" sz="4000" b="1" i="1" dirty="0" smtClean="0"/>
            </a:br>
            <a:endParaRPr lang="fr-FR" sz="4000" b="1" i="1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1985059" y="5015143"/>
            <a:ext cx="6989231" cy="904292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chemeClr val="bg1">
                    <a:lumMod val="85000"/>
                  </a:schemeClr>
                </a:solidFill>
              </a:rPr>
              <a:t>M. </a:t>
            </a:r>
            <a:r>
              <a:rPr lang="fr-FR" dirty="0" err="1" smtClean="0">
                <a:solidFill>
                  <a:schemeClr val="bg1">
                    <a:lumMod val="85000"/>
                  </a:schemeClr>
                </a:solidFill>
              </a:rPr>
              <a:t>Rabia</a:t>
            </a:r>
            <a:r>
              <a:rPr lang="fr-FR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bg1">
                    <a:lumMod val="85000"/>
                  </a:schemeClr>
                </a:solidFill>
              </a:rPr>
              <a:t>khelif</a:t>
            </a:r>
            <a:endParaRPr lang="fr-FR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endParaRPr lang="fr-F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62606"/>
            <a:ext cx="934595" cy="753735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86454" y="594724"/>
            <a:ext cx="54252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hangingPunct="0">
              <a:defRPr/>
            </a:pPr>
            <a:r>
              <a:rPr lang="fr-FR" sz="3200" b="1" dirty="0">
                <a:solidFill>
                  <a:srgbClr val="FFC000"/>
                </a:solidFill>
                <a:latin typeface="Calibri" pitchFamily="34" charset="0"/>
                <a:cs typeface="Arial" charset="0"/>
              </a:rPr>
              <a:t>Le processus d’auto-évaluation</a:t>
            </a:r>
            <a:endParaRPr lang="es-HN" sz="2400" b="1" dirty="0">
              <a:solidFill>
                <a:srgbClr val="FFC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3335" y="1164532"/>
            <a:ext cx="10168759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503238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  <a:defRPr/>
            </a:pPr>
            <a:endParaRPr lang="fr-FR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sym typeface="Wingdings"/>
            </a:endParaRPr>
          </a:p>
          <a:p>
            <a:pPr marL="503238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+mj-lt"/>
              <a:buAutoNum type="arabicPeriod"/>
              <a:defRPr/>
            </a:pP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Décision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de lancer une auto-évaluation 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Conseil de Direction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Conseil </a:t>
            </a:r>
            <a:r>
              <a:rPr lang="fr-FR" sz="2000" b="1" dirty="0" smtClean="0">
                <a:solidFill>
                  <a:prstClr val="black"/>
                </a:solidFill>
                <a:latin typeface="Corbel" pitchFamily="34" charset="0"/>
              </a:rPr>
              <a:t>d’Administration</a:t>
            </a:r>
          </a:p>
          <a:p>
            <a:pPr marL="457200" lvl="1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>
              <a:solidFill>
                <a:prstClr val="black"/>
              </a:solidFill>
              <a:latin typeface="Corbel" pitchFamily="34" charset="0"/>
            </a:endParaRPr>
          </a:p>
          <a:p>
            <a:pPr marL="503238" indent="-503238" algn="just" defTabSz="1619250" fontAlgn="base">
              <a:lnSpc>
                <a:spcPct val="90000"/>
              </a:lnSpc>
              <a:spcBef>
                <a:spcPts val="1200"/>
              </a:spcBef>
              <a:spcAft>
                <a:spcPct val="15000"/>
              </a:spcAft>
              <a:buFont typeface="+mj-lt"/>
              <a:buAutoNum type="arabicPeriod"/>
              <a:defRPr/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Mise en place d’un comité d’auto-évaluation</a:t>
            </a:r>
            <a:r>
              <a:rPr lang="fr-F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 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Décision désignant les membres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Décision désignant le président du </a:t>
            </a:r>
            <a:r>
              <a:rPr lang="fr-FR" sz="2000" b="1" dirty="0" smtClean="0">
                <a:solidFill>
                  <a:prstClr val="black"/>
                </a:solidFill>
                <a:latin typeface="Corbel" pitchFamily="34" charset="0"/>
              </a:rPr>
              <a:t>comité</a:t>
            </a:r>
          </a:p>
          <a:p>
            <a:pPr marL="457200" lvl="1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>
              <a:solidFill>
                <a:prstClr val="black"/>
              </a:solidFill>
              <a:latin typeface="Corbel" pitchFamily="34" charset="0"/>
              <a:sym typeface="Wingdings"/>
            </a:endParaRPr>
          </a:p>
          <a:p>
            <a:pPr marL="503238" indent="-503238" algn="just" defTabSz="1619250" fontAlgn="base">
              <a:lnSpc>
                <a:spcPct val="90000"/>
              </a:lnSpc>
              <a:spcBef>
                <a:spcPts val="1200"/>
              </a:spcBef>
              <a:spcAft>
                <a:spcPct val="15000"/>
              </a:spcAft>
              <a:buFont typeface="+mj-lt"/>
              <a:buAutoNum type="arabicPeriod"/>
              <a:defRPr/>
            </a:pPr>
            <a:r>
              <a:rPr lang="fr-FR" sz="2400" b="1" dirty="0"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Information-formation des membres du comité </a:t>
            </a:r>
            <a:r>
              <a:rPr lang="fr-FR" sz="2400" b="1" dirty="0" smtClean="0"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(RAQ/CAQ</a:t>
            </a:r>
            <a:r>
              <a:rPr lang="fr-FR" sz="2400" b="1" dirty="0"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) 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Présentation du RNAQES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  <a:sym typeface="Wingdings"/>
              </a:rPr>
              <a:t>Présentation du Guide de </a:t>
            </a:r>
            <a:r>
              <a:rPr lang="fr-FR" sz="2000" b="1" dirty="0" smtClean="0">
                <a:solidFill>
                  <a:prstClr val="black"/>
                </a:solidFill>
                <a:latin typeface="Corbel" pitchFamily="34" charset="0"/>
                <a:sym typeface="Wingdings"/>
              </a:rPr>
              <a:t>l’auto-évaluation</a:t>
            </a:r>
          </a:p>
          <a:p>
            <a:pPr marL="457200" lvl="1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>
              <a:solidFill>
                <a:prstClr val="black"/>
              </a:solidFill>
              <a:latin typeface="Corbel" pitchFamily="34" charset="0"/>
              <a:sym typeface="Wingdings"/>
            </a:endParaRPr>
          </a:p>
          <a:p>
            <a:pPr marL="503238" indent="-503238" algn="just" defTabSz="1619250" fontAlgn="base">
              <a:lnSpc>
                <a:spcPct val="90000"/>
              </a:lnSpc>
              <a:spcBef>
                <a:spcPts val="1200"/>
              </a:spcBef>
              <a:spcAft>
                <a:spcPct val="15000"/>
              </a:spcAft>
              <a:buFont typeface="+mj-lt"/>
              <a:buAutoNum type="arabicPeriod"/>
              <a:defRPr/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Délimitation du périmètre de l’auto-évaluation  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</a:rPr>
              <a:t>Domaines à considérer</a:t>
            </a:r>
          </a:p>
          <a:p>
            <a:pPr marL="960438" lvl="1" indent="-503238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  <a:sym typeface="Wingdings"/>
              </a:rPr>
              <a:t>Structures à intégrer  </a:t>
            </a: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schemeClr val="bg1">
                    <a:lumMod val="95000"/>
                  </a:schemeClr>
                </a:solidFill>
              </a:rPr>
              <a:pPr/>
              <a:t>10</a:t>
            </a:fld>
            <a:endParaRPr lang="fr-F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45997" y="6637284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19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077" y="1085898"/>
            <a:ext cx="10026892" cy="59954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 smtClean="0">
              <a:solidFill>
                <a:prstClr val="black"/>
              </a:solidFill>
              <a:latin typeface="Corbel" pitchFamily="34" charset="0"/>
              <a:sym typeface="Wingdings"/>
            </a:endParaRPr>
          </a:p>
          <a:p>
            <a:pPr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  <a:sym typeface="Wingdings"/>
              </a:rPr>
              <a:t>5</a:t>
            </a:r>
            <a:r>
              <a:rPr lang="fr-FR" sz="2000" b="1" dirty="0" smtClean="0">
                <a:solidFill>
                  <a:prstClr val="black"/>
                </a:solidFill>
                <a:latin typeface="Corbel" pitchFamily="34" charset="0"/>
                <a:sym typeface="Wingdings"/>
              </a:rPr>
              <a:t>.   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Travaux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préparatoires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Etablissement de la liste des critères à évaluer		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Préparation des questionnaires et des modalités de leur administration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sym typeface="Wingdings 3" panose="05040102010807070707" pitchFamily="18" charset="2"/>
              </a:rPr>
              <a:t>Canevas du rapport d’auto-évaluation </a:t>
            </a: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	</a:t>
            </a: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sym typeface="Wingdings 3" panose="05040102010807070707" pitchFamily="18" charset="2"/>
              </a:rPr>
              <a:t> 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a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Planification des </a:t>
            </a:r>
            <a:r>
              <a:rPr lang="fr-FR" sz="20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visites</a:t>
            </a:r>
          </a:p>
          <a:p>
            <a:pPr marL="457200" lvl="1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</a:endParaRPr>
          </a:p>
          <a:p>
            <a:pPr defTabSz="1619250" fontAlgn="base">
              <a:lnSpc>
                <a:spcPct val="90000"/>
              </a:lnSpc>
              <a:spcBef>
                <a:spcPts val="1200"/>
              </a:spcBef>
              <a:spcAft>
                <a:spcPct val="15000"/>
              </a:spcAft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  <a:sym typeface="Wingdings"/>
              </a:rPr>
              <a:t>6.   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Réalisation de l’auto-évaluation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Collecte et traitement de l’information </a:t>
            </a:r>
            <a:r>
              <a:rPr lang="fr-FR" sz="2000" b="1" kern="1000" spc="-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(visites, consultation de documents, ...)</a:t>
            </a: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	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Analyse des </a:t>
            </a:r>
            <a:r>
              <a:rPr lang="fr-FR" sz="20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données</a:t>
            </a:r>
          </a:p>
          <a:p>
            <a:pPr marL="457200" lvl="1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endParaRPr lang="fr-FR" sz="2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</a:endParaRPr>
          </a:p>
          <a:p>
            <a:pPr defTabSz="1619250" fontAlgn="base">
              <a:lnSpc>
                <a:spcPct val="90000"/>
              </a:lnSpc>
              <a:spcBef>
                <a:spcPts val="1200"/>
              </a:spcBef>
              <a:spcAft>
                <a:spcPct val="15000"/>
              </a:spcAft>
              <a:defRPr/>
            </a:pPr>
            <a:r>
              <a:rPr lang="fr-FR" sz="2000" b="1" dirty="0">
                <a:solidFill>
                  <a:prstClr val="black"/>
                </a:solidFill>
                <a:latin typeface="Corbel" pitchFamily="34" charset="0"/>
                <a:sym typeface="Wingdings"/>
              </a:rPr>
              <a:t>7.   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"/>
              </a:rPr>
              <a:t>Elaboration du rapport de l’auto-évaluation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Rédaction du rapport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Lecture et approbation en comité du rapport avec les recommandations d’amélioration   	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Remise du rapport aux personnes rencontrées et recueil de leurs remarques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 3" panose="05040102010807070707" pitchFamily="18" charset="2"/>
              <a:buChar char="_"/>
              <a:defRPr/>
            </a:pP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Remise de la version finale du rapport au 1</a:t>
            </a:r>
            <a:r>
              <a:rPr lang="fr-FR" sz="2000" b="1" baseline="30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er</a:t>
            </a:r>
            <a:r>
              <a:rPr lang="fr-FR" sz="2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 responsable de l’institution</a:t>
            </a: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schemeClr val="bg1">
                    <a:lumMod val="95000"/>
                  </a:schemeClr>
                </a:solidFill>
              </a:rPr>
              <a:pPr/>
              <a:t>11</a:t>
            </a:fld>
            <a:endParaRPr lang="fr-F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45997" y="6637284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7619" y="973239"/>
            <a:ext cx="8215491" cy="745194"/>
          </a:xfrm>
        </p:spPr>
        <p:txBody>
          <a:bodyPr/>
          <a:lstStyle/>
          <a:p>
            <a:pPr algn="ctr"/>
            <a:r>
              <a:rPr lang="fr-FR" b="1" dirty="0" smtClean="0"/>
              <a:t>L'auto-évaluation: </a:t>
            </a:r>
            <a:r>
              <a:rPr lang="fr-FR" b="1" dirty="0" smtClean="0">
                <a:solidFill>
                  <a:srgbClr val="FFCC00"/>
                </a:solidFill>
              </a:rPr>
              <a:t>passage</a:t>
            </a:r>
            <a:r>
              <a:rPr lang="fr-FR" b="1" dirty="0" smtClean="0"/>
              <a:t> à l'action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0451" y="2039018"/>
            <a:ext cx="9465520" cy="4173353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827977" lvl="1" indent="-432000" algn="just">
              <a:lnSpc>
                <a:spcPct val="90000"/>
              </a:lnSpc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endParaRPr lang="fr-FR" sz="2400" b="1" dirty="0" smtClean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827977" lvl="1" indent="-432000" algn="just">
              <a:lnSpc>
                <a:spcPct val="90000"/>
              </a:lnSpc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4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Monsieur </a:t>
            </a:r>
            <a:r>
              <a:rPr lang="fr-FR" sz="2400" b="1" dirty="0">
                <a:solidFill>
                  <a:schemeClr val="tx1"/>
                </a:solidFill>
                <a:latin typeface="Corbel" panose="020B0503020204020204" pitchFamily="34" charset="0"/>
              </a:rPr>
              <a:t>le </a:t>
            </a:r>
            <a:r>
              <a:rPr lang="fr-FR" sz="24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Ministre: </a:t>
            </a:r>
          </a:p>
          <a:p>
            <a:pPr marL="681727" lvl="1" indent="-285750" algn="just">
              <a:lnSpc>
                <a:spcPct val="90000"/>
              </a:lnSpc>
              <a:buClr>
                <a:srgbClr val="E28700"/>
              </a:buClr>
              <a:buSzPct val="130000"/>
              <a:buFontTx/>
              <a:buChar char="-"/>
            </a:pPr>
            <a:r>
              <a:rPr lang="fr-FR" sz="24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Lancement </a:t>
            </a:r>
            <a:r>
              <a:rPr lang="fr-FR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officiel </a:t>
            </a:r>
            <a:r>
              <a:rPr lang="fr-FR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 </a:t>
            </a:r>
            <a:r>
              <a:rPr lang="fr-FR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l'opération  d'auto-évaluation le 8</a:t>
            </a:r>
            <a:r>
              <a:rPr lang="fr-FR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</a:t>
            </a:r>
            <a:r>
              <a:rPr lang="fr-FR" sz="2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octobre </a:t>
            </a:r>
            <a:r>
              <a:rPr lang="fr-FR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dernier.</a:t>
            </a:r>
          </a:p>
          <a:p>
            <a:pPr marL="681727" lvl="1" indent="-285750" algn="just">
              <a:lnSpc>
                <a:spcPct val="90000"/>
              </a:lnSpc>
              <a:buClr>
                <a:srgbClr val="E28700"/>
              </a:buClr>
              <a:buSzPct val="130000"/>
              <a:buFontTx/>
              <a:buChar char="-"/>
            </a:pPr>
            <a:r>
              <a:rPr lang="fr-FR" sz="2400" b="1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 3" panose="05040102010807070707" pitchFamily="18" charset="2"/>
              </a:rPr>
              <a:t>O</a:t>
            </a:r>
            <a:r>
              <a:rPr lang="fr-FR" sz="2400" b="1" i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 3" panose="05040102010807070707" pitchFamily="18" charset="2"/>
              </a:rPr>
              <a:t>rientations  </a:t>
            </a:r>
            <a:r>
              <a:rPr lang="fr-FR" sz="2400" b="1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 3" panose="05040102010807070707" pitchFamily="18" charset="2"/>
              </a:rPr>
              <a:t>en vue de parachever l’opération en juin </a:t>
            </a:r>
            <a:r>
              <a:rPr lang="fr-FR" sz="2400" b="1" i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sym typeface="Wingdings 3" panose="05040102010807070707" pitchFamily="18" charset="2"/>
              </a:rPr>
              <a:t>2017</a:t>
            </a:r>
          </a:p>
          <a:p>
            <a:pPr marL="681727" lvl="1" indent="-285750" algn="just">
              <a:lnSpc>
                <a:spcPct val="90000"/>
              </a:lnSpc>
              <a:buClr>
                <a:srgbClr val="E28700"/>
              </a:buClr>
              <a:buSzPct val="130000"/>
              <a:buFontTx/>
              <a:buChar char="-"/>
            </a:pPr>
            <a:endParaRPr lang="fr-FR" sz="2000" b="1" dirty="0">
              <a:latin typeface="Corbel" panose="020B0503020204020204" pitchFamily="34" charset="0"/>
            </a:endParaRPr>
          </a:p>
          <a:p>
            <a:pPr marL="827977" lvl="1" indent="-432000" algn="just">
              <a:lnSpc>
                <a:spcPct val="90000"/>
              </a:lnSpc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Résultat</a:t>
            </a:r>
            <a:r>
              <a:rPr lang="fr-FR" sz="2400" b="1" dirty="0">
                <a:solidFill>
                  <a:srgbClr val="C00000"/>
                </a:solidFill>
                <a:latin typeface="Corbel" panose="020B0503020204020204" pitchFamily="34" charset="0"/>
              </a:rPr>
              <a:t> </a:t>
            </a:r>
            <a:r>
              <a:rPr lang="fr-FR" sz="24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du questionnaire distribué </a:t>
            </a:r>
            <a:r>
              <a:rPr lang="fr-FR" sz="2400" b="1" dirty="0">
                <a:solidFill>
                  <a:schemeClr val="tx1"/>
                </a:solidFill>
                <a:latin typeface="Corbel" panose="020B0503020204020204" pitchFamily="34" charset="0"/>
              </a:rPr>
              <a:t>aux RAQ </a:t>
            </a:r>
            <a:r>
              <a:rPr lang="fr-FR" sz="24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(séminaire </a:t>
            </a:r>
            <a:r>
              <a:rPr lang="fr-FR" sz="2400" b="1" dirty="0">
                <a:solidFill>
                  <a:schemeClr val="tx1"/>
                </a:solidFill>
                <a:latin typeface="Corbel" panose="020B0503020204020204" pitchFamily="34" charset="0"/>
              </a:rPr>
              <a:t>8-9 octobre </a:t>
            </a:r>
            <a:r>
              <a:rPr lang="fr-FR" sz="24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2016).</a:t>
            </a:r>
            <a:endParaRPr lang="fr-FR" sz="2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fr-FR" b="1" dirty="0" smtClean="0"/>
          </a:p>
          <a:p>
            <a:pPr>
              <a:buNone/>
            </a:pPr>
            <a:r>
              <a:rPr lang="fr-FR" dirty="0" smtClean="0"/>
              <a:t> </a:t>
            </a:r>
            <a:br>
              <a:rPr lang="fr-FR" dirty="0" smtClean="0"/>
            </a:b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A114-BE43-4DB2-8EC1-5A4645517BF6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2060841" y="6046733"/>
            <a:ext cx="54120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100" b="1" dirty="0">
                <a:solidFill>
                  <a:prstClr val="black"/>
                </a:solidFill>
              </a:rPr>
              <a:t> </a:t>
            </a:r>
            <a:r>
              <a:rPr lang="fr-FR" sz="2100" b="1" dirty="0">
                <a:solidFill>
                  <a:srgbClr val="002060"/>
                </a:solidFill>
              </a:rPr>
              <a:t>Proposition d’un plan en </a:t>
            </a:r>
            <a:r>
              <a:rPr lang="fr-FR" sz="2100" b="1" dirty="0">
                <a:solidFill>
                  <a:srgbClr val="6C4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deux </a:t>
            </a:r>
            <a:r>
              <a:rPr lang="fr-FR" sz="2100" b="1" dirty="0" smtClean="0">
                <a:solidFill>
                  <a:srgbClr val="6C4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phases</a:t>
            </a:r>
            <a:endParaRPr lang="fr-FR" sz="1350" dirty="0">
              <a:solidFill>
                <a:srgbClr val="6C4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1315922" y="5381451"/>
            <a:ext cx="744920" cy="982376"/>
          </a:xfrm>
          <a:prstGeom prst="curvedRightArrow">
            <a:avLst>
              <a:gd name="adj1" fmla="val 25000"/>
              <a:gd name="adj2" fmla="val 57698"/>
              <a:gd name="adj3" fmla="val 32593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schemeClr val="tx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60842" y="5214975"/>
            <a:ext cx="58388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2100" b="1" dirty="0">
                <a:solidFill>
                  <a:srgbClr val="002060"/>
                </a:solidFill>
              </a:rPr>
              <a:t>Besoins en formation et accompagnement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46123" y="868119"/>
            <a:ext cx="8820806" cy="994172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FFCC00"/>
                </a:solidFill>
              </a:rPr>
              <a:t>1</a:t>
            </a:r>
            <a:r>
              <a:rPr lang="fr-FR" b="1" baseline="30000" dirty="0">
                <a:solidFill>
                  <a:srgbClr val="FFCC00"/>
                </a:solidFill>
              </a:rPr>
              <a:t>ère</a:t>
            </a:r>
            <a:r>
              <a:rPr lang="fr-FR" b="1" dirty="0">
                <a:solidFill>
                  <a:srgbClr val="FFCC00"/>
                </a:solidFill>
              </a:rPr>
              <a:t> </a:t>
            </a:r>
            <a:r>
              <a:rPr lang="fr-FR" b="1" dirty="0" smtClean="0">
                <a:solidFill>
                  <a:srgbClr val="FFCC00"/>
                </a:solidFill>
              </a:rPr>
              <a:t>phase</a:t>
            </a:r>
            <a:r>
              <a:rPr lang="fr-FR" b="1" dirty="0" smtClean="0"/>
              <a:t>: </a:t>
            </a:r>
            <a:r>
              <a:rPr lang="fr-FR" b="1" dirty="0"/>
              <a:t>décembre 2016-janvier </a:t>
            </a:r>
            <a:r>
              <a:rPr lang="fr-FR" b="1" dirty="0" smtClean="0"/>
              <a:t>2017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25865" y="2613084"/>
            <a:ext cx="9209988" cy="4150323"/>
          </a:xfrm>
        </p:spPr>
        <p:txBody>
          <a:bodyPr>
            <a:normAutofit fontScale="92500" lnSpcReduction="10000"/>
          </a:bodyPr>
          <a:lstStyle/>
          <a:p>
            <a:pPr marL="0" lvl="1" indent="0" algn="just" defTabSz="1619250" fontAlgn="base">
              <a:lnSpc>
                <a:spcPct val="90000"/>
              </a:lnSpc>
              <a:spcBef>
                <a:spcPts val="600"/>
              </a:spcBef>
              <a:spcAft>
                <a:spcPct val="15000"/>
              </a:spcAft>
              <a:buClrTx/>
              <a:buSzTx/>
              <a:buNone/>
              <a:defRPr/>
            </a:pPr>
            <a:endParaRPr lang="fr-FR" sz="2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  <a:cs typeface="Times New Roman" pitchFamily="18" charset="0"/>
            </a:endParaRPr>
          </a:p>
          <a:p>
            <a:pPr marL="528638" lvl="1" indent="-34290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Calibri" panose="020F0502020204030204" pitchFamily="34" charset="0"/>
              <a:buChar char="•"/>
              <a:defRPr/>
            </a:pPr>
            <a:r>
              <a:rPr lang="fr-FR" sz="2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cs typeface="Times New Roman" pitchFamily="18" charset="0"/>
              </a:rPr>
              <a:t>Mise en place de points focaux régionaux (membres CIAQES et RAQ des établissements avancés</a:t>
            </a:r>
            <a:r>
              <a:rPr lang="fr-FR" sz="28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cs typeface="Times New Roman" pitchFamily="18" charset="0"/>
              </a:rPr>
              <a:t>)</a:t>
            </a:r>
          </a:p>
          <a:p>
            <a:pPr marL="185738" lvl="1" indent="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None/>
              <a:defRPr/>
            </a:pPr>
            <a:endParaRPr lang="fr-FR" sz="2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  <a:cs typeface="Times New Roman" pitchFamily="18" charset="0"/>
            </a:endParaRPr>
          </a:p>
          <a:p>
            <a:pPr marL="528638" lvl="1" indent="-34290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Calibri" panose="020F0502020204030204" pitchFamily="34" charset="0"/>
              <a:buChar char="•"/>
              <a:defRPr/>
            </a:pPr>
            <a:r>
              <a:rPr lang="fr-FR" sz="2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cs typeface="Times New Roman" pitchFamily="18" charset="0"/>
              </a:rPr>
              <a:t>Formation de mise à niveau des RAQ nouvellement désignés</a:t>
            </a:r>
          </a:p>
          <a:p>
            <a:pPr marL="985838" lvl="2" indent="-34290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fr-FR" sz="2800" b="1" i="1" dirty="0">
                <a:solidFill>
                  <a:srgbClr val="002060"/>
                </a:solidFill>
                <a:latin typeface="Corbel" pitchFamily="34" charset="0"/>
                <a:cs typeface="Times New Roman" pitchFamily="18" charset="0"/>
              </a:rPr>
              <a:t>Séminaire sur l’appropriation du </a:t>
            </a:r>
            <a:r>
              <a:rPr lang="fr-FR" sz="2800" b="1" i="1" dirty="0" smtClean="0">
                <a:solidFill>
                  <a:srgbClr val="002060"/>
                </a:solidFill>
                <a:latin typeface="Corbel" pitchFamily="34" charset="0"/>
                <a:cs typeface="Times New Roman" pitchFamily="18" charset="0"/>
              </a:rPr>
              <a:t>référentiel</a:t>
            </a:r>
          </a:p>
          <a:p>
            <a:pPr marL="642938" lvl="2" indent="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None/>
              <a:defRPr/>
            </a:pPr>
            <a:endParaRPr lang="fr-FR" sz="2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  <a:cs typeface="Times New Roman" pitchFamily="18" charset="0"/>
            </a:endParaRPr>
          </a:p>
          <a:p>
            <a:pPr marL="528638" lvl="1" indent="-34290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Calibri" panose="020F0502020204030204" pitchFamily="34" charset="0"/>
              <a:buChar char="•"/>
              <a:defRPr/>
            </a:pPr>
            <a:r>
              <a:rPr lang="fr-FR" sz="2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  <a:cs typeface="Times New Roman" pitchFamily="18" charset="0"/>
              </a:rPr>
              <a:t>Formation à l’auto-évaluation</a:t>
            </a:r>
          </a:p>
          <a:p>
            <a:pPr marL="985838" lvl="2" indent="-342900" algn="just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fr-FR" sz="2800" b="1" i="1" dirty="0">
                <a:solidFill>
                  <a:srgbClr val="002060"/>
                </a:solidFill>
                <a:latin typeface="Corbel" pitchFamily="34" charset="0"/>
                <a:cs typeface="Times New Roman" pitchFamily="18" charset="0"/>
              </a:rPr>
              <a:t>Séminaire sur les outils et la méthodologie d’auto-évaluation</a:t>
            </a:r>
          </a:p>
          <a:p>
            <a:pPr algn="just">
              <a:buFont typeface="Wingdings" pitchFamily="2" charset="2"/>
              <a:buChar char="Ø"/>
            </a:pPr>
            <a:endParaRPr lang="fr-FR" sz="2400" dirty="0">
              <a:latin typeface="Corbel" panose="020B050302020402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A114-BE43-4DB2-8EC1-5A4645517BF6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5608" y="1868963"/>
            <a:ext cx="10013054" cy="476277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68000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Démarrage </a:t>
            </a:r>
            <a:r>
              <a:rPr lang="fr-FR" sz="2800" b="1" dirty="0">
                <a:solidFill>
                  <a:schemeClr val="tx1"/>
                </a:solidFill>
                <a:latin typeface="Corbel" panose="020B0503020204020204" pitchFamily="34" charset="0"/>
              </a:rPr>
              <a:t>effectif et </a:t>
            </a: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généralisation </a:t>
            </a:r>
            <a:r>
              <a:rPr lang="fr-FR" sz="2800" b="1" dirty="0">
                <a:solidFill>
                  <a:schemeClr val="tx1"/>
                </a:solidFill>
                <a:latin typeface="Corbel" panose="020B0503020204020204" pitchFamily="34" charset="0"/>
              </a:rPr>
              <a:t>de </a:t>
            </a: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l’autoévaluation</a:t>
            </a:r>
          </a:p>
          <a:p>
            <a:pPr marL="36000" indent="0" algn="just">
              <a:buClr>
                <a:srgbClr val="E28700"/>
              </a:buClr>
              <a:buSzPct val="130000"/>
              <a:buNone/>
            </a:pPr>
            <a:endParaRPr lang="fr-FR" sz="2800" b="1" dirty="0" smtClean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468000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Accompagnement </a:t>
            </a:r>
            <a:r>
              <a:rPr lang="fr-FR" sz="2800" b="1" dirty="0">
                <a:solidFill>
                  <a:schemeClr val="tx1"/>
                </a:solidFill>
                <a:latin typeface="Corbel" panose="020B0503020204020204" pitchFamily="34" charset="0"/>
              </a:rPr>
              <a:t>par points </a:t>
            </a: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focaux (RAQ </a:t>
            </a:r>
            <a:r>
              <a:rPr lang="fr-FR" sz="2800" b="1" dirty="0">
                <a:solidFill>
                  <a:schemeClr val="tx1"/>
                </a:solidFill>
                <a:latin typeface="Corbel" panose="020B0503020204020204" pitchFamily="34" charset="0"/>
              </a:rPr>
              <a:t>avancés de </a:t>
            </a: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la région </a:t>
            </a:r>
            <a:r>
              <a:rPr lang="fr-FR" sz="2800" b="1" dirty="0">
                <a:solidFill>
                  <a:schemeClr val="tx1"/>
                </a:solidFill>
                <a:latin typeface="Corbel" panose="020B0503020204020204" pitchFamily="34" charset="0"/>
              </a:rPr>
              <a:t>et </a:t>
            </a: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CIAQES)</a:t>
            </a:r>
          </a:p>
          <a:p>
            <a:pPr marL="36000" indent="0" algn="just">
              <a:buClr>
                <a:srgbClr val="E28700"/>
              </a:buClr>
              <a:buSzPct val="130000"/>
              <a:buNone/>
            </a:pPr>
            <a:endParaRPr lang="fr-FR" sz="2800" b="1" dirty="0" smtClean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468000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8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Quel délai?</a:t>
            </a:r>
          </a:p>
          <a:p>
            <a:pPr marL="0" lvl="0" indent="0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None/>
              <a:defRPr/>
            </a:pPr>
            <a:endParaRPr lang="en-US" sz="600" b="1" dirty="0">
              <a:solidFill>
                <a:prstClr val="black"/>
              </a:solidFill>
              <a:latin typeface="Calibri"/>
              <a:sym typeface="Wingdings"/>
            </a:endParaRPr>
          </a:p>
          <a:p>
            <a:pPr marL="0" lvl="0" indent="0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None/>
              <a:defRPr/>
            </a:pPr>
            <a:r>
              <a:rPr lang="fr-FR" sz="2800" b="1" dirty="0" smtClean="0">
                <a:solidFill>
                  <a:prstClr val="black"/>
                </a:solidFill>
                <a:latin typeface="Calibri"/>
                <a:sym typeface="Wingdings"/>
              </a:rPr>
              <a:t>       Le processus :  </a:t>
            </a:r>
            <a:endParaRPr lang="fr-FR" sz="2800" b="1" dirty="0">
              <a:solidFill>
                <a:prstClr val="black"/>
              </a:solidFill>
              <a:latin typeface="Calibri"/>
              <a:sym typeface="Wingdings"/>
            </a:endParaRPr>
          </a:p>
          <a:p>
            <a:pPr marL="960438" lvl="1" indent="-503238" defTabSz="1619250" fontAlgn="base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Char char=""/>
              <a:defRPr/>
            </a:pPr>
            <a:r>
              <a:rPr lang="fr-FR" sz="2400" b="1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fr-FR" sz="2400" b="1" dirty="0">
                <a:solidFill>
                  <a:prstClr val="black"/>
                </a:solidFill>
                <a:latin typeface="Calibri"/>
              </a:rPr>
              <a:t>7 phases</a:t>
            </a:r>
          </a:p>
          <a:p>
            <a:pPr marL="960438" lvl="1" indent="-503238" defTabSz="1619250" fontAlgn="base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lrTx/>
              <a:buSzTx/>
              <a:buFont typeface="Symbol" panose="05050102010706020507" pitchFamily="18" charset="2"/>
              <a:buChar char=""/>
              <a:defRPr/>
            </a:pPr>
            <a:r>
              <a:rPr lang="fr-FR" sz="2400" b="1" dirty="0" smtClean="0">
                <a:solidFill>
                  <a:prstClr val="black"/>
                </a:solidFill>
                <a:latin typeface="Calibri"/>
              </a:rPr>
              <a:t> Vingtaine </a:t>
            </a:r>
            <a:r>
              <a:rPr lang="fr-FR" sz="2800" b="1" dirty="0" smtClean="0">
                <a:solidFill>
                  <a:prstClr val="black"/>
                </a:solidFill>
                <a:latin typeface="Calibri"/>
              </a:rPr>
              <a:t>d’actions</a:t>
            </a:r>
            <a:r>
              <a:rPr lang="fr-FR" sz="2800" b="1" dirty="0" smtClean="0">
                <a:solidFill>
                  <a:prstClr val="black"/>
                </a:solidFill>
                <a:latin typeface="Calibri"/>
                <a:sym typeface="Wingdings"/>
              </a:rPr>
              <a:t>                             </a:t>
            </a:r>
            <a:r>
              <a:rPr lang="fr-F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16 semaines </a:t>
            </a:r>
            <a:endParaRPr lang="fr-F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  <a:p>
            <a:pPr marL="468000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endParaRPr lang="fr-FR" sz="2800" b="1" dirty="0" smtClean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36000" indent="0" algn="just">
              <a:buClr>
                <a:srgbClr val="E28700"/>
              </a:buClr>
              <a:buSzPct val="130000"/>
              <a:buNone/>
            </a:pPr>
            <a:endParaRPr lang="fr-FR" sz="24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0" indent="0">
              <a:buClr>
                <a:srgbClr val="D07C00"/>
              </a:buClr>
              <a:buSzPct val="108000"/>
              <a:buNone/>
            </a:pPr>
            <a:r>
              <a:rPr lang="fr-FR" sz="2400" b="1" dirty="0" smtClean="0">
                <a:latin typeface="Corbel" panose="020B0503020204020204" pitchFamily="34" charset="0"/>
              </a:rPr>
              <a:t>                                          </a:t>
            </a:r>
            <a:endParaRPr lang="fr-FR" sz="105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/>
              <a:pPr/>
              <a:t>3 décembre 2016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A114-BE43-4DB2-8EC1-5A4645517BF6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022777" y="563323"/>
            <a:ext cx="7492362" cy="745194"/>
          </a:xfrm>
        </p:spPr>
        <p:txBody>
          <a:bodyPr/>
          <a:lstStyle/>
          <a:p>
            <a:r>
              <a:rPr lang="fr-FR" b="1" dirty="0">
                <a:solidFill>
                  <a:srgbClr val="FFCC00"/>
                </a:solidFill>
              </a:rPr>
              <a:t>2ème </a:t>
            </a:r>
            <a:r>
              <a:rPr lang="fr-FR" b="1" dirty="0" smtClean="0">
                <a:solidFill>
                  <a:srgbClr val="FFCC00"/>
                </a:solidFill>
              </a:rPr>
              <a:t>phase</a:t>
            </a:r>
            <a:r>
              <a:rPr lang="fr-FR" sz="3600" b="1" dirty="0"/>
              <a:t>: </a:t>
            </a:r>
            <a:r>
              <a:rPr lang="fr-FR" b="1" dirty="0" smtClean="0"/>
              <a:t>Février </a:t>
            </a:r>
            <a:r>
              <a:rPr lang="fr-FR" b="1" dirty="0"/>
              <a:t>–Juin 2017</a:t>
            </a:r>
          </a:p>
        </p:txBody>
      </p:sp>
      <p:sp>
        <p:nvSpPr>
          <p:cNvPr id="2" name="Flèche droite 1"/>
          <p:cNvSpPr/>
          <p:nvPr/>
        </p:nvSpPr>
        <p:spPr>
          <a:xfrm>
            <a:off x="4493172" y="6085490"/>
            <a:ext cx="1718442" cy="362607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8500" y="2629366"/>
            <a:ext cx="95223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e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lancement de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l’AE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dans les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EU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survient au moment où la tutelle s’apprête à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lancer le PE.</a:t>
            </a:r>
            <a:endParaRPr lang="fr-FR" sz="2800" b="1" dirty="0">
              <a:latin typeface="Corbe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0621" y="4359101"/>
            <a:ext cx="97588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Motivation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supplémentaire pour le top management des établissements afin d’apporter tout le soutien qu’il faut au processus d’auto-évaluation. </a:t>
            </a:r>
            <a:endParaRPr lang="fr-FR" sz="2800" b="1" dirty="0">
              <a:latin typeface="Corbe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0621" y="6199197"/>
            <a:ext cx="99007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Référentiel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utilisé comme instrument structurant du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PE</a:t>
            </a:r>
            <a:r>
              <a:rPr lang="fr-FR" sz="2400" dirty="0" smtClean="0">
                <a:solidFill>
                  <a:srgbClr val="000000"/>
                </a:solidFill>
                <a:latin typeface="Calibri"/>
                <a:ea typeface="Times New Roman"/>
                <a:cs typeface="Arial"/>
              </a:rPr>
              <a:t>.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04488" y="808356"/>
            <a:ext cx="9207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977" lvl="1" algn="ctr" defTabSz="479969">
              <a:spcBef>
                <a:spcPts val="1050"/>
              </a:spcBef>
              <a:buClr>
                <a:srgbClr val="E28700"/>
              </a:buClr>
              <a:buSzPct val="130000"/>
            </a:pPr>
            <a:r>
              <a:rPr lang="fr-FR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Impact</a:t>
            </a:r>
            <a:r>
              <a:rPr lang="fr-F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d</a:t>
            </a:r>
            <a:r>
              <a:rPr lang="fr-FR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es </a:t>
            </a:r>
            <a:r>
              <a:rPr lang="fr-F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résultats </a:t>
            </a:r>
            <a:r>
              <a:rPr lang="fr-FR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d’AE sur le PE: 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71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9091" y="1295515"/>
            <a:ext cx="9743088" cy="56969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683895" indent="-4572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A partir du rapport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d’auto-évaluation: rédaction d’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un plan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d’actions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o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u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projet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d’établissement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:</a:t>
            </a:r>
          </a:p>
          <a:p>
            <a:pPr marL="226695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endParaRPr lang="fr-FR" sz="2800" b="1" dirty="0">
              <a:latin typeface="Corbel" pitchFamily="34" charset="0"/>
              <a:ea typeface="Times New Roman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sz="2800" b="1" i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renforcer </a:t>
            </a: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les </a:t>
            </a:r>
            <a:r>
              <a:rPr lang="fr-FR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Times New Roman"/>
                <a:cs typeface="Arial"/>
              </a:rPr>
              <a:t>forces</a:t>
            </a: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 de l’établissement</a:t>
            </a:r>
            <a:endParaRPr lang="fr-FR" sz="2800" b="1" i="1" dirty="0">
              <a:latin typeface="Corbel" pitchFamily="34" charset="0"/>
              <a:ea typeface="Calibri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remédier à ses </a:t>
            </a:r>
            <a:r>
              <a:rPr lang="fr-FR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Times New Roman"/>
                <a:cs typeface="Arial"/>
              </a:rPr>
              <a:t>faiblesses</a:t>
            </a: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 ou les atténuer</a:t>
            </a:r>
            <a:endParaRPr lang="fr-FR" sz="2800" b="1" i="1" dirty="0">
              <a:latin typeface="Corbel" pitchFamily="34" charset="0"/>
              <a:ea typeface="Calibri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exploiter les </a:t>
            </a:r>
            <a:r>
              <a:rPr lang="fr-FR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Times New Roman"/>
                <a:cs typeface="Arial"/>
              </a:rPr>
              <a:t>opportunités</a:t>
            </a: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 relevées</a:t>
            </a:r>
            <a:endParaRPr lang="fr-FR" sz="2800" b="1" i="1" dirty="0">
              <a:latin typeface="Corbel" pitchFamily="34" charset="0"/>
              <a:ea typeface="Calibri"/>
              <a:cs typeface="Arial"/>
            </a:endParaRP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faire face aux </a:t>
            </a:r>
            <a:r>
              <a:rPr lang="fr-FR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Times New Roman"/>
                <a:cs typeface="Arial"/>
              </a:rPr>
              <a:t>menaces</a:t>
            </a:r>
            <a:r>
              <a:rPr lang="fr-FR" sz="2800" b="1" i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 recensées ou </a:t>
            </a:r>
            <a:r>
              <a:rPr lang="fr-FR" sz="2800" b="1" i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redoutées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endParaRPr lang="fr-FR" sz="2800" b="1" i="1" dirty="0">
              <a:solidFill>
                <a:srgbClr val="000000"/>
              </a:solidFill>
              <a:effectLst/>
              <a:latin typeface="Corbel" pitchFamily="34" charset="0"/>
              <a:ea typeface="Calibri"/>
              <a:cs typeface="Arial"/>
            </a:endParaRPr>
          </a:p>
          <a:p>
            <a:pPr marL="683895" indent="-45720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La matérialisation de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l’imbrication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entre le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PE </a:t>
            </a:r>
            <a:r>
              <a:rPr lang="fr-FR" sz="2800" b="1" dirty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et le RNAQES donnera une impulsion décisive à </a:t>
            </a:r>
            <a:r>
              <a:rPr lang="fr-FR" sz="2800" b="1" dirty="0" smtClean="0">
                <a:solidFill>
                  <a:srgbClr val="000000"/>
                </a:solidFill>
                <a:latin typeface="Corbel" pitchFamily="34" charset="0"/>
                <a:ea typeface="Times New Roman"/>
                <a:cs typeface="Arial"/>
              </a:rPr>
              <a:t>l’AQES.</a:t>
            </a:r>
            <a:endParaRPr lang="fr-FR" sz="2800" b="1" dirty="0">
              <a:latin typeface="Corbel" pitchFamily="34" charset="0"/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fr-FR" sz="2800" b="1" i="1" dirty="0">
              <a:effectLst/>
              <a:latin typeface="Corbel" pitchFamily="34" charset="0"/>
              <a:ea typeface="Calibri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64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4682359" y="2538248"/>
            <a:ext cx="2222938" cy="930166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rgbClr val="C00000"/>
                </a:solidFill>
              </a:rPr>
              <a:t>CP</a:t>
            </a:r>
            <a:endParaRPr lang="fr-FR" sz="3600" b="1" dirty="0">
              <a:solidFill>
                <a:srgbClr val="C0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2743238" y="5108056"/>
            <a:ext cx="1371600" cy="69368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CP1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7866981" y="5171125"/>
            <a:ext cx="1592317" cy="6463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prstClr val="black"/>
                </a:solidFill>
              </a:rPr>
              <a:t>CP7</a:t>
            </a:r>
            <a:endParaRPr lang="fr-FR" b="1" dirty="0">
              <a:solidFill>
                <a:prstClr val="black"/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 rot="1977488">
            <a:off x="4089371" y="3049086"/>
            <a:ext cx="214009" cy="23024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 rot="19348475">
            <a:off x="7420322" y="2984746"/>
            <a:ext cx="184526" cy="24764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61641" y="5171125"/>
            <a:ext cx="3050944" cy="5044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prstClr val="black"/>
                </a:solidFill>
              </a:rPr>
              <a:t>………………………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254468" y="945931"/>
            <a:ext cx="5975131" cy="1103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rgbClr val="FFC000"/>
                </a:solidFill>
              </a:rPr>
              <a:t>COMITE D’EVALUATION</a:t>
            </a:r>
            <a:endParaRPr lang="fr-FR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62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9711" y="930160"/>
            <a:ext cx="7725104" cy="10405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C000"/>
                </a:solidFill>
              </a:rPr>
              <a:t>Comité Régional  EST pour l’accompagnement</a:t>
            </a:r>
            <a:endParaRPr lang="fr-FR" sz="4000" b="1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9448" y="2727434"/>
            <a:ext cx="8623738" cy="35945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KHELIF </a:t>
            </a:r>
            <a:r>
              <a:rPr lang="fr-FR" sz="2800" b="1" dirty="0" err="1" smtClean="0">
                <a:solidFill>
                  <a:schemeClr val="tx1"/>
                </a:solidFill>
              </a:rPr>
              <a:t>Rabia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LATRECHE Med </a:t>
            </a:r>
            <a:r>
              <a:rPr lang="fr-FR" sz="2800" b="1" dirty="0" err="1" smtClean="0">
                <a:solidFill>
                  <a:schemeClr val="tx1"/>
                </a:solidFill>
              </a:rPr>
              <a:t>ElHadi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DJENANE Madjid</a:t>
            </a: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NEMAMCHA Mohamed</a:t>
            </a: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HAMIDOUCHE Mohamed</a:t>
            </a: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BERKANI Walid</a:t>
            </a: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M. BOURAS </a:t>
            </a:r>
            <a:r>
              <a:rPr lang="fr-FR" sz="2800" b="1" dirty="0" err="1" smtClean="0">
                <a:solidFill>
                  <a:schemeClr val="tx1"/>
                </a:solidFill>
              </a:rPr>
              <a:t>Zine</a:t>
            </a:r>
            <a:r>
              <a:rPr lang="fr-FR" sz="2800" b="1" dirty="0" smtClean="0">
                <a:solidFill>
                  <a:schemeClr val="tx1"/>
                </a:solidFill>
              </a:rPr>
              <a:t> Eddine</a:t>
            </a:r>
          </a:p>
          <a:p>
            <a:pPr marL="457200" indent="-457200" algn="ctr">
              <a:buAutoNum type="arabicPeriod"/>
            </a:pPr>
            <a:r>
              <a:rPr lang="fr-FR" sz="2800" b="1" dirty="0" smtClean="0">
                <a:solidFill>
                  <a:schemeClr val="tx1"/>
                </a:solidFill>
              </a:rPr>
              <a:t>AISSAOUI Habib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9468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4145" y="2613084"/>
            <a:ext cx="9605914" cy="370631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Mise en œuvre de </a:t>
            </a: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l’AQ par AE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  <a:p>
            <a:pPr algn="ctr">
              <a:buNone/>
            </a:pPr>
            <a:endParaRPr lang="fr-FR" sz="2400" b="1" dirty="0">
              <a:latin typeface="Corbel" panose="020B0503020204020204" pitchFamily="34" charset="0"/>
            </a:endParaRPr>
          </a:p>
          <a:p>
            <a:pPr marL="827977" lvl="1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600" b="1" dirty="0">
                <a:solidFill>
                  <a:schemeClr val="tx1"/>
                </a:solidFill>
                <a:latin typeface="Corbel" panose="020B0503020204020204" pitchFamily="34" charset="0"/>
              </a:rPr>
              <a:t>Démarche </a:t>
            </a:r>
            <a:r>
              <a:rPr lang="fr-FR" sz="26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simple</a:t>
            </a:r>
            <a:endParaRPr lang="fr-FR" sz="26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827977" lvl="1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600" b="1" dirty="0">
                <a:solidFill>
                  <a:schemeClr val="tx1"/>
                </a:solidFill>
                <a:latin typeface="Corbel" panose="020B0503020204020204" pitchFamily="34" charset="0"/>
              </a:rPr>
              <a:t>U</a:t>
            </a:r>
            <a:r>
              <a:rPr lang="fr-FR" sz="26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ne volonté, une direction engagée </a:t>
            </a:r>
            <a:endParaRPr lang="fr-FR" sz="26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827977" lvl="1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600" b="1" dirty="0">
                <a:solidFill>
                  <a:schemeClr val="tx1"/>
                </a:solidFill>
                <a:latin typeface="Corbel" panose="020B0503020204020204" pitchFamily="34" charset="0"/>
              </a:rPr>
              <a:t>Des outils </a:t>
            </a:r>
            <a:r>
              <a:rPr lang="fr-FR" sz="26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accessibles</a:t>
            </a:r>
            <a:endParaRPr lang="fr-FR" sz="2600" b="1" dirty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 marL="827977" lvl="1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600" b="1" dirty="0">
                <a:solidFill>
                  <a:schemeClr val="tx1"/>
                </a:solidFill>
                <a:latin typeface="Corbel" panose="020B0503020204020204" pitchFamily="34" charset="0"/>
              </a:rPr>
              <a:t>Démarche </a:t>
            </a:r>
            <a:r>
              <a:rPr lang="fr-FR" sz="26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d’amélioration</a:t>
            </a:r>
          </a:p>
          <a:p>
            <a:pPr marL="827977" lvl="1" indent="-432000" algn="just">
              <a:buClr>
                <a:srgbClr val="E28700"/>
              </a:buClr>
              <a:buSzPct val="130000"/>
              <a:buFont typeface="Cambria Math" panose="02040503050406030204" pitchFamily="18" charset="0"/>
              <a:buChar char="→"/>
            </a:pPr>
            <a:r>
              <a:rPr lang="fr-FR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 </a:t>
            </a:r>
            <a:r>
              <a:rPr lang="fr-FR" sz="2600" b="1" dirty="0" smtClean="0">
                <a:solidFill>
                  <a:schemeClr val="tx1"/>
                </a:solidFill>
                <a:latin typeface="Corbel" panose="020B0503020204020204" pitchFamily="34" charset="0"/>
              </a:rPr>
              <a:t>RNAQES: </a:t>
            </a:r>
            <a:r>
              <a:rPr lang="fr-FR" sz="2600" b="1" dirty="0">
                <a:solidFill>
                  <a:schemeClr val="tx1"/>
                </a:solidFill>
                <a:latin typeface="Corbel" panose="020B0503020204020204" pitchFamily="34" charset="0"/>
              </a:rPr>
              <a:t>Un bond qualitatif dans  les domaines visés </a:t>
            </a:r>
            <a:endParaRPr lang="fr-FR" sz="2600" b="1" dirty="0" smtClean="0">
              <a:solidFill>
                <a:schemeClr val="tx1"/>
              </a:solidFill>
              <a:latin typeface="Corbel" panose="020B0503020204020204" pitchFamily="34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prstClr val="white">
                    <a:lumMod val="95000"/>
                  </a:prstClr>
                </a:solidFill>
              </a:rPr>
              <a:pPr/>
              <a:t>19</a:t>
            </a:fld>
            <a:endParaRPr lang="fr-FR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020901" y="650449"/>
            <a:ext cx="8702565" cy="1423448"/>
          </a:xfrm>
        </p:spPr>
        <p:txBody>
          <a:bodyPr>
            <a:normAutofit/>
          </a:bodyPr>
          <a:lstStyle/>
          <a:p>
            <a:pPr algn="ctr"/>
            <a:r>
              <a:rPr lang="fr-FR" sz="4199" b="1" dirty="0">
                <a:solidFill>
                  <a:prstClr val="white"/>
                </a:solidFill>
              </a:rPr>
              <a:t>CONCLUSION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1827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1437" y="1095312"/>
            <a:ext cx="1029488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hangingPunct="0">
              <a:defRPr/>
            </a:pPr>
            <a:r>
              <a:rPr lang="fr-FR" sz="3200" b="1" dirty="0" smtClean="0">
                <a:solidFill>
                  <a:srgbClr val="FFC000"/>
                </a:solidFill>
                <a:latin typeface="Corbel" pitchFamily="34" charset="0"/>
                <a:cs typeface="Arial" charset="0"/>
              </a:rPr>
              <a:t>          PLAN</a:t>
            </a:r>
            <a:r>
              <a:rPr lang="es-HN" sz="3200" b="1" dirty="0" smtClean="0">
                <a:solidFill>
                  <a:srgbClr val="FFC000"/>
                </a:solidFill>
                <a:latin typeface="Corbel" pitchFamily="34" charset="0"/>
                <a:cs typeface="Arial" charset="0"/>
              </a:rPr>
              <a:t> </a:t>
            </a:r>
            <a:endParaRPr lang="es-HN" sz="3200" b="1" dirty="0">
              <a:solidFill>
                <a:srgbClr val="FFC000"/>
              </a:solidFill>
              <a:latin typeface="Corbel" pitchFamily="34" charset="0"/>
              <a:cs typeface="Arial" charset="0"/>
            </a:endParaRPr>
          </a:p>
          <a:p>
            <a:pPr lvl="0" defTabSz="914400" eaLnBrk="0" hangingPunct="0">
              <a:defRPr/>
            </a:pPr>
            <a:endParaRPr lang="es-HN" sz="3200" b="1" dirty="0">
              <a:solidFill>
                <a:srgbClr val="FFC000"/>
              </a:solidFill>
              <a:latin typeface="Corbel" pitchFamily="34" charset="0"/>
              <a:cs typeface="Arial" charset="0"/>
            </a:endParaRPr>
          </a:p>
          <a:p>
            <a:pPr marL="898525" lvl="0" indent="-449263" defTabSz="9144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fr-FR" sz="3200" b="1" dirty="0" smtClean="0">
              <a:latin typeface="Corbel" pitchFamily="34" charset="0"/>
              <a:cs typeface="Arial" charset="0"/>
            </a:endParaRPr>
          </a:p>
          <a:p>
            <a:pPr marL="898525" lvl="0" indent="-449263" defTabSz="9144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fr-FR" sz="3200" b="1" dirty="0" smtClean="0">
                <a:latin typeface="Corbel" pitchFamily="34" charset="0"/>
                <a:cs typeface="Arial" charset="0"/>
              </a:rPr>
              <a:t>Préambule </a:t>
            </a:r>
          </a:p>
          <a:p>
            <a:pPr marL="898525" lvl="0" indent="-449263" defTabSz="9144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fr-FR" sz="3200" b="1" dirty="0">
                <a:latin typeface="Corbel" pitchFamily="34" charset="0"/>
                <a:cs typeface="Arial" charset="0"/>
              </a:rPr>
              <a:t>L</a:t>
            </a:r>
            <a:r>
              <a:rPr lang="fr-FR" sz="3200" b="1" dirty="0" smtClean="0">
                <a:latin typeface="Corbel" pitchFamily="34" charset="0"/>
                <a:cs typeface="Arial" charset="0"/>
              </a:rPr>
              <a:t>e </a:t>
            </a:r>
            <a:r>
              <a:rPr lang="fr-FR" sz="3200" b="1" dirty="0">
                <a:latin typeface="Corbel" pitchFamily="34" charset="0"/>
                <a:cs typeface="Arial" charset="0"/>
              </a:rPr>
              <a:t>référentiel </a:t>
            </a:r>
            <a:r>
              <a:rPr lang="fr-FR" sz="3200" b="1" dirty="0" smtClean="0">
                <a:latin typeface="Corbel" pitchFamily="34" charset="0"/>
                <a:cs typeface="Arial" charset="0"/>
              </a:rPr>
              <a:t> national?</a:t>
            </a:r>
            <a:endParaRPr lang="fr-FR" sz="3200" b="1" dirty="0">
              <a:latin typeface="Corbel" pitchFamily="34" charset="0"/>
              <a:cs typeface="Arial" charset="0"/>
            </a:endParaRPr>
          </a:p>
          <a:p>
            <a:pPr marL="898525" lvl="0" indent="-449263" defTabSz="914400" eaLnBrk="0" hangingPunct="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fr-FR" sz="3200" b="1" dirty="0" smtClean="0">
                <a:latin typeface="Corbel" pitchFamily="34" charset="0"/>
                <a:cs typeface="Arial" charset="0"/>
              </a:rPr>
              <a:t>L’auto-évaluation </a:t>
            </a:r>
            <a:r>
              <a:rPr lang="fr-FR" sz="3200" b="1" dirty="0">
                <a:latin typeface="Corbel" pitchFamily="34" charset="0"/>
                <a:cs typeface="Arial" charset="0"/>
              </a:rPr>
              <a:t>: quoi, comment, pourquoi ?</a:t>
            </a:r>
          </a:p>
          <a:p>
            <a:pPr marL="898525" lvl="0" indent="-449263" defTabSz="9144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fr-FR" sz="3200" b="1" dirty="0">
                <a:latin typeface="Corbel" pitchFamily="34" charset="0"/>
                <a:cs typeface="Arial" charset="0"/>
              </a:rPr>
              <a:t>Le processus </a:t>
            </a:r>
            <a:r>
              <a:rPr lang="fr-FR" sz="3200" b="1" dirty="0" smtClean="0">
                <a:latin typeface="Corbel" pitchFamily="34" charset="0"/>
                <a:cs typeface="Arial" charset="0"/>
              </a:rPr>
              <a:t>d’auto-évaluation</a:t>
            </a:r>
            <a:endParaRPr lang="fr-FR" sz="3200" b="1" dirty="0">
              <a:latin typeface="Corbel" pitchFamily="34" charset="0"/>
              <a:cs typeface="Arial" charset="0"/>
            </a:endParaRPr>
          </a:p>
          <a:p>
            <a:pPr marL="898525" lvl="0" indent="-449263" defTabSz="9144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fr-FR" sz="3200" b="1" dirty="0">
                <a:latin typeface="Corbel" pitchFamily="34" charset="0"/>
                <a:cs typeface="Arial" charset="0"/>
              </a:rPr>
              <a:t>Un plan pour la généralisation de </a:t>
            </a:r>
            <a:r>
              <a:rPr lang="fr-FR" sz="3200" b="1" dirty="0" smtClean="0">
                <a:latin typeface="Corbel" pitchFamily="34" charset="0"/>
                <a:cs typeface="Arial" charset="0"/>
              </a:rPr>
              <a:t>l’auto-évaluation</a:t>
            </a:r>
          </a:p>
          <a:p>
            <a:pPr marL="898525" lvl="0" indent="-449263" defTabSz="9144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fr-FR" sz="3200" b="1" dirty="0" smtClean="0">
                <a:latin typeface="Corbel" pitchFamily="34" charset="0"/>
                <a:cs typeface="Arial" charset="0"/>
              </a:rPr>
              <a:t>Ateliers</a:t>
            </a:r>
          </a:p>
          <a:p>
            <a:pPr marL="898525" lvl="0" indent="-449263" defTabSz="9144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fr-FR" sz="3200" b="1" dirty="0" smtClean="0">
                <a:latin typeface="Corbel" pitchFamily="34" charset="0"/>
                <a:cs typeface="Arial" charset="0"/>
              </a:rPr>
              <a:t>Conclusion </a:t>
            </a:r>
            <a:endParaRPr lang="fr-FR" sz="3200" b="1" dirty="0">
              <a:latin typeface="Corbel" pitchFamily="34" charset="0"/>
              <a:cs typeface="Arial" charset="0"/>
            </a:endParaRP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45997" y="6637284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281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794" y="1778901"/>
            <a:ext cx="10547672" cy="5509200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</a:rPr>
              <a:t>Motivation =M</a:t>
            </a:r>
            <a:r>
              <a:rPr kumimoji="0" lang="fr-FR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</a:rPr>
              <a:t>= E.I.V</a:t>
            </a:r>
          </a:p>
          <a:p>
            <a:pPr marL="342900" marR="0" lvl="0" indent="-342900" algn="just" defTabSz="91440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Clr>
                <a:srgbClr val="C00000"/>
              </a:buClr>
              <a:buSzTx/>
              <a:buFont typeface="Century Gothic" pitchFamily="34" charset="0"/>
              <a:buChar char="►"/>
              <a:tabLst/>
              <a:defRPr/>
            </a:pP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E=</a:t>
            </a:r>
            <a:r>
              <a:rPr kumimoji="0" lang="fr-FR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</a:rPr>
              <a:t>Expectance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: 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croyance que les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efforts consentis se traduiront par un résultat, un espoir de succès 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« 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est ce je suis capable de réaliser ce qui est 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 demandé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 ?»</a:t>
            </a:r>
          </a:p>
          <a:p>
            <a:pPr marL="342900" marR="0" lvl="0" indent="-342900" algn="just" defTabSz="91440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Clr>
                <a:srgbClr val="C00000"/>
              </a:buClr>
              <a:buSzTx/>
              <a:buFont typeface="Century Gothic" pitchFamily="34" charset="0"/>
              <a:buChar char="►"/>
              <a:tabLst/>
              <a:defRPr/>
            </a:pP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I=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</a:rPr>
              <a:t>Instrumentalité</a:t>
            </a: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: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croyance que le bon résultat  entrainera la réalisation des attentes 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«est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ce que cela servira à 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quelque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chose ?»</a:t>
            </a:r>
          </a:p>
          <a:p>
            <a:pPr marL="342900" marR="0" lvl="0" indent="-342900" algn="just" defTabSz="91440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Clr>
                <a:srgbClr val="C00000"/>
              </a:buClr>
              <a:buSzTx/>
              <a:buFont typeface="Century Gothic" pitchFamily="34" charset="0"/>
              <a:buChar char="►"/>
              <a:tabLst/>
              <a:defRPr/>
            </a:pP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V=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</a:rPr>
              <a:t>Valence</a:t>
            </a:r>
            <a:r>
              <a:rPr kumimoji="0" lang="fr-FR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: 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est ce que j’en ai envie</a:t>
            </a:r>
            <a:r>
              <a:rPr kumimoji="0" lang="fr-FR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?</a:t>
            </a:r>
          </a:p>
          <a:p>
            <a:pPr marL="342900" marR="0" lvl="0" indent="-342900" algn="just" defTabSz="914400" eaLnBrk="0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Clr>
                <a:srgbClr val="C00000"/>
              </a:buClr>
              <a:buSzTx/>
              <a:buFont typeface="Century Gothic" pitchFamily="34" charset="0"/>
              <a:buChar char="►"/>
              <a:tabLst/>
              <a:defRPr/>
            </a:pPr>
            <a:endParaRPr kumimoji="0" lang="fr-FR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776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3849" y="3183365"/>
            <a:ext cx="808771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i="1" dirty="0">
                <a:latin typeface="Calibri"/>
                <a:ea typeface="Times New Roman"/>
              </a:rPr>
              <a:t>Constitution des Groupes pour le travail en ateliers (4 Gr)</a:t>
            </a:r>
            <a:endParaRPr lang="fr-FR" sz="4400" dirty="0"/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4843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0883" y="2445651"/>
            <a:ext cx="8970579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fr-FR" sz="2400" b="1" i="1" dirty="0" smtClean="0">
              <a:solidFill>
                <a:srgbClr val="000000"/>
              </a:solidFill>
              <a:latin typeface="Calibri"/>
              <a:ea typeface="Times New Roman"/>
            </a:endParaRPr>
          </a:p>
          <a:p>
            <a:pPr>
              <a:spcAft>
                <a:spcPts val="0"/>
              </a:spcAft>
            </a:pPr>
            <a:endParaRPr lang="fr-FR" sz="2400" b="1" i="1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Chaque </a:t>
            </a:r>
            <a:r>
              <a:rPr lang="fr-FR" sz="3200" dirty="0">
                <a:solidFill>
                  <a:srgbClr val="000000"/>
                </a:solidFill>
                <a:latin typeface="Calibri"/>
                <a:ea typeface="Times New Roman"/>
              </a:rPr>
              <a:t>groupe traite une référence au choix du RNAQES en se référant à l’exemple donné relatif à la référence F11.</a:t>
            </a:r>
            <a:endParaRPr lang="fr-FR" sz="32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fr-FR" sz="3200" u="sng" dirty="0">
                <a:latin typeface="Calibri"/>
                <a:ea typeface="Times New Roman"/>
              </a:rPr>
              <a:t>Support</a:t>
            </a:r>
            <a:r>
              <a:rPr lang="fr-FR" sz="3200" dirty="0">
                <a:latin typeface="Calibri"/>
                <a:ea typeface="Times New Roman"/>
              </a:rPr>
              <a:t> : Annexe 1 du Guide de l’auto-évaluation</a:t>
            </a:r>
            <a:endParaRPr lang="fr-FR" sz="3200" dirty="0">
              <a:latin typeface="Times New Roman"/>
              <a:ea typeface="Times New Roman"/>
            </a:endParaRPr>
          </a:p>
          <a:p>
            <a:pPr algn="just"/>
            <a:r>
              <a:rPr lang="fr-FR" sz="3200" i="1" dirty="0">
                <a:latin typeface="Calibri"/>
                <a:ea typeface="Times New Roman"/>
              </a:rPr>
              <a:t>Travail en groupe 30 mn, Présentation orale en plénière 5 à 10 mn par groupe.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3734722" y="1047105"/>
            <a:ext cx="27134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4400" b="1" dirty="0">
                <a:solidFill>
                  <a:srgbClr val="FFC000"/>
                </a:solidFill>
                <a:latin typeface="Calibri"/>
                <a:ea typeface="Times New Roman"/>
              </a:rPr>
              <a:t>Atelier 5.1</a:t>
            </a:r>
            <a:r>
              <a:rPr lang="fr-FR" sz="4400" b="1" i="1" dirty="0">
                <a:solidFill>
                  <a:srgbClr val="FFC000"/>
                </a:solidFill>
                <a:latin typeface="Calibri"/>
                <a:ea typeface="Times New Roman"/>
              </a:rPr>
              <a:t> </a:t>
            </a: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4172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669" y="2497476"/>
            <a:ext cx="9743090" cy="410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Chaque </a:t>
            </a:r>
            <a:r>
              <a:rPr lang="fr-FR" sz="3200" dirty="0">
                <a:solidFill>
                  <a:srgbClr val="000000"/>
                </a:solidFill>
                <a:latin typeface="Calibri"/>
                <a:ea typeface="Times New Roman"/>
              </a:rPr>
              <a:t>groupe travaille sur la référence traitée en 5.1 en se basant sur les données réelles de l’institution de l’un des membres du groupe (quelqu’un qui connaît bien son établissement</a:t>
            </a: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).</a:t>
            </a:r>
          </a:p>
          <a:p>
            <a:pPr algn="just">
              <a:spcAft>
                <a:spcPts val="0"/>
              </a:spcAft>
            </a:pPr>
            <a:endParaRPr lang="fr-FR" sz="32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fr-FR" sz="3200" u="sng" dirty="0">
                <a:latin typeface="Calibri"/>
                <a:ea typeface="Times New Roman"/>
              </a:rPr>
              <a:t>Support</a:t>
            </a:r>
            <a:r>
              <a:rPr lang="fr-FR" sz="3200" dirty="0">
                <a:latin typeface="Calibri"/>
                <a:ea typeface="Times New Roman"/>
              </a:rPr>
              <a:t> : Annexe 2 du Guide de l’auto-évaluation</a:t>
            </a:r>
            <a:endParaRPr lang="fr-FR" sz="3200" dirty="0">
              <a:latin typeface="Times New Roman"/>
              <a:ea typeface="Times New Roman"/>
            </a:endParaRPr>
          </a:p>
          <a:p>
            <a:pPr algn="just"/>
            <a:r>
              <a:rPr lang="fr-FR" sz="3200" i="1" dirty="0">
                <a:latin typeface="Calibri"/>
                <a:ea typeface="Times New Roman"/>
              </a:rPr>
              <a:t>Travail en groupe 30 mn, Présentation orale en plénière 5 à 10 mn par groupe.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3925621" y="984164"/>
            <a:ext cx="2701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C000"/>
                </a:solidFill>
                <a:latin typeface="Calibri"/>
                <a:ea typeface="Times New Roman"/>
              </a:rPr>
              <a:t>Atelier 5.2</a:t>
            </a:r>
            <a:r>
              <a:rPr lang="fr-FR" sz="3600" b="1" i="1" dirty="0">
                <a:solidFill>
                  <a:srgbClr val="FFC000"/>
                </a:solidFill>
                <a:latin typeface="Calibri"/>
                <a:ea typeface="Times New Roman"/>
              </a:rPr>
              <a:t> </a:t>
            </a:r>
            <a:endParaRPr lang="fr-FR" sz="3600" dirty="0">
              <a:solidFill>
                <a:srgbClr val="FFC000"/>
              </a:solidFill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3208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52" y="802699"/>
            <a:ext cx="75674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i="1" dirty="0">
                <a:solidFill>
                  <a:srgbClr val="FFC000"/>
                </a:solidFill>
                <a:latin typeface="Calibri"/>
                <a:ea typeface="Times New Roman"/>
              </a:rPr>
              <a:t>Présentation d’un modèle de rapport d’auto-évaluation</a:t>
            </a:r>
            <a:r>
              <a:rPr lang="fr-FR" sz="2400" b="1" i="1" dirty="0">
                <a:latin typeface="Calibri"/>
                <a:ea typeface="Times New Roman"/>
              </a:rPr>
              <a:t> </a:t>
            </a:r>
            <a:endParaRPr lang="fr-FR" dirty="0"/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25669" y="2401023"/>
            <a:ext cx="9648497" cy="448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6695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fr-FR" sz="3200" b="1" dirty="0">
                <a:latin typeface="Calibri"/>
                <a:ea typeface="Times New Roman"/>
                <a:cs typeface="Calibri"/>
              </a:rPr>
              <a:t>Plan général du rapport </a:t>
            </a:r>
            <a:endParaRPr lang="fr-FR" sz="3200" b="1" dirty="0" smtClean="0">
              <a:latin typeface="Calibri"/>
              <a:ea typeface="Times New Roman"/>
              <a:cs typeface="Calibri"/>
            </a:endParaRPr>
          </a:p>
          <a:p>
            <a:pPr marL="226695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endParaRPr lang="fr-FR" sz="2000" b="1" dirty="0">
              <a:latin typeface="Calibri"/>
              <a:ea typeface="Times New Roman"/>
              <a:cs typeface="Arial"/>
            </a:endParaRPr>
          </a:p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latin typeface="Calibri"/>
                <a:ea typeface="Times New Roman"/>
                <a:cs typeface="Calibri"/>
              </a:rPr>
              <a:t>Résumé : </a:t>
            </a:r>
            <a:r>
              <a:rPr lang="fr-FR" sz="2400" b="1" i="1" dirty="0">
                <a:latin typeface="Calibri"/>
                <a:ea typeface="Times New Roman"/>
                <a:cs typeface="Calibri"/>
              </a:rPr>
              <a:t>petite synthèse de l’opération et ses principaux enseignements</a:t>
            </a:r>
            <a:r>
              <a:rPr lang="fr-FR" sz="2400" b="1" dirty="0">
                <a:latin typeface="Calibri"/>
                <a:ea typeface="Times New Roman"/>
                <a:cs typeface="Calibri"/>
              </a:rPr>
              <a:t> </a:t>
            </a:r>
            <a:endParaRPr lang="fr-FR" sz="2000" b="1" dirty="0">
              <a:latin typeface="Calibri"/>
              <a:ea typeface="Times New Roman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Présentation de l’établissement</a:t>
            </a:r>
            <a:endParaRPr lang="fr-F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683895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i="1" dirty="0">
                <a:latin typeface="Calibri"/>
                <a:ea typeface="Times New Roman"/>
                <a:cs typeface="Calibri"/>
              </a:rPr>
              <a:t>Historique – Chiffres clés – Place dans le système national d’ES - Vision de l’établissement (et lien avec l’auto-évaluation)</a:t>
            </a:r>
            <a:endParaRPr lang="fr-FR" sz="2000" b="1" dirty="0">
              <a:latin typeface="Calibri"/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latin typeface="Calibri"/>
                <a:ea typeface="Times New Roman"/>
                <a:cs typeface="Calibri"/>
              </a:rPr>
              <a:t>2.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Le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processus d’auto-évaluation</a:t>
            </a:r>
            <a:endParaRPr lang="fr-F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683895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i="1" dirty="0">
                <a:latin typeface="Calibri"/>
                <a:ea typeface="Times New Roman"/>
                <a:cs typeface="Calibri"/>
              </a:rPr>
              <a:t>Contexte de l’auto-évaluation – Comment l’établissement a vécu l’expérience - Description du processus – Moyens mobilisés – Attentes </a:t>
            </a:r>
            <a:endParaRPr lang="fr-FR" sz="2000" b="1" dirty="0">
              <a:effectLst/>
              <a:latin typeface="Calibri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35283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1339" y="2132051"/>
            <a:ext cx="8655268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3895">
              <a:lnSpc>
                <a:spcPct val="115000"/>
              </a:lnSpc>
              <a:spcAft>
                <a:spcPts val="0"/>
              </a:spcAft>
            </a:pPr>
            <a:r>
              <a:rPr lang="fr-FR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 </a:t>
            </a:r>
            <a:endParaRPr lang="fr-FR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3. Résultat </a:t>
            </a: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global de d’auto-évaluation</a:t>
            </a:r>
            <a:endParaRPr lang="fr-F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683895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i="1" dirty="0">
                <a:latin typeface="Calibri"/>
                <a:ea typeface="Times New Roman"/>
                <a:cs typeface="Calibri"/>
              </a:rPr>
              <a:t>Appréciation globale quant aux pratiques de l’établissement par rapport au RNAQES et résumé pour l’ensemble des domaines sous forme de tableau récapitulatif et de graphe éventuellement. </a:t>
            </a:r>
            <a:endParaRPr lang="fr-FR" sz="2000" b="1" dirty="0">
              <a:latin typeface="Calibri"/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latin typeface="Calibri"/>
                <a:ea typeface="Times New Roman"/>
                <a:cs typeface="Calibri"/>
              </a:rPr>
              <a:t>4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. Formation</a:t>
            </a:r>
            <a:endParaRPr lang="fr-F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sz="2400" b="1" i="1" dirty="0"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sz="2400" b="1" i="1" dirty="0"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sz="2400" b="1" i="1" dirty="0"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sz="2400" b="1" i="1" dirty="0"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6262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2055" y="2439013"/>
            <a:ext cx="898634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5.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Recherche</a:t>
            </a:r>
            <a:endParaRPr lang="fr-F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6. Gouvernance</a:t>
            </a: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99708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3324" y="1676799"/>
            <a:ext cx="9680028" cy="504753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endParaRPr lang="fr-FR" sz="2000" dirty="0">
              <a:solidFill>
                <a:prstClr val="black"/>
              </a:solidFill>
              <a:latin typeface="Calibri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7. Vie à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l’Université</a:t>
            </a: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</a:pPr>
            <a:endParaRPr lang="fr-FR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8. Relations avec l’environnement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socio-économique</a:t>
            </a: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 smtClean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 smtClean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 smtClean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 smtClean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 smtClean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 smtClean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 smtClean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 smtClean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62607"/>
            <a:ext cx="934595" cy="75373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8509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0338" y="1982810"/>
            <a:ext cx="5397500" cy="504753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5000"/>
              </a:lnSpc>
            </a:pPr>
            <a:endParaRPr lang="fr-FR" sz="2000" dirty="0">
              <a:solidFill>
                <a:prstClr val="black"/>
              </a:solidFill>
              <a:latin typeface="Calibri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9. Coopération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internationale</a:t>
            </a: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</a:pPr>
            <a:endParaRPr lang="fr-FR" sz="2000" dirty="0">
              <a:solidFill>
                <a:prstClr val="black"/>
              </a:solidFill>
              <a:latin typeface="Calibri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10. </a:t>
            </a:r>
            <a:r>
              <a:rPr lang="fr-F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Infrastructures</a:t>
            </a: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Brève description du domaine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Résultat global du domaine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Analyse par champs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Calibri"/>
              <a:buChar char="-"/>
            </a:pPr>
            <a:r>
              <a:rPr lang="fr-FR" sz="2400" b="1" i="1" dirty="0">
                <a:solidFill>
                  <a:prstClr val="black"/>
                </a:solidFill>
                <a:latin typeface="Calibri"/>
                <a:ea typeface="Calibri"/>
                <a:cs typeface="Calibri"/>
              </a:rPr>
              <a:t>Recommandations </a:t>
            </a:r>
            <a:endParaRPr lang="fr-FR" sz="2000" b="1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62607"/>
            <a:ext cx="934595" cy="75373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4811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3034" y="2738628"/>
            <a:ext cx="7204842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endParaRPr lang="fr-FR" sz="2000" dirty="0">
              <a:solidFill>
                <a:prstClr val="black"/>
              </a:solidFill>
              <a:latin typeface="Calibri"/>
              <a:ea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/>
                <a:cs typeface="Calibri"/>
              </a:rPr>
              <a:t>11. Conclusion</a:t>
            </a:r>
            <a:endParaRPr lang="fr-FR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Times New Roman"/>
              <a:cs typeface="Arial"/>
            </a:endParaRPr>
          </a:p>
          <a:p>
            <a:pPr marL="683895" lvl="0">
              <a:lnSpc>
                <a:spcPct val="115000"/>
              </a:lnSpc>
            </a:pPr>
            <a:r>
              <a:rPr lang="fr-FR" sz="3200" b="1" i="1" dirty="0">
                <a:solidFill>
                  <a:prstClr val="black"/>
                </a:solidFill>
                <a:latin typeface="Calibri"/>
                <a:ea typeface="Times New Roman"/>
                <a:cs typeface="Calibri"/>
              </a:rPr>
              <a:t>Conclusions et Recommandations majeures </a:t>
            </a:r>
            <a:endParaRPr lang="fr-FR" sz="3200" b="1" dirty="0">
              <a:solidFill>
                <a:prstClr val="black"/>
              </a:solidFill>
              <a:latin typeface="Calibri"/>
              <a:ea typeface="Times New Roman"/>
              <a:cs typeface="Arial"/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62607"/>
            <a:ext cx="934595" cy="75373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237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2898" y="2595149"/>
            <a:ext cx="5397500" cy="35209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Connaître le référentiel </a:t>
            </a:r>
            <a:r>
              <a:rPr lang="fr-FR" sz="2400" b="1" dirty="0">
                <a:solidFill>
                  <a:srgbClr val="FF0000"/>
                </a:solidFill>
                <a:latin typeface="Corbel"/>
              </a:rPr>
              <a:t>(RNAQES) </a:t>
            </a:r>
            <a:r>
              <a:rPr lang="fr-FR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/>
              </a:rPr>
              <a:t>.</a:t>
            </a:r>
          </a:p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Analyser les documents.</a:t>
            </a:r>
          </a:p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Préparer un questionnaire </a:t>
            </a:r>
            <a:r>
              <a:rPr lang="fr-FR" sz="2400" b="1" dirty="0">
                <a:solidFill>
                  <a:srgbClr val="FF0000"/>
                </a:solidFill>
                <a:latin typeface="Corbel"/>
              </a:rPr>
              <a:t>(Guide) </a:t>
            </a:r>
            <a:r>
              <a:rPr lang="fr-FR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/>
              </a:rPr>
              <a:t>.</a:t>
            </a:r>
          </a:p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Ouvrir une auto-évaluation </a:t>
            </a:r>
            <a:r>
              <a:rPr lang="fr-FR" sz="2400" b="1" dirty="0">
                <a:solidFill>
                  <a:srgbClr val="FF0000"/>
                </a:solidFill>
                <a:latin typeface="Corbel"/>
              </a:rPr>
              <a:t>(suivre le plan) </a:t>
            </a:r>
            <a:r>
              <a:rPr lang="fr-FR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/>
              </a:rPr>
              <a:t>.</a:t>
            </a:r>
          </a:p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Maîtriser l’enquête </a:t>
            </a:r>
            <a:r>
              <a:rPr lang="fr-FR" sz="2400" b="1" dirty="0">
                <a:solidFill>
                  <a:srgbClr val="FF0000"/>
                </a:solidFill>
                <a:latin typeface="Corbel"/>
              </a:rPr>
              <a:t>(timing, comportement) </a:t>
            </a:r>
            <a:r>
              <a:rPr lang="fr-FR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/>
              </a:rPr>
              <a:t>.</a:t>
            </a:r>
          </a:p>
          <a:p>
            <a:pPr marL="182880" lvl="0" indent="-182880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SzPct val="111000"/>
              <a:buFont typeface="Wingdings 2" pitchFamily="18" charset="2"/>
              <a:buChar char="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Faire une synthèse </a:t>
            </a:r>
            <a:r>
              <a:rPr lang="fr-FR" sz="2400" b="1" dirty="0">
                <a:solidFill>
                  <a:srgbClr val="FF0000"/>
                </a:solidFill>
                <a:latin typeface="Corbel"/>
              </a:rPr>
              <a:t>(orale et écrite) </a:t>
            </a:r>
            <a:r>
              <a:rPr lang="fr-FR" sz="20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2" y="3164898"/>
            <a:ext cx="53975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880" lvl="0" indent="-182880" algn="ctr" defTabSz="914400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defRPr/>
            </a:pPr>
            <a:r>
              <a:rPr lang="fr-FR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ETRE CAPABLE DE CONDUIRE UNE AUTO-EVALUATION</a:t>
            </a:r>
            <a:endParaRPr lang="fr-FR"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0338" y="1040283"/>
            <a:ext cx="5397500" cy="10810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Objectif</a:t>
            </a:r>
            <a:r>
              <a:rPr kumimoji="0" lang="fr-FR" sz="3600" b="1" i="0" u="none" strike="noStrike" kern="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/>
            </a:r>
            <a:br>
              <a:rPr kumimoji="0" lang="fr-FR" sz="3600" b="1" i="0" u="none" strike="noStrike" kern="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</a:br>
            <a:endParaRPr kumimoji="0" lang="fr-F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62607"/>
            <a:ext cx="934595" cy="753734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657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6386" y="2468825"/>
            <a:ext cx="9475076" cy="410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fr-FR" sz="3200" b="1" i="1" dirty="0">
              <a:latin typeface="Calibri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fr-FR" sz="3200" b="1" i="1" dirty="0" smtClean="0">
                <a:latin typeface="Calibri"/>
                <a:ea typeface="Times New Roman"/>
              </a:rPr>
              <a:t> </a:t>
            </a:r>
            <a:r>
              <a:rPr lang="fr-FR" sz="3200" dirty="0">
                <a:solidFill>
                  <a:srgbClr val="000000"/>
                </a:solidFill>
                <a:latin typeface="Calibri"/>
                <a:ea typeface="Times New Roman"/>
              </a:rPr>
              <a:t>Le modèle présenté sera discuté en groupe pour mettre en évidence les avantages qu’il présente et les points à améliorer éventuellement</a:t>
            </a: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fr-FR" sz="32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/>
              <a:buChar char=""/>
            </a:pPr>
            <a:r>
              <a:rPr lang="fr-FR" sz="3200" u="sng" dirty="0">
                <a:latin typeface="Calibri"/>
                <a:ea typeface="Times New Roman"/>
              </a:rPr>
              <a:t>Support</a:t>
            </a:r>
            <a:r>
              <a:rPr lang="fr-FR" sz="3200" dirty="0">
                <a:latin typeface="Calibri"/>
                <a:ea typeface="Times New Roman"/>
              </a:rPr>
              <a:t> : Modèle présenté</a:t>
            </a:r>
            <a:endParaRPr lang="fr-FR" sz="3200" dirty="0">
              <a:latin typeface="Times New Roman"/>
              <a:ea typeface="Times New Roman"/>
            </a:endParaRPr>
          </a:p>
          <a:p>
            <a:pPr algn="just"/>
            <a:r>
              <a:rPr lang="fr-FR" sz="3200" i="1" dirty="0">
                <a:latin typeface="Calibri"/>
                <a:ea typeface="Times New Roman"/>
              </a:rPr>
              <a:t>  Travail en groupe 10 mn, Présentation orale en plénière 5 mn par groupe.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4633547" y="1172518"/>
            <a:ext cx="22615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3600" b="1" dirty="0">
                <a:solidFill>
                  <a:srgbClr val="FFC000"/>
                </a:solidFill>
                <a:latin typeface="Calibri"/>
                <a:ea typeface="Times New Roman"/>
              </a:rPr>
              <a:t>Atelier 6.1</a:t>
            </a:r>
            <a:r>
              <a:rPr lang="fr-FR" sz="3600" b="1" i="1" dirty="0">
                <a:solidFill>
                  <a:srgbClr val="FFC000"/>
                </a:solidFill>
                <a:latin typeface="Calibri"/>
                <a:ea typeface="Times New Roman"/>
              </a:rPr>
              <a:t> </a:t>
            </a: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30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60268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5834" y="3717221"/>
            <a:ext cx="83714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Identifier </a:t>
            </a:r>
            <a:r>
              <a:rPr lang="fr-FR" sz="3200" dirty="0">
                <a:solidFill>
                  <a:srgbClr val="000000"/>
                </a:solidFill>
                <a:latin typeface="Calibri"/>
                <a:ea typeface="Times New Roman"/>
              </a:rPr>
              <a:t>les difficultés à rencontrer dans les établissements avec des propositions</a:t>
            </a:r>
            <a:r>
              <a:rPr lang="fr-FR" sz="3200" dirty="0" smtClean="0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fr-FR" sz="3200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fr-FR" sz="3200" dirty="0">
              <a:latin typeface="Times New Roman"/>
              <a:ea typeface="Times New Roman"/>
            </a:endParaRPr>
          </a:p>
          <a:p>
            <a:pPr algn="just"/>
            <a:r>
              <a:rPr lang="fr-FR" sz="3200" i="1" dirty="0">
                <a:latin typeface="Calibri"/>
                <a:ea typeface="Times New Roman"/>
              </a:rPr>
              <a:t>Travail en groupe 10 mn, Présentation orale en plénière 5 mn par groupe.</a:t>
            </a:r>
            <a:endParaRPr lang="fr-FR" sz="3200" dirty="0"/>
          </a:p>
        </p:txBody>
      </p:sp>
      <p:sp>
        <p:nvSpPr>
          <p:cNvPr id="3" name="Rectangle 2"/>
          <p:cNvSpPr/>
          <p:nvPr/>
        </p:nvSpPr>
        <p:spPr>
          <a:xfrm>
            <a:off x="4199902" y="2615955"/>
            <a:ext cx="22615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3600" b="1" dirty="0">
                <a:solidFill>
                  <a:srgbClr val="C00000"/>
                </a:solidFill>
                <a:latin typeface="Calibri"/>
                <a:ea typeface="Times New Roman"/>
              </a:rPr>
              <a:t>Atelier 7.1</a:t>
            </a:r>
            <a:r>
              <a:rPr lang="fr-FR" sz="3600" b="1" i="1" dirty="0">
                <a:solidFill>
                  <a:srgbClr val="C00000"/>
                </a:solidFill>
                <a:latin typeface="Calibri"/>
                <a:ea typeface="Times New Roman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51329" y="818465"/>
            <a:ext cx="859220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i="1" dirty="0">
                <a:solidFill>
                  <a:srgbClr val="FFC000"/>
                </a:solidFill>
                <a:latin typeface="Calibri"/>
                <a:ea typeface="Times New Roman"/>
              </a:rPr>
              <a:t>Difficultés rencontrées pour mettre en œuvre l’autoévaluation </a:t>
            </a:r>
            <a:endParaRPr lang="fr-FR" sz="3200" dirty="0">
              <a:solidFill>
                <a:srgbClr val="FFC00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31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32908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2968" y="3368031"/>
            <a:ext cx="543854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600" b="1" dirty="0">
                <a:solidFill>
                  <a:srgbClr val="002060"/>
                </a:solidFill>
                <a:latin typeface="Calibri"/>
                <a:ea typeface="Times New Roman"/>
              </a:rPr>
              <a:t>Débat Général </a:t>
            </a:r>
            <a:endParaRPr lang="fr-FR" sz="6600" b="1" dirty="0">
              <a:solidFill>
                <a:srgbClr val="002060"/>
              </a:solidFill>
            </a:endParaRPr>
          </a:p>
        </p:txBody>
      </p:sp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5310"/>
            <a:ext cx="934595" cy="801031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6912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20" name="Rectangle 16"/>
          <p:cNvSpPr>
            <a:spLocks noChangeArrowheads="1"/>
          </p:cNvSpPr>
          <p:nvPr/>
        </p:nvSpPr>
        <p:spPr bwMode="auto">
          <a:xfrm>
            <a:off x="2681561" y="2628110"/>
            <a:ext cx="239168" cy="507831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>
            <a:outerShdw sy="50000" kx="-2453608" rotWithShape="0">
              <a:srgbClr val="808080"/>
            </a:outerShdw>
          </a:effec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700" i="1" dirty="0">
                <a:solidFill>
                  <a:srgbClr val="800000"/>
                </a:solidFill>
                <a:latin typeface="Blackadder ITC" pitchFamily="82" charset="0"/>
                <a:cs typeface="Andalus" pitchFamily="2" charset="-78"/>
              </a:rPr>
              <a:t> </a:t>
            </a:r>
            <a:endParaRPr lang="en-US" sz="3600" b="1" dirty="0">
              <a:solidFill>
                <a:srgbClr val="FF0000"/>
              </a:solidFill>
              <a:latin typeface="Monotype Corsiva" pitchFamily="66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56925" y="597352"/>
            <a:ext cx="54769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sz="80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 panose="020B0604020202020204" pitchFamily="34" charset="0"/>
              </a:rPr>
              <a:t>شكرًا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0" y="3981882"/>
            <a:ext cx="4688572" cy="1596567"/>
          </a:xfrm>
        </p:spPr>
        <p:txBody>
          <a:bodyPr>
            <a:noAutofit/>
          </a:bodyPr>
          <a:lstStyle/>
          <a:p>
            <a:pPr algn="ctr"/>
            <a:r>
              <a:rPr lang="fr-FR" sz="11500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Monotype Corsiva" panose="03010101010201010101" pitchFamily="66" charset="0"/>
                <a:cs typeface="Arial" panose="020B0604020202020204" pitchFamily="34" charset="0"/>
              </a:rPr>
              <a:t>Merci </a:t>
            </a:r>
            <a:endParaRPr lang="en-US" sz="115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6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77 0.19329 L 0.40139 -0.093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27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00" y="-1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5572" y="2345714"/>
            <a:ext cx="9475076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43" lvl="0" indent="-457143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Tx/>
              <a:buAutoNum type="arabicPeriod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Effectuer un examen autocritique des prestations de L’établissement ;</a:t>
            </a:r>
          </a:p>
          <a:p>
            <a:pPr marL="457143" lvl="0" indent="-457143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Tx/>
              <a:buAutoNum type="arabicPeriod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 Initier un processus d’amélioration de la qualité en instaurant  une dynamique d’innovation ( stratégie de développement);</a:t>
            </a:r>
          </a:p>
          <a:p>
            <a:pPr marL="457143" lvl="0" indent="-457143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Tx/>
              <a:buAutoNum type="arabicPeriod"/>
            </a:pPr>
            <a:r>
              <a:rPr lang="fr-FR" sz="2400" b="1" dirty="0">
                <a:solidFill>
                  <a:srgbClr val="000000"/>
                </a:solidFill>
                <a:latin typeface="Corbel"/>
              </a:rPr>
              <a:t> Faire maitriser par l’établissement les procédures de mesure, de garantie et d’amélioration de la qualité.</a:t>
            </a:r>
          </a:p>
          <a:p>
            <a:pPr marL="182880" lvl="0" indent="-182880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 typeface="Wingdings 2" pitchFamily="18" charset="2"/>
              <a:buChar char=""/>
            </a:pPr>
            <a:endParaRPr lang="fr-FR" sz="2400" dirty="0">
              <a:solidFill>
                <a:srgbClr val="000000">
                  <a:lumMod val="65000"/>
                  <a:lumOff val="35000"/>
                </a:srgbClr>
              </a:solidFill>
              <a:latin typeface="Corbel"/>
            </a:endParaRPr>
          </a:p>
          <a:p>
            <a:pPr marL="342857" lvl="0" indent="-342857" algn="just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002060"/>
                </a:solidFill>
                <a:latin typeface="Corbel"/>
              </a:rPr>
              <a:t>Implication d’un maximum de personnes;</a:t>
            </a:r>
          </a:p>
          <a:p>
            <a:pPr marL="342857" lvl="0" indent="-342857" algn="just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002060"/>
                </a:solidFill>
                <a:latin typeface="Corbel"/>
              </a:rPr>
              <a:t>Processus d’apprentissage permettant de mieux connaitre le fonctionnement, les 2F;</a:t>
            </a:r>
          </a:p>
          <a:p>
            <a:pPr marL="342857" lvl="0" indent="-342857" algn="just" defTabSz="914284">
              <a:lnSpc>
                <a:spcPct val="90000"/>
              </a:lnSpc>
              <a:spcBef>
                <a:spcPts val="1200"/>
              </a:spcBef>
              <a:buClr>
                <a:srgbClr val="2791A6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002060"/>
                </a:solidFill>
                <a:latin typeface="Corbel"/>
              </a:rPr>
              <a:t>La phase d’AE: intégrée dans une démarche globale</a:t>
            </a:r>
            <a:r>
              <a:rPr lang="fr-FR" sz="2400" dirty="0">
                <a:solidFill>
                  <a:srgbClr val="002060"/>
                </a:solidFill>
                <a:latin typeface="Corbel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821572" y="1036926"/>
            <a:ext cx="31550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-6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Principaux buts</a:t>
            </a:r>
            <a:endParaRPr kumimoji="0" lang="fr-F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30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747886144"/>
              </p:ext>
            </p:extLst>
          </p:nvPr>
        </p:nvGraphicFramePr>
        <p:xfrm>
          <a:off x="1387304" y="1500429"/>
          <a:ext cx="8458091" cy="5586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700338" y="523437"/>
            <a:ext cx="6585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-6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Principes de l’auto-évaluation</a:t>
            </a:r>
            <a:endParaRPr kumimoji="0" lang="fr-FR" sz="1800" b="0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</a:endParaRPr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48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242FD5-32D8-490F-8FC0-4F3D20D574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25242FD5-32D8-490F-8FC0-4F3D20D574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E28925B-7B0A-4419-993A-08C4A65C13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CE28925B-7B0A-4419-993A-08C4A65C13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9CB803-CF00-4A72-BAD5-3EC10A34EB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8A9CB803-CF00-4A72-BAD5-3EC10A34EB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E7EF1B-B613-4556-9810-344BD7C44B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D9E7EF1B-B613-4556-9810-344BD7C44B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DA047D-2779-41EE-B45A-09AA7D96E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70DA047D-2779-41EE-B45A-09AA7D96E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1BC0EF-F754-4F80-BB94-0E0E80ACEA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551BC0EF-F754-4F80-BB94-0E0E80ACEA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542434-8B93-4864-B59B-9B84A4DB4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DF542434-8B93-4864-B59B-9B84A4DB4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DBD401-8F0C-4BBD-AB74-0B07BEC21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dgm id="{1EDBD401-8F0C-4BBD-AB74-0B07BEC21B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A9E643-D8B8-4649-956E-F202A53C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34A9E643-D8B8-4649-956E-F202A53C7E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3C0A70C-F385-4ECC-BEDF-C60A11AF03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E3C0A70C-F385-4ECC-BEDF-C60A11AF03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47B0307-6E7D-42A3-A5F5-E8C8793656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A47B0307-6E7D-42A3-A5F5-E8C8793656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9"/>
          <p:cNvGrpSpPr/>
          <p:nvPr/>
        </p:nvGrpSpPr>
        <p:grpSpPr>
          <a:xfrm>
            <a:off x="1073210" y="1529254"/>
            <a:ext cx="9095786" cy="5076497"/>
            <a:chOff x="492736" y="1345156"/>
            <a:chExt cx="8072494" cy="4538693"/>
          </a:xfrm>
        </p:grpSpPr>
        <p:grpSp>
          <p:nvGrpSpPr>
            <p:cNvPr id="3" name="Groupe 6"/>
            <p:cNvGrpSpPr/>
            <p:nvPr/>
          </p:nvGrpSpPr>
          <p:grpSpPr>
            <a:xfrm>
              <a:off x="492736" y="1500329"/>
              <a:ext cx="8072494" cy="4383520"/>
              <a:chOff x="-173533" y="850470"/>
              <a:chExt cx="9328151" cy="4383520"/>
            </a:xfrm>
          </p:grpSpPr>
          <p:sp>
            <p:nvSpPr>
              <p:cNvPr id="5" name="Line 2"/>
              <p:cNvSpPr>
                <a:spLocks noChangeShapeType="1"/>
              </p:cNvSpPr>
              <p:nvPr/>
            </p:nvSpPr>
            <p:spPr bwMode="auto">
              <a:xfrm>
                <a:off x="609600" y="2819400"/>
                <a:ext cx="2057400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" name="Line 3"/>
              <p:cNvSpPr>
                <a:spLocks noChangeShapeType="1"/>
              </p:cNvSpPr>
              <p:nvPr/>
            </p:nvSpPr>
            <p:spPr bwMode="auto">
              <a:xfrm>
                <a:off x="2667000" y="2819400"/>
                <a:ext cx="1219200" cy="15240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" name="Line 4"/>
              <p:cNvSpPr>
                <a:spLocks noChangeShapeType="1"/>
              </p:cNvSpPr>
              <p:nvPr/>
            </p:nvSpPr>
            <p:spPr bwMode="auto">
              <a:xfrm>
                <a:off x="3886200" y="4343400"/>
                <a:ext cx="1524000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 flipV="1">
                <a:off x="5410200" y="2819400"/>
                <a:ext cx="990600" cy="15240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6400801" y="2819401"/>
                <a:ext cx="1828800" cy="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2137867" y="4818006"/>
                <a:ext cx="4953001" cy="415984"/>
              </a:xfrm>
              <a:prstGeom prst="rect">
                <a:avLst/>
              </a:prstGeom>
              <a:solidFill>
                <a:srgbClr val="90BB23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La vérité est au fond du puits </a:t>
                </a:r>
              </a:p>
            </p:txBody>
          </p:sp>
          <p:sp>
            <p:nvSpPr>
              <p:cNvPr id="11" name="AutoShape 10"/>
              <p:cNvSpPr>
                <a:spLocks noChangeArrowheads="1"/>
              </p:cNvSpPr>
              <p:nvPr/>
            </p:nvSpPr>
            <p:spPr bwMode="auto">
              <a:xfrm>
                <a:off x="-173533" y="2514600"/>
                <a:ext cx="641195" cy="609600"/>
              </a:xfrm>
              <a:prstGeom prst="homePlate">
                <a:avLst>
                  <a:gd name="adj" fmla="val 25000"/>
                </a:avLst>
              </a:prstGeom>
              <a:solidFill>
                <a:srgbClr val="2791A6"/>
              </a:solidFill>
              <a:ln w="38100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 flipV="1">
                <a:off x="381000" y="3276600"/>
                <a:ext cx="0" cy="8382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3" name="Text Box 14"/>
              <p:cNvSpPr txBox="1">
                <a:spLocks noChangeArrowheads="1"/>
              </p:cNvSpPr>
              <p:nvPr/>
            </p:nvSpPr>
            <p:spPr bwMode="auto">
              <a:xfrm>
                <a:off x="0" y="4114799"/>
                <a:ext cx="2362200" cy="383985"/>
              </a:xfrm>
              <a:prstGeom prst="rect">
                <a:avLst/>
              </a:prstGeom>
              <a:solidFill>
                <a:srgbClr val="90BB23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Programmation</a:t>
                </a:r>
              </a:p>
            </p:txBody>
          </p:sp>
          <p:sp>
            <p:nvSpPr>
              <p:cNvPr id="14" name="Line 15"/>
              <p:cNvSpPr>
                <a:spLocks noChangeShapeType="1"/>
              </p:cNvSpPr>
              <p:nvPr/>
            </p:nvSpPr>
            <p:spPr bwMode="auto">
              <a:xfrm>
                <a:off x="1447800" y="1447800"/>
                <a:ext cx="0" cy="12192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Text Box 16"/>
              <p:cNvSpPr txBox="1">
                <a:spLocks noChangeArrowheads="1"/>
              </p:cNvSpPr>
              <p:nvPr/>
            </p:nvSpPr>
            <p:spPr bwMode="auto">
              <a:xfrm>
                <a:off x="391460" y="850470"/>
                <a:ext cx="2133601" cy="383985"/>
              </a:xfrm>
              <a:prstGeom prst="rect">
                <a:avLst/>
              </a:prstGeom>
              <a:solidFill>
                <a:srgbClr val="FAB900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Planification</a:t>
                </a: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3276600" y="2057400"/>
                <a:ext cx="0" cy="11430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" name="Text Box 21"/>
              <p:cNvSpPr txBox="1">
                <a:spLocks noChangeArrowheads="1"/>
              </p:cNvSpPr>
              <p:nvPr/>
            </p:nvSpPr>
            <p:spPr bwMode="auto">
              <a:xfrm>
                <a:off x="2476500" y="1524001"/>
                <a:ext cx="1600200" cy="383985"/>
              </a:xfrm>
              <a:prstGeom prst="rect">
                <a:avLst/>
              </a:prstGeom>
              <a:solidFill>
                <a:srgbClr val="FAB900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Ouverture</a:t>
                </a:r>
              </a:p>
            </p:txBody>
          </p:sp>
          <p:sp>
            <p:nvSpPr>
              <p:cNvPr id="18" name="Line 22"/>
              <p:cNvSpPr>
                <a:spLocks noChangeShapeType="1"/>
              </p:cNvSpPr>
              <p:nvPr/>
            </p:nvSpPr>
            <p:spPr bwMode="auto">
              <a:xfrm>
                <a:off x="4650854" y="3228428"/>
                <a:ext cx="0" cy="838201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" name="Text Box 23"/>
              <p:cNvSpPr txBox="1">
                <a:spLocks noChangeArrowheads="1"/>
              </p:cNvSpPr>
              <p:nvPr/>
            </p:nvSpPr>
            <p:spPr bwMode="auto">
              <a:xfrm>
                <a:off x="3714749" y="2618854"/>
                <a:ext cx="1752599" cy="383985"/>
              </a:xfrm>
              <a:prstGeom prst="rect">
                <a:avLst/>
              </a:prstGeom>
              <a:solidFill>
                <a:srgbClr val="FAB900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Conduite</a:t>
                </a:r>
              </a:p>
            </p:txBody>
          </p:sp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>
                <a:off x="5943600" y="2133600"/>
                <a:ext cx="0" cy="10668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" name="Text Box 25"/>
              <p:cNvSpPr txBox="1">
                <a:spLocks noChangeArrowheads="1"/>
              </p:cNvSpPr>
              <p:nvPr/>
            </p:nvSpPr>
            <p:spPr bwMode="auto">
              <a:xfrm>
                <a:off x="4997658" y="1540064"/>
                <a:ext cx="1828799" cy="383985"/>
              </a:xfrm>
              <a:prstGeom prst="rect">
                <a:avLst/>
              </a:prstGeom>
              <a:solidFill>
                <a:srgbClr val="FAB900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Clôture</a:t>
                </a:r>
              </a:p>
            </p:txBody>
          </p:sp>
          <p:sp>
            <p:nvSpPr>
              <p:cNvPr id="22" name="Line 26"/>
              <p:cNvSpPr>
                <a:spLocks noChangeShapeType="1"/>
              </p:cNvSpPr>
              <p:nvPr/>
            </p:nvSpPr>
            <p:spPr bwMode="auto">
              <a:xfrm>
                <a:off x="7512050" y="1317694"/>
                <a:ext cx="0" cy="14478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" name="AutoShape 29"/>
              <p:cNvSpPr>
                <a:spLocks noChangeArrowheads="1"/>
              </p:cNvSpPr>
              <p:nvPr/>
            </p:nvSpPr>
            <p:spPr bwMode="auto">
              <a:xfrm>
                <a:off x="8219764" y="2466427"/>
                <a:ext cx="609600" cy="685800"/>
              </a:xfrm>
              <a:prstGeom prst="homePlate">
                <a:avLst>
                  <a:gd name="adj" fmla="val 25000"/>
                </a:avLst>
              </a:prstGeom>
              <a:solidFill>
                <a:srgbClr val="2791A6"/>
              </a:solidFill>
              <a:ln w="38100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" name="Line 30"/>
              <p:cNvSpPr>
                <a:spLocks noChangeShapeType="1"/>
              </p:cNvSpPr>
              <p:nvPr/>
            </p:nvSpPr>
            <p:spPr bwMode="auto">
              <a:xfrm flipV="1">
                <a:off x="8458200" y="3352800"/>
                <a:ext cx="0" cy="838200"/>
              </a:xfrm>
              <a:prstGeom prst="line">
                <a:avLst/>
              </a:prstGeom>
              <a:noFill/>
              <a:ln w="76200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srgbClr val="BFBFB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" name="Text Box 31"/>
              <p:cNvSpPr txBox="1">
                <a:spLocks noChangeArrowheads="1"/>
              </p:cNvSpPr>
              <p:nvPr/>
            </p:nvSpPr>
            <p:spPr bwMode="auto">
              <a:xfrm>
                <a:off x="7744918" y="4210852"/>
                <a:ext cx="1409700" cy="383985"/>
              </a:xfrm>
              <a:prstGeom prst="rect">
                <a:avLst/>
              </a:prstGeom>
              <a:solidFill>
                <a:srgbClr val="90BB23">
                  <a:shade val="80000"/>
                  <a:satMod val="150000"/>
                </a:srgbClr>
              </a:solidFill>
              <a:ln>
                <a:noFill/>
                <a:headEnd/>
                <a:tailEnd/>
              </a:ln>
              <a:effectLst>
                <a:outerShdw blurRad="44450" dist="13970" dir="5400000" algn="ctr" rotWithShape="0">
                  <a:srgbClr val="000000">
                    <a:alpha val="4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l"/>
              </a:scene3d>
              <a:sp3d prstMaterial="flat">
                <a:bevelT w="12700" h="25400" prst="coolSlant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545454">
                        <a:lumMod val="50000"/>
                      </a:srgbClr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Suivi</a:t>
                </a:r>
              </a:p>
            </p:txBody>
          </p:sp>
        </p:grpSp>
        <p:sp>
          <p:nvSpPr>
            <p:cNvPr id="4" name="Text Box 28"/>
            <p:cNvSpPr txBox="1">
              <a:spLocks noChangeArrowheads="1"/>
            </p:cNvSpPr>
            <p:nvPr/>
          </p:nvSpPr>
          <p:spPr bwMode="auto">
            <a:xfrm>
              <a:off x="6415740" y="1345156"/>
              <a:ext cx="1428760" cy="383985"/>
            </a:xfrm>
            <a:prstGeom prst="rect">
              <a:avLst/>
            </a:prstGeom>
            <a:solidFill>
              <a:srgbClr val="FAB900">
                <a:shade val="80000"/>
                <a:satMod val="150000"/>
              </a:srgbClr>
            </a:solidFill>
            <a:ln>
              <a:noFill/>
              <a:headEnd/>
              <a:tailEnd/>
            </a:ln>
            <a:effectLst>
              <a:outerShdw blurRad="44450" dist="13970" dir="5400000" algn="ctr" rotWithShape="0">
                <a:srgbClr val="000000">
                  <a:alpha val="45000"/>
                </a:srgbClr>
              </a:outerShdw>
            </a:effectLst>
            <a:scene3d>
              <a:camera prst="orthographicFront">
                <a:rot lat="0" lon="0" rev="0"/>
              </a:camera>
              <a:lightRig rig="twoPt" dir="tl"/>
            </a:scene3d>
            <a:sp3d prstMaterial="flat">
              <a:bevelT w="12700" h="25400" prst="coolSlant"/>
            </a:sp3d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545454">
                      <a:lumMod val="50000"/>
                    </a:srgbClr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rPr>
                <a:t>Rapport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696041" y="672799"/>
            <a:ext cx="5406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457200">
              <a:defRPr/>
            </a:pPr>
            <a:r>
              <a:rPr lang="fr-FR" sz="2800" b="1" dirty="0">
                <a:solidFill>
                  <a:srgbClr val="FFFFFF"/>
                </a:solidFill>
                <a:latin typeface="Corbel"/>
              </a:rPr>
              <a:t>Déroulement de l’auto-évaluation</a:t>
            </a:r>
          </a:p>
        </p:txBody>
      </p:sp>
      <p:sp>
        <p:nvSpPr>
          <p:cNvPr id="2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108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5226" y="783916"/>
            <a:ext cx="67333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hangingPunct="0">
              <a:defRPr/>
            </a:pPr>
            <a:r>
              <a:rPr lang="fr-FR" sz="3200" b="1" dirty="0">
                <a:solidFill>
                  <a:srgbClr val="FFC000"/>
                </a:solidFill>
                <a:latin typeface="Calibri" pitchFamily="34" charset="0"/>
                <a:cs typeface="Arial" charset="0"/>
              </a:rPr>
              <a:t>Qu’est-ce qu’un </a:t>
            </a:r>
            <a:r>
              <a:rPr lang="fr-FR" sz="3200" b="1" dirty="0" smtClean="0">
                <a:solidFill>
                  <a:srgbClr val="FFC000"/>
                </a:solidFill>
                <a:latin typeface="Calibri" pitchFamily="34" charset="0"/>
                <a:cs typeface="Arial" charset="0"/>
              </a:rPr>
              <a:t>référentiel?  (Rappel)</a:t>
            </a:r>
            <a:r>
              <a:rPr lang="fr-F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itchFamily="34" charset="0"/>
                <a:cs typeface="Arial" charset="0"/>
              </a:rPr>
              <a:t>?</a:t>
            </a:r>
            <a:endParaRPr lang="es-HN" sz="3200" b="1" dirty="0">
              <a:solidFill>
                <a:prstClr val="black">
                  <a:lumMod val="75000"/>
                  <a:lumOff val="25000"/>
                </a:prstClr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6745" y="2353922"/>
            <a:ext cx="9727323" cy="202106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>
            <a:spAutoFit/>
          </a:bodyPr>
          <a:lstStyle/>
          <a:p>
            <a:pPr lvl="0" algn="just" defTabSz="914400" fontAlgn="base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/>
            </a:pPr>
            <a:r>
              <a:rPr lang="fr-FR" sz="26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 Un 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document </a:t>
            </a:r>
            <a:r>
              <a:rPr lang="fr-FR" sz="26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qui 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indique, pour </a:t>
            </a:r>
            <a:r>
              <a:rPr lang="fr-FR" sz="26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l’institution, 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les objectifs et les valeurs à viser [</a:t>
            </a:r>
            <a:r>
              <a:rPr lang="fr-FR" sz="2600" b="1" i="1" dirty="0">
                <a:solidFill>
                  <a:srgbClr val="C00000"/>
                </a:solidFill>
                <a:latin typeface="Corbel" pitchFamily="34" charset="0"/>
              </a:rPr>
              <a:t>Références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] et ce pour la ou les activités considérées [</a:t>
            </a:r>
            <a:r>
              <a:rPr lang="fr-FR" sz="2600" b="1" i="1" dirty="0">
                <a:solidFill>
                  <a:srgbClr val="C00000"/>
                </a:solidFill>
                <a:latin typeface="Corbel" pitchFamily="34" charset="0"/>
              </a:rPr>
              <a:t>Domaines</a:t>
            </a:r>
            <a:r>
              <a:rPr lang="fr-FR" sz="2600" b="1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 et </a:t>
            </a:r>
            <a:r>
              <a:rPr lang="fr-FR" sz="2600" b="1" i="1" dirty="0">
                <a:solidFill>
                  <a:srgbClr val="C00000"/>
                </a:solidFill>
                <a:latin typeface="Corbel" pitchFamily="34" charset="0"/>
              </a:rPr>
              <a:t>Champs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]. </a:t>
            </a:r>
          </a:p>
          <a:p>
            <a:pPr lvl="0" algn="just" defTabSz="914400" fontAlgn="base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Font typeface="Wingdings" panose="05000000000000000000" pitchFamily="2" charset="2"/>
              <a:buChar char="l"/>
              <a:defRPr/>
            </a:pPr>
            <a:r>
              <a:rPr lang="fr-FR" sz="26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 Les 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références définissent </a:t>
            </a:r>
            <a:r>
              <a:rPr lang="fr-FR" sz="26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 </a:t>
            </a:r>
            <a:r>
              <a:rPr lang="fr-FR" sz="2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orbel" pitchFamily="34" charset="0"/>
              </a:rPr>
              <a:t>un état « idéal » que l’institution s’efforcera d’atteindre ou du moins à s’en rapprocher.</a:t>
            </a:r>
            <a:endParaRPr lang="fr-FR" altLang="fr-FR" sz="26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orbel" pitchFamily="34" charset="0"/>
              <a:sym typeface="Wingdings" panose="05000000000000000000" pitchFamily="2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6745" y="4732793"/>
            <a:ext cx="9727323" cy="20980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Pour atteindre un objectif [</a:t>
            </a:r>
            <a:r>
              <a:rPr kumimoji="0" lang="fr-FR" sz="2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rbel" pitchFamily="34" charset="0"/>
              </a:rPr>
              <a:t>Référence</a:t>
            </a: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], on </a:t>
            </a:r>
            <a:r>
              <a:rPr kumimoji="0" lang="fr-FR" sz="2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doit </a:t>
            </a: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mettre en œuvre plusieurs actions [</a:t>
            </a:r>
            <a:r>
              <a:rPr kumimoji="0" lang="fr-FR" sz="2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rbel" pitchFamily="34" charset="0"/>
              </a:rPr>
              <a:t>Critères</a:t>
            </a: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]. </a:t>
            </a:r>
          </a:p>
          <a:p>
            <a:pPr marL="0" marR="0" lvl="0" indent="0" algn="just" defTabSz="914400" eaLnBrk="1" fontAlgn="base" latinLnBrk="0" hangingPunct="1">
              <a:lnSpc>
                <a:spcPct val="9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Pour s’assurer de la concrétisation des critères, on prévoit des mesures [</a:t>
            </a:r>
            <a:r>
              <a:rPr kumimoji="0" lang="fr-FR" sz="2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rbel" pitchFamily="34" charset="0"/>
              </a:rPr>
              <a:t>Preuves</a:t>
            </a:r>
            <a:r>
              <a:rPr kumimoji="0" lang="fr-FR" sz="2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orbel" pitchFamily="34" charset="0"/>
              </a:rPr>
              <a:t>] de manière à pouvoir apprécier le degré de réalisation de chaque critère.</a:t>
            </a:r>
            <a:endParaRPr kumimoji="0" lang="fr-FR" sz="2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 pitchFamily="34" charset="0"/>
            </a:endParaRP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schemeClr val="bg1">
                    <a:lumMod val="95000"/>
                  </a:schemeClr>
                </a:solidFill>
              </a:rPr>
              <a:pPr/>
              <a:t>7</a:t>
            </a:fld>
            <a:endParaRPr lang="fr-F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45997" y="6747646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0338" y="900312"/>
            <a:ext cx="69166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hangingPunct="0">
              <a:defRPr/>
            </a:pPr>
            <a:r>
              <a:rPr lang="fr-FR" sz="3200" b="1" dirty="0">
                <a:solidFill>
                  <a:srgbClr val="FFC000"/>
                </a:solidFill>
                <a:latin typeface="Calibri" pitchFamily="34" charset="0"/>
                <a:cs typeface="Arial" charset="0"/>
              </a:rPr>
              <a:t>Le référentiel national  (RNAQES)</a:t>
            </a:r>
            <a:endParaRPr lang="es-HN" sz="3200" b="1" dirty="0">
              <a:solidFill>
                <a:srgbClr val="FFC000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358482"/>
              </p:ext>
            </p:extLst>
          </p:nvPr>
        </p:nvGraphicFramePr>
        <p:xfrm>
          <a:off x="860487" y="2286000"/>
          <a:ext cx="9402867" cy="4571998"/>
        </p:xfrm>
        <a:graphic>
          <a:graphicData uri="http://schemas.openxmlformats.org/drawingml/2006/table">
            <a:tbl>
              <a:tblPr firstRow="1" bandRow="1"/>
              <a:tblGrid>
                <a:gridCol w="621472">
                  <a:extLst>
                    <a:ext uri="{9D8B030D-6E8A-4147-A177-3AD203B41FA5}"/>
                  </a:extLst>
                </a:gridCol>
                <a:gridCol w="2956611">
                  <a:extLst>
                    <a:ext uri="{9D8B030D-6E8A-4147-A177-3AD203B41FA5}"/>
                  </a:extLst>
                </a:gridCol>
                <a:gridCol w="1456196">
                  <a:extLst>
                    <a:ext uri="{9D8B030D-6E8A-4147-A177-3AD203B41FA5}"/>
                  </a:extLst>
                </a:gridCol>
                <a:gridCol w="1456196">
                  <a:extLst>
                    <a:ext uri="{9D8B030D-6E8A-4147-A177-3AD203B41FA5}"/>
                  </a:extLst>
                </a:gridCol>
                <a:gridCol w="1456196">
                  <a:extLst>
                    <a:ext uri="{9D8B030D-6E8A-4147-A177-3AD203B41FA5}"/>
                  </a:extLst>
                </a:gridCol>
                <a:gridCol w="1456196">
                  <a:extLst>
                    <a:ext uri="{9D8B030D-6E8A-4147-A177-3AD203B41FA5}"/>
                  </a:extLst>
                </a:gridCol>
              </a:tblGrid>
              <a:tr h="667647">
                <a:tc gridSpan="2"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Domaines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5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Champs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5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Références</a:t>
                      </a:r>
                      <a:endParaRPr lang="fr-F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5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Critères</a:t>
                      </a:r>
                      <a:endParaRPr lang="fr-F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5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Preuves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5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/>
                </a:extLst>
              </a:tr>
              <a:tr h="380282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Formation (F)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07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23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49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108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80282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Recherche (R)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03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17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32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55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80282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Gouvernance (G)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05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27 </a:t>
                      </a:r>
                      <a:endParaRPr lang="fr-FR" sz="1800" b="1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C00000"/>
                          </a:solidFill>
                        </a:rPr>
                        <a:t>53</a:t>
                      </a:r>
                      <a:endParaRPr lang="fr-F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181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67647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Vie à l’Université (V)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04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25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71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80282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Infrastructures (I)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05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38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67647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Coopération </a:t>
                      </a:r>
                      <a:r>
                        <a:rPr lang="fr-FR" sz="1800" b="1" kern="1200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Intern</a:t>
                      </a: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(C)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03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11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19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40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2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667647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fr-FR" sz="1800" b="1" kern="1200" baseline="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12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Relations avec l’env. (S)</a:t>
                      </a:r>
                      <a:endParaRPr lang="fr-FR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04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14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22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rgbClr val="C00000"/>
                          </a:solidFill>
                        </a:rPr>
                        <a:t>70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8542">
                        <a:tint val="40000"/>
                      </a:srgbClr>
                    </a:solidFill>
                  </a:tcPr>
                </a:tc>
                <a:extLst>
                  <a:ext uri="{0D108BD9-81ED-4DB2-BD59-A6C34878D82A}"/>
                </a:extLst>
              </a:tr>
              <a:tr h="380282">
                <a:tc gridSpan="2"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fr-F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293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</a:rPr>
                        <a:t>31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2936"/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</a:rPr>
                        <a:t>123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2936"/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</a:rPr>
                        <a:t>219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2936"/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</a:rPr>
                        <a:t>563</a:t>
                      </a:r>
                    </a:p>
                  </a:txBody>
                  <a:tcPr marL="88692" marR="88692" marT="44340" marB="4434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2936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46841"/>
            <a:ext cx="934595" cy="769500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schemeClr val="bg1">
                    <a:lumMod val="95000"/>
                  </a:schemeClr>
                </a:solidFill>
              </a:rPr>
              <a:pPr/>
              <a:t>8</a:t>
            </a:fld>
            <a:endParaRPr lang="fr-F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945997" y="6905306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1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75586"/>
              </p:ext>
            </p:extLst>
          </p:nvPr>
        </p:nvGraphicFramePr>
        <p:xfrm>
          <a:off x="579438" y="1248750"/>
          <a:ext cx="9652384" cy="5798441"/>
        </p:xfrm>
        <a:graphic>
          <a:graphicData uri="http://schemas.openxmlformats.org/drawingml/2006/table">
            <a:tbl>
              <a:tblPr firstRow="1" bandRow="1"/>
              <a:tblGrid>
                <a:gridCol w="1985309">
                  <a:extLst>
                    <a:ext uri="{9D8B030D-6E8A-4147-A177-3AD203B41FA5}"/>
                  </a:extLst>
                </a:gridCol>
                <a:gridCol w="7667075">
                  <a:extLst>
                    <a:ext uri="{9D8B030D-6E8A-4147-A177-3AD203B41FA5}"/>
                  </a:extLst>
                </a:gridCol>
              </a:tblGrid>
              <a:tr h="1683429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sz="1800" dirty="0" smtClean="0"/>
                    </a:p>
                    <a:p>
                      <a:endParaRPr lang="fr-FR" sz="1800" dirty="0" smtClean="0"/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itchFamily="34" charset="0"/>
                        </a:rPr>
                        <a:t>QUOI</a:t>
                      </a:r>
                      <a:endParaRPr lang="fr-FR" sz="2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itchFamily="34" charset="0"/>
                      </a:endParaRPr>
                    </a:p>
                  </a:txBody>
                  <a:tcPr marL="91451" marR="91451" marT="45714" marB="4571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sz="1200" dirty="0"/>
                    </a:p>
                  </a:txBody>
                  <a:tcPr marL="91451" marR="91451" marT="45714" marB="45714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/>
                </a:extLst>
              </a:tr>
              <a:tr h="1683429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sz="1800" dirty="0" smtClean="0"/>
                    </a:p>
                    <a:p>
                      <a:endParaRPr lang="fr-FR" sz="1800" dirty="0" smtClean="0"/>
                    </a:p>
                    <a:p>
                      <a:pPr algn="ctr"/>
                      <a:r>
                        <a:rPr lang="fr-F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itchFamily="34" charset="0"/>
                        </a:rPr>
                        <a:t>COMMENT</a:t>
                      </a:r>
                      <a:endParaRPr lang="fr-FR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itchFamily="34" charset="0"/>
                      </a:endParaRPr>
                    </a:p>
                  </a:txBody>
                  <a:tcPr marL="91451" marR="91451" marT="45714" marB="4571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FR" sz="1200" dirty="0">
                          <a:solidFill>
                            <a:schemeClr val="bg1"/>
                          </a:solidFill>
                          <a:sym typeface="Wingdings 3" panose="05040102010807070707" pitchFamily="18" charset="2"/>
                        </a:rPr>
                        <a:t> </a:t>
                      </a:r>
                      <a:endParaRPr lang="fr-FR" sz="1200" dirty="0"/>
                    </a:p>
                  </a:txBody>
                  <a:tcPr marL="91451" marR="91451" marT="45714" marB="45714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2431583"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sz="1800" dirty="0" smtClean="0"/>
                    </a:p>
                    <a:p>
                      <a:endParaRPr lang="fr-FR" sz="1800" dirty="0" smtClean="0"/>
                    </a:p>
                    <a:p>
                      <a:endParaRPr lang="fr-FR" sz="1800" dirty="0" smtClean="0"/>
                    </a:p>
                    <a:p>
                      <a:pPr algn="ctr"/>
                      <a:r>
                        <a:rPr lang="fr-FR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itchFamily="34" charset="0"/>
                        </a:rPr>
                        <a:t>POURQUOI</a:t>
                      </a:r>
                      <a:endParaRPr lang="fr-FR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itchFamily="34" charset="0"/>
                      </a:endParaRPr>
                    </a:p>
                  </a:txBody>
                  <a:tcPr marL="91451" marR="91451" marT="45714" marB="4571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79969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59937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439906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919874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399843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879811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359780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839748" algn="l" defTabSz="479969" rtl="0" eaLnBrk="1" latinLnBrk="0" hangingPunct="1">
                        <a:defRPr sz="189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fr-FR" sz="1200" dirty="0"/>
                    </a:p>
                    <a:p>
                      <a:pPr algn="just"/>
                      <a:endParaRPr lang="fr-FR" sz="1800" dirty="0">
                        <a:solidFill>
                          <a:schemeClr val="tx1"/>
                        </a:solidFill>
                        <a:latin typeface="Corbel" pitchFamily="34" charset="0"/>
                      </a:endParaRPr>
                    </a:p>
                    <a:p>
                      <a:pPr marL="357188" marR="0" lvl="0" indent="-357188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Identifier les 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activité</a:t>
                      </a: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s où :</a:t>
                      </a:r>
                    </a:p>
                    <a:p>
                      <a:pPr marL="457200" marR="0" lvl="1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 Le 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niveau de performance </a:t>
                      </a: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se rapproche de la situation visée telle que décrite par le référentiel.</a:t>
                      </a:r>
                    </a:p>
                    <a:p>
                      <a:pPr marL="457200" marR="0" lvl="1" indent="0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 Des 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écarts</a:t>
                      </a:r>
                      <a:r>
                        <a:rPr kumimoji="0" lang="fr-FR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existent</a:t>
                      </a:r>
                      <a:endParaRPr kumimoji="0" lang="fr-FR" altLang="fr-FR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rbel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357188" marR="0" lvl="0" indent="-357188" algn="just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fr-F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Aider l’institution à dégager des </a:t>
                      </a:r>
                      <a:r>
                        <a:rPr kumimoji="0" lang="fr-FR" sz="20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Corbel" pitchFamily="34" charset="0"/>
                          <a:ea typeface="+mn-ea"/>
                          <a:cs typeface="+mn-cs"/>
                        </a:rPr>
                        <a:t>pistes d’amélioration </a:t>
                      </a:r>
                      <a:endParaRPr kumimoji="0" lang="fr-FR" altLang="fr-FR" sz="2000" b="1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Corbel" pitchFamily="34" charset="0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endParaRPr lang="fr-FR" sz="1200" dirty="0"/>
                    </a:p>
                  </a:txBody>
                  <a:tcPr marL="91451" marR="91451" marT="45714" marB="45714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3" name="Rogner un rectangle avec un coin diagonal 4"/>
          <p:cNvSpPr/>
          <p:nvPr/>
        </p:nvSpPr>
        <p:spPr>
          <a:xfrm>
            <a:off x="2586772" y="1296048"/>
            <a:ext cx="7645049" cy="15113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flat" dir="t"/>
          </a:scene3d>
          <a:sp3d/>
        </p:spPr>
        <p:txBody>
          <a:bodyPr lIns="247650" tIns="123825" rIns="247650" bIns="123825" anchor="ctr"/>
          <a:lstStyle>
            <a:lvl1pPr marL="503238" indent="-503238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935038" indent="-503238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57188" indent="-357188" algn="just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l"/>
              <a:defRPr/>
            </a:pPr>
            <a:r>
              <a:rPr lang="fr-FR" sz="2000" kern="0" dirty="0">
                <a:solidFill>
                  <a:srgbClr val="002060"/>
                </a:solidFill>
                <a:latin typeface="Corbel" pitchFamily="34" charset="0"/>
              </a:rPr>
              <a:t>L’auto-évaluation consiste à comparer les </a:t>
            </a:r>
            <a:r>
              <a:rPr lang="fr-FR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références</a:t>
            </a:r>
            <a:r>
              <a:rPr lang="fr-FR" sz="2000" kern="0" dirty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fr-FR" sz="2000" kern="0" dirty="0" smtClean="0">
                <a:solidFill>
                  <a:srgbClr val="002060"/>
                </a:solidFill>
                <a:latin typeface="Corbel" pitchFamily="34" charset="0"/>
              </a:rPr>
              <a:t>du </a:t>
            </a:r>
            <a:r>
              <a:rPr lang="fr-FR" sz="2000" b="1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RNAQES</a:t>
            </a:r>
            <a:r>
              <a:rPr lang="fr-FR" sz="2000" kern="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fr-FR" sz="2000" kern="0" dirty="0">
                <a:solidFill>
                  <a:srgbClr val="002060"/>
                </a:solidFill>
                <a:latin typeface="Corbel" pitchFamily="34" charset="0"/>
              </a:rPr>
              <a:t>aux </a:t>
            </a:r>
            <a:r>
              <a:rPr lang="fr-FR" sz="200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pratiques</a:t>
            </a:r>
            <a:r>
              <a:rPr lang="fr-FR" sz="2000" kern="0" dirty="0">
                <a:solidFill>
                  <a:srgbClr val="002060"/>
                </a:solidFill>
                <a:latin typeface="Corbel" pitchFamily="34" charset="0"/>
              </a:rPr>
              <a:t> effectives de l’établissement, et ce, pour chacune des activités considérées [</a:t>
            </a:r>
            <a:r>
              <a:rPr lang="fr-FR" sz="2000" b="1" i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domaines et champs</a:t>
            </a:r>
            <a:r>
              <a:rPr lang="fr-FR" sz="2000" kern="0" dirty="0">
                <a:solidFill>
                  <a:srgbClr val="002060"/>
                </a:solidFill>
                <a:latin typeface="Corbel" pitchFamily="34" charset="0"/>
              </a:rPr>
              <a:t>]. </a:t>
            </a:r>
            <a:endParaRPr lang="fr-FR" sz="2000" b="1" kern="0" dirty="0">
              <a:solidFill>
                <a:srgbClr val="002060"/>
              </a:solidFill>
              <a:latin typeface="Corbel" pitchFamily="34" charset="0"/>
              <a:sym typeface="Wingdings" panose="05000000000000000000" pitchFamily="2" charset="2"/>
            </a:endParaRPr>
          </a:p>
          <a:p>
            <a:pPr marL="357188" indent="0" algn="just">
              <a:lnSpc>
                <a:spcPct val="90000"/>
              </a:lnSpc>
              <a:spcBef>
                <a:spcPts val="600"/>
              </a:spcBef>
              <a:spcAft>
                <a:spcPct val="15000"/>
              </a:spcAft>
              <a:defRPr/>
            </a:pPr>
            <a:r>
              <a:rPr lang="fr-FR" sz="2000" b="1" kern="0" dirty="0" smtClean="0">
                <a:solidFill>
                  <a:srgbClr val="002060"/>
                </a:solidFill>
                <a:latin typeface="Corbel" pitchFamily="34" charset="0"/>
                <a:sym typeface="Wingdings" panose="05000000000000000000" pitchFamily="2" charset="2"/>
              </a:rPr>
              <a:t>Ainsi, pour </a:t>
            </a:r>
            <a:r>
              <a:rPr lang="fr-FR" sz="2000" b="1" kern="0" dirty="0">
                <a:solidFill>
                  <a:srgbClr val="002060"/>
                </a:solidFill>
                <a:latin typeface="Corbel" pitchFamily="34" charset="0"/>
                <a:sym typeface="Wingdings" panose="05000000000000000000" pitchFamily="2" charset="2"/>
              </a:rPr>
              <a:t>chaque référence </a:t>
            </a:r>
            <a:endParaRPr lang="fr-FR" sz="2000" kern="0" dirty="0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4" name="Rogner un rectangle avec un coin diagonal 4"/>
          <p:cNvSpPr/>
          <p:nvPr/>
        </p:nvSpPr>
        <p:spPr>
          <a:xfrm>
            <a:off x="2586772" y="3003573"/>
            <a:ext cx="7645049" cy="15113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/>
        </p:spPr>
        <p:txBody>
          <a:bodyPr lIns="247650" tIns="123825" rIns="247650" bIns="123825" anchor="ctr"/>
          <a:lstStyle>
            <a:lvl1pPr marL="503238" indent="-503238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935038" indent="-503238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6192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619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357188" indent="-357188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l"/>
              <a:defRPr/>
            </a:pPr>
            <a:r>
              <a:rPr lang="fr-FR" sz="2000" kern="0" dirty="0">
                <a:solidFill>
                  <a:srgbClr val="C00000"/>
                </a:solidFill>
                <a:latin typeface="Corbel" pitchFamily="34" charset="0"/>
              </a:rPr>
              <a:t>La satisfaction d’une </a:t>
            </a:r>
            <a:r>
              <a:rPr lang="fr-FR" sz="2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référence</a:t>
            </a:r>
            <a:r>
              <a:rPr lang="fr-FR" sz="2000" kern="0" dirty="0">
                <a:solidFill>
                  <a:srgbClr val="C00000"/>
                </a:solidFill>
                <a:latin typeface="Corbel" pitchFamily="34" charset="0"/>
              </a:rPr>
              <a:t> exige </a:t>
            </a:r>
            <a:r>
              <a:rPr lang="fr-FR" sz="2000" kern="0" dirty="0" smtClean="0">
                <a:solidFill>
                  <a:srgbClr val="C00000"/>
                </a:solidFill>
                <a:latin typeface="Corbel" pitchFamily="34" charset="0"/>
              </a:rPr>
              <a:t>la </a:t>
            </a:r>
            <a:r>
              <a:rPr lang="fr-FR" sz="2000" kern="0" dirty="0">
                <a:solidFill>
                  <a:srgbClr val="C00000"/>
                </a:solidFill>
                <a:latin typeface="Corbel" pitchFamily="34" charset="0"/>
              </a:rPr>
              <a:t>mise en œuvre de plusieurs actions </a:t>
            </a:r>
            <a:r>
              <a:rPr lang="fr-FR" sz="2000" kern="0" dirty="0">
                <a:solidFill>
                  <a:srgbClr val="C00000"/>
                </a:solidFill>
                <a:latin typeface="Corbel" pitchFamily="34" charset="0"/>
                <a:sym typeface="Wingdings 3" panose="05040102010807070707" pitchFamily="18" charset="2"/>
              </a:rPr>
              <a:t> </a:t>
            </a:r>
            <a:r>
              <a:rPr lang="fr-FR" sz="2000" i="1" kern="0" dirty="0">
                <a:solidFill>
                  <a:srgbClr val="C00000"/>
                </a:solidFill>
                <a:latin typeface="Corbel" pitchFamily="34" charset="0"/>
                <a:sym typeface="Wingdings 3" panose="05040102010807070707" pitchFamily="18" charset="2"/>
              </a:rPr>
              <a:t>les </a:t>
            </a:r>
            <a:r>
              <a:rPr lang="fr-FR" sz="2000" b="1" i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critères</a:t>
            </a:r>
            <a:endParaRPr lang="fr-FR" altLang="fr-FR" sz="2000" b="1" i="1" kern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sym typeface="Wingdings" panose="05000000000000000000" pitchFamily="2" charset="2"/>
            </a:endParaRPr>
          </a:p>
          <a:p>
            <a:pPr marL="357188" indent="-357188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l"/>
              <a:defRPr/>
            </a:pPr>
            <a:r>
              <a:rPr lang="fr-FR" sz="2000" kern="0" dirty="0">
                <a:solidFill>
                  <a:srgbClr val="C00000"/>
                </a:solidFill>
                <a:latin typeface="Corbel" pitchFamily="34" charset="0"/>
              </a:rPr>
              <a:t>La matérialisation d’un critère peut être étayée par plusieurs éléments </a:t>
            </a:r>
            <a:r>
              <a:rPr lang="fr-FR" sz="2000" kern="0" dirty="0">
                <a:solidFill>
                  <a:srgbClr val="C00000"/>
                </a:solidFill>
                <a:latin typeface="Corbel" pitchFamily="34" charset="0"/>
                <a:sym typeface="Wingdings 3" panose="05040102010807070707" pitchFamily="18" charset="2"/>
              </a:rPr>
              <a:t></a:t>
            </a:r>
            <a:r>
              <a:rPr lang="fr-FR" sz="2000" kern="0" dirty="0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fr-FR" sz="2000" b="1" i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preuves</a:t>
            </a:r>
            <a:endParaRPr lang="fr-FR" sz="2000" b="1" i="1" kern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pPr marL="357188" indent="-357188" algn="just">
              <a:lnSpc>
                <a:spcPct val="90000"/>
              </a:lnSpc>
              <a:spcAft>
                <a:spcPct val="15000"/>
              </a:spcAft>
              <a:buFont typeface="Wingdings" panose="05000000000000000000" pitchFamily="2" charset="2"/>
              <a:buChar char="l"/>
              <a:defRPr/>
            </a:pPr>
            <a:r>
              <a:rPr lang="fr-FR" sz="2000" b="1" kern="0" dirty="0">
                <a:solidFill>
                  <a:srgbClr val="C00000"/>
                </a:solidFill>
                <a:latin typeface="Corbel" pitchFamily="34" charset="0"/>
              </a:rPr>
              <a:t>C</a:t>
            </a:r>
            <a:r>
              <a:rPr lang="fr-FR" sz="2000" b="1" kern="0" dirty="0" smtClean="0">
                <a:solidFill>
                  <a:srgbClr val="C00000"/>
                </a:solidFill>
                <a:latin typeface="Corbel" pitchFamily="34" charset="0"/>
              </a:rPr>
              <a:t>’est </a:t>
            </a:r>
            <a:r>
              <a:rPr lang="fr-FR" sz="2000" b="1" kern="0" dirty="0">
                <a:solidFill>
                  <a:srgbClr val="C00000"/>
                </a:solidFill>
                <a:latin typeface="Corbel" pitchFamily="34" charset="0"/>
              </a:rPr>
              <a:t>sur les preuves que l’évaluateur va porter son attention </a:t>
            </a:r>
            <a:endParaRPr lang="fr-FR" altLang="fr-FR" sz="2000" b="1" kern="0" dirty="0">
              <a:solidFill>
                <a:srgbClr val="C00000"/>
              </a:solidFill>
              <a:latin typeface="Corbel" pitchFamily="34" charset="0"/>
              <a:sym typeface="Wingdings" panose="05000000000000000000" pitchFamily="2" charset="2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069033" y="310448"/>
            <a:ext cx="934595" cy="805894"/>
          </a:xfrm>
        </p:spPr>
        <p:txBody>
          <a:bodyPr/>
          <a:lstStyle/>
          <a:p>
            <a:fld id="{05A8A114-BE43-4DB2-8EC1-5A4645517BF6}" type="slidenum">
              <a:rPr lang="fr-FR" smtClean="0">
                <a:solidFill>
                  <a:prstClr val="white">
                    <a:lumMod val="95000"/>
                  </a:prstClr>
                </a:solidFill>
              </a:rPr>
              <a:pPr/>
              <a:t>9</a:t>
            </a:fld>
            <a:endParaRPr lang="fr-FR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6621" y="693683"/>
            <a:ext cx="4351282" cy="409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 smtClean="0">
                <a:solidFill>
                  <a:srgbClr val="FFFF00"/>
                </a:solidFill>
                <a:latin typeface="Corbel" pitchFamily="34" charset="0"/>
              </a:rPr>
              <a:t>L’autoévaluation</a:t>
            </a:r>
            <a:endParaRPr lang="fr-FR" sz="4000" b="1" dirty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592403" y="6889540"/>
            <a:ext cx="1169973" cy="285056"/>
          </a:xfrm>
        </p:spPr>
        <p:txBody>
          <a:bodyPr/>
          <a:lstStyle/>
          <a:p>
            <a:fld id="{BB4627EC-90F7-4118-B70E-B0F554901957}" type="datetime4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 décembre 2016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429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Personnalisé 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071BD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Direction 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2551</TotalTime>
  <Words>1228</Words>
  <Application>Microsoft Office PowerPoint</Application>
  <PresentationFormat>Personnalisé</PresentationFormat>
  <Paragraphs>359</Paragraphs>
  <Slides>33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Direction Ion</vt:lpstr>
      <vt:lpstr>     CIAQES/CRUE 08/12/2016  La pratique de l'Assurance Qualité par l’autoévaluation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L'auto-évaluation: passage à l'action</vt:lpstr>
      <vt:lpstr>1ère phase: décembre 2016-janvier 2017</vt:lpstr>
      <vt:lpstr>2ème phase: Février –Juin 2017</vt:lpstr>
      <vt:lpstr>Présentation PowerPoint</vt:lpstr>
      <vt:lpstr>Présentation PowerPoint</vt:lpstr>
      <vt:lpstr>Présentation PowerPoint</vt:lpstr>
      <vt:lpstr>Présentation PowerPoint</vt:lpstr>
      <vt:lpstr>CONCLUSION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w7</cp:lastModifiedBy>
  <cp:revision>268</cp:revision>
  <dcterms:created xsi:type="dcterms:W3CDTF">2014-05-18T10:30:22Z</dcterms:created>
  <dcterms:modified xsi:type="dcterms:W3CDTF">2016-12-03T17:59:53Z</dcterms:modified>
</cp:coreProperties>
</file>